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8" r:id="rId3"/>
    <p:sldId id="259" r:id="rId4"/>
    <p:sldId id="291" r:id="rId5"/>
    <p:sldId id="287" r:id="rId6"/>
    <p:sldId id="385" r:id="rId7"/>
    <p:sldId id="360" r:id="rId8"/>
    <p:sldId id="361" r:id="rId9"/>
    <p:sldId id="294" r:id="rId10"/>
    <p:sldId id="362" r:id="rId11"/>
    <p:sldId id="363" r:id="rId12"/>
    <p:sldId id="364" r:id="rId13"/>
    <p:sldId id="365" r:id="rId14"/>
    <p:sldId id="366" r:id="rId15"/>
    <p:sldId id="367" r:id="rId16"/>
    <p:sldId id="368" r:id="rId17"/>
    <p:sldId id="369" r:id="rId18"/>
    <p:sldId id="370" r:id="rId19"/>
    <p:sldId id="371" r:id="rId20"/>
    <p:sldId id="372" r:id="rId21"/>
    <p:sldId id="260" r:id="rId22"/>
    <p:sldId id="288" r:id="rId23"/>
    <p:sldId id="335" r:id="rId24"/>
    <p:sldId id="336" r:id="rId25"/>
    <p:sldId id="337" r:id="rId26"/>
    <p:sldId id="290" r:id="rId27"/>
    <p:sldId id="292" r:id="rId28"/>
    <p:sldId id="289" r:id="rId29"/>
    <p:sldId id="297" r:id="rId30"/>
    <p:sldId id="298" r:id="rId31"/>
    <p:sldId id="338" r:id="rId32"/>
    <p:sldId id="339" r:id="rId33"/>
    <p:sldId id="340" r:id="rId34"/>
    <p:sldId id="299" r:id="rId35"/>
    <p:sldId id="300" r:id="rId36"/>
    <p:sldId id="301" r:id="rId37"/>
    <p:sldId id="312" r:id="rId38"/>
    <p:sldId id="313" r:id="rId39"/>
    <p:sldId id="314" r:id="rId40"/>
    <p:sldId id="315" r:id="rId41"/>
    <p:sldId id="316" r:id="rId42"/>
    <p:sldId id="318" r:id="rId43"/>
    <p:sldId id="319" r:id="rId44"/>
    <p:sldId id="320" r:id="rId45"/>
    <p:sldId id="321" r:id="rId46"/>
    <p:sldId id="322" r:id="rId47"/>
    <p:sldId id="323" r:id="rId48"/>
    <p:sldId id="324" r:id="rId49"/>
    <p:sldId id="331" r:id="rId50"/>
    <p:sldId id="332" r:id="rId51"/>
    <p:sldId id="353" r:id="rId52"/>
    <p:sldId id="345" r:id="rId53"/>
    <p:sldId id="354" r:id="rId54"/>
    <p:sldId id="346" r:id="rId55"/>
    <p:sldId id="347" r:id="rId56"/>
    <p:sldId id="355" r:id="rId57"/>
    <p:sldId id="348" r:id="rId58"/>
    <p:sldId id="349" r:id="rId59"/>
    <p:sldId id="357" r:id="rId60"/>
    <p:sldId id="350" r:id="rId61"/>
    <p:sldId id="359" r:id="rId62"/>
    <p:sldId id="351" r:id="rId63"/>
    <p:sldId id="358" r:id="rId64"/>
    <p:sldId id="352" r:id="rId65"/>
    <p:sldId id="378" r:id="rId66"/>
    <p:sldId id="379" r:id="rId67"/>
    <p:sldId id="380" r:id="rId68"/>
    <p:sldId id="381" r:id="rId69"/>
    <p:sldId id="382" r:id="rId70"/>
    <p:sldId id="383" r:id="rId71"/>
    <p:sldId id="384" r:id="rId72"/>
    <p:sldId id="386" r:id="rId73"/>
    <p:sldId id="387" r:id="rId74"/>
    <p:sldId id="388" r:id="rId75"/>
    <p:sldId id="389" r:id="rId76"/>
    <p:sldId id="390" r:id="rId77"/>
    <p:sldId id="391" r:id="rId78"/>
    <p:sldId id="392" r:id="rId79"/>
    <p:sldId id="393" r:id="rId80"/>
    <p:sldId id="394" r:id="rId81"/>
    <p:sldId id="395" r:id="rId82"/>
    <p:sldId id="396" r:id="rId83"/>
    <p:sldId id="408" r:id="rId84"/>
    <p:sldId id="397" r:id="rId85"/>
    <p:sldId id="398" r:id="rId86"/>
    <p:sldId id="399" r:id="rId87"/>
    <p:sldId id="400" r:id="rId88"/>
    <p:sldId id="401" r:id="rId89"/>
    <p:sldId id="402" r:id="rId90"/>
    <p:sldId id="403" r:id="rId91"/>
    <p:sldId id="404" r:id="rId92"/>
    <p:sldId id="405" r:id="rId93"/>
    <p:sldId id="406" r:id="rId94"/>
    <p:sldId id="407" r:id="rId95"/>
    <p:sldId id="286"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0B4B6-951D-4DB4-9F63-8984CF1FA429}" type="datetimeFigureOut">
              <a:rPr lang="es-MX" smtClean="0"/>
              <a:pPr/>
              <a:t>11/02/2014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0629B-69E9-4C36-BD75-5FCB42314A63}" type="slidenum">
              <a:rPr lang="es-MX" smtClean="0"/>
              <a:pPr/>
              <a:t>‹Nº›</a:t>
            </a:fld>
            <a:endParaRPr lang="es-MX"/>
          </a:p>
        </p:txBody>
      </p:sp>
    </p:spTree>
    <p:extLst>
      <p:ext uri="{BB962C8B-B14F-4D97-AF65-F5344CB8AC3E}">
        <p14:creationId xmlns:p14="http://schemas.microsoft.com/office/powerpoint/2010/main" val="96398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NUEVA DIAPOSITIV A</a:t>
            </a:r>
            <a:endParaRPr lang="es-MX" dirty="0"/>
          </a:p>
        </p:txBody>
      </p:sp>
      <p:sp>
        <p:nvSpPr>
          <p:cNvPr id="4" name="3 Marcador de número de diapositiva"/>
          <p:cNvSpPr>
            <a:spLocks noGrp="1"/>
          </p:cNvSpPr>
          <p:nvPr>
            <p:ph type="sldNum" sz="quarter" idx="10"/>
          </p:nvPr>
        </p:nvSpPr>
        <p:spPr/>
        <p:txBody>
          <a:bodyPr/>
          <a:lstStyle/>
          <a:p>
            <a:fld id="{6B90629B-69E9-4C36-BD75-5FCB42314A63}" type="slidenum">
              <a:rPr lang="es-MX" smtClean="0"/>
              <a:pPr/>
              <a:t>7</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NUEVA DIAPOSITIVA</a:t>
            </a:r>
            <a:endParaRPr lang="es-MX" dirty="0"/>
          </a:p>
        </p:txBody>
      </p:sp>
      <p:sp>
        <p:nvSpPr>
          <p:cNvPr id="4" name="3 Marcador de número de diapositiva"/>
          <p:cNvSpPr>
            <a:spLocks noGrp="1"/>
          </p:cNvSpPr>
          <p:nvPr>
            <p:ph type="sldNum" sz="quarter" idx="10"/>
          </p:nvPr>
        </p:nvSpPr>
        <p:spPr/>
        <p:txBody>
          <a:bodyPr/>
          <a:lstStyle/>
          <a:p>
            <a:fld id="{6B90629B-69E9-4C36-BD75-5FCB42314A63}" type="slidenum">
              <a:rPr lang="es-MX" smtClean="0"/>
              <a:pPr/>
              <a:t>8</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 </a:t>
            </a:r>
            <a:endParaRPr lang="es-MX" dirty="0"/>
          </a:p>
        </p:txBody>
      </p:sp>
      <p:sp>
        <p:nvSpPr>
          <p:cNvPr id="4" name="3 Marcador de número de diapositiva"/>
          <p:cNvSpPr>
            <a:spLocks noGrp="1"/>
          </p:cNvSpPr>
          <p:nvPr>
            <p:ph type="sldNum" sz="quarter" idx="10"/>
          </p:nvPr>
        </p:nvSpPr>
        <p:spPr/>
        <p:txBody>
          <a:bodyPr/>
          <a:lstStyle/>
          <a:p>
            <a:fld id="{C2FECF9F-4F7F-44FA-8AAA-E0D8B4CBDCD1}" type="slidenum">
              <a:rPr lang="es-MX" smtClean="0"/>
              <a:pPr/>
              <a:t>67</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2FECF9F-4F7F-44FA-8AAA-E0D8B4CBDCD1}" type="slidenum">
              <a:rPr lang="es-MX" smtClean="0"/>
              <a:pPr/>
              <a:t>68</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4DF4F5-E3A9-4832-B152-E35A0139FA8B}" type="slidenum">
              <a:rPr lang="es-MX" smtClean="0"/>
              <a:pPr/>
              <a:t>76</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s-MX"/>
          </a:p>
        </p:txBody>
      </p:sp>
      <p:grpSp>
        <p:nvGrpSpPr>
          <p:cNvPr id="4111" name="Group 15"/>
          <p:cNvGrpSpPr>
            <a:grpSpLocks/>
          </p:cNvGrpSpPr>
          <p:nvPr/>
        </p:nvGrpSpPr>
        <p:grpSpPr bwMode="auto">
          <a:xfrm>
            <a:off x="152400" y="381000"/>
            <a:ext cx="683895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s-MX"/>
            </a:p>
          </p:txBody>
        </p:sp>
      </p:grpSp>
      <p:sp>
        <p:nvSpPr>
          <p:cNvPr id="4100" name="Rectangle 4"/>
          <p:cNvSpPr>
            <a:spLocks noGrp="1" noChangeArrowheads="1"/>
          </p:cNvSpPr>
          <p:nvPr>
            <p:ph type="dt" sz="half" idx="2"/>
          </p:nvPr>
        </p:nvSpPr>
        <p:spPr>
          <a:xfrm>
            <a:off x="304800" y="6477000"/>
            <a:ext cx="2133600" cy="168275"/>
          </a:xfrm>
        </p:spPr>
        <p:txBody>
          <a:bodyPr/>
          <a:lstStyle>
            <a:lvl1pPr>
              <a:defRPr/>
            </a:lvl1pPr>
          </a:lstStyle>
          <a:p>
            <a:endParaRPr lang="en-US"/>
          </a:p>
        </p:txBody>
      </p:sp>
      <p:sp>
        <p:nvSpPr>
          <p:cNvPr id="4101" name="Rectangle 5"/>
          <p:cNvSpPr>
            <a:spLocks noGrp="1" noChangeArrowheads="1"/>
          </p:cNvSpPr>
          <p:nvPr>
            <p:ph type="ftr" sz="quarter" idx="3"/>
          </p:nvPr>
        </p:nvSpPr>
        <p:spPr>
          <a:xfrm>
            <a:off x="6705600" y="6477000"/>
            <a:ext cx="2286000" cy="168275"/>
          </a:xfrm>
        </p:spPr>
        <p:txBody>
          <a:bodyPr/>
          <a:lstStyle>
            <a:lvl1pPr algn="r">
              <a:defRPr/>
            </a:lvl1pPr>
          </a:lstStyle>
          <a:p>
            <a:r>
              <a:rPr lang="en-US"/>
              <a:t>www.themegallery.com</a:t>
            </a:r>
          </a:p>
        </p:txBody>
      </p:sp>
      <p:sp>
        <p:nvSpPr>
          <p:cNvPr id="4102" name="Rectangle 6"/>
          <p:cNvSpPr>
            <a:spLocks noGrp="1" noChangeArrowheads="1"/>
          </p:cNvSpPr>
          <p:nvPr>
            <p:ph type="sldNum" sz="quarter" idx="4"/>
          </p:nvPr>
        </p:nvSpPr>
        <p:spPr>
          <a:xfrm>
            <a:off x="3657600" y="6477000"/>
            <a:ext cx="2133600" cy="168275"/>
          </a:xfrm>
        </p:spPr>
        <p:txBody>
          <a:bodyPr/>
          <a:lstStyle>
            <a:lvl1pPr algn="ctr">
              <a:defRPr/>
            </a:lvl1pPr>
          </a:lstStyle>
          <a:p>
            <a:fld id="{16692D58-F300-4506-B95D-621CE8E5AD61}" type="slidenum">
              <a:rPr lang="en-US"/>
              <a:pPr/>
              <a:t>‹Nº›</a:t>
            </a:fld>
            <a:endParaRPr lang="en-US"/>
          </a:p>
        </p:txBody>
      </p:sp>
      <p:pic>
        <p:nvPicPr>
          <p:cNvPr id="4103" name="Picture 7" descr="artplus_nature_naturalcity42_a"/>
          <p:cNvPicPr>
            <a:picLocks noChangeAspect="1" noChangeArrowheads="1"/>
          </p:cNvPicPr>
          <p:nvPr/>
        </p:nvPicPr>
        <p:blipFill>
          <a:blip r:embed="rId3" cstate="print"/>
          <a:srcRect/>
          <a:stretch>
            <a:fillRect/>
          </a:stretch>
        </p:blipFill>
        <p:spPr bwMode="auto">
          <a:xfrm>
            <a:off x="4870450" y="3167063"/>
            <a:ext cx="4425950" cy="2989262"/>
          </a:xfrm>
          <a:prstGeom prst="rect">
            <a:avLst/>
          </a:prstGeom>
          <a:noFill/>
        </p:spPr>
      </p:pic>
      <p:pic>
        <p:nvPicPr>
          <p:cNvPr id="4108" name="Picture 12" descr="artplus_nature_naturalcity42_i"/>
          <p:cNvPicPr>
            <a:picLocks noChangeAspect="1" noChangeArrowheads="1"/>
          </p:cNvPicPr>
          <p:nvPr/>
        </p:nvPicPr>
        <p:blipFill>
          <a:blip r:embed="rId4" cstate="print"/>
          <a:srcRect/>
          <a:stretch>
            <a:fillRect/>
          </a:stretch>
        </p:blipFill>
        <p:spPr bwMode="auto">
          <a:xfrm>
            <a:off x="6956425"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cstate="print"/>
          <a:srcRect/>
          <a:stretch>
            <a:fillRect/>
          </a:stretch>
        </p:blipFill>
        <p:spPr bwMode="auto">
          <a:xfrm>
            <a:off x="9296400" y="2895600"/>
            <a:ext cx="1112838" cy="866775"/>
          </a:xfrm>
          <a:prstGeom prst="rect">
            <a:avLst/>
          </a:prstGeom>
          <a:noFill/>
        </p:spPr>
      </p:pic>
      <p:pic>
        <p:nvPicPr>
          <p:cNvPr id="4109"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s-ES" smtClean="0"/>
              <a:t>Haga clic para modificar el estilo de título del patrón</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s-ES" smtClean="0"/>
              <a:t>Haga clic para modificar el estilo de subtítulo del patrón</a:t>
            </a:r>
            <a:endParaRPr lang="en-US"/>
          </a:p>
        </p:txBody>
      </p:sp>
      <p:sp>
        <p:nvSpPr>
          <p:cNvPr id="4222"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r>
              <a:rPr lang="en-US" sz="2000" b="1">
                <a:solidFill>
                  <a:srgbClr val="000000"/>
                </a:solidFill>
                <a:latin typeface="Verdana" pitchFamily="34" charset="0"/>
              </a:rPr>
              <a:t>LOGO</a:t>
            </a:r>
          </a:p>
        </p:txBody>
      </p:sp>
      <p:pic>
        <p:nvPicPr>
          <p:cNvPr id="4105"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p:spPr>
      </p:pic>
      <p:pic>
        <p:nvPicPr>
          <p:cNvPr id="4104"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p:spPr>
      </p:pic>
      <p:pic>
        <p:nvPicPr>
          <p:cNvPr id="4107"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p:spPr>
      </p:pic>
      <p:pic>
        <p:nvPicPr>
          <p:cNvPr id="4224" name="Picture 128" descr="a1"/>
          <p:cNvPicPr>
            <a:picLocks noChangeAspect="1" noChangeArrowheads="1"/>
          </p:cNvPicPr>
          <p:nvPr userDrawn="1"/>
        </p:nvPicPr>
        <p:blipFill>
          <a:blip r:embed="rId10" cstate="print"/>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userDrawn="1"/>
        </p:nvPicPr>
        <p:blipFill>
          <a:blip r:embed="rId11" cstate="print"/>
          <a:srcRect/>
          <a:stretch>
            <a:fillRect/>
          </a:stretch>
        </p:blipFill>
        <p:spPr bwMode="auto">
          <a:xfrm>
            <a:off x="10204450" y="1968500"/>
            <a:ext cx="1079500" cy="46990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118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28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F2ADB93-CAA6-4332-BE7D-6A3A9F042ABE}" type="slidenum">
              <a:rPr lang="en-US"/>
              <a:pPr/>
              <a:t>‹Nº›</a:t>
            </a:fld>
            <a:endParaRPr lang="en-U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6096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28600"/>
            <a:ext cx="6019800" cy="6096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A735247-8B43-409C-9743-330FCA21A163}" type="slidenum">
              <a:rPr lang="en-US"/>
              <a:pPr/>
              <a:t>‹Nº›</a:t>
            </a:fld>
            <a:endParaRPr lang="en-US"/>
          </a:p>
        </p:txBody>
      </p:sp>
    </p:spTree>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868363"/>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295400"/>
            <a:ext cx="8229600" cy="5029200"/>
          </a:xfrm>
        </p:spPr>
        <p:txBody>
          <a:bodyPr/>
          <a:lstStyle/>
          <a:p>
            <a:r>
              <a:rPr lang="es-ES" smtClean="0"/>
              <a:t>Haga clic en el icono para agregar una tabla</a:t>
            </a:r>
            <a:endParaRPr lang="es-MX"/>
          </a:p>
        </p:txBody>
      </p:sp>
      <p:sp>
        <p:nvSpPr>
          <p:cNvPr id="4" name="3 Marcador de fecha"/>
          <p:cNvSpPr>
            <a:spLocks noGrp="1"/>
          </p:cNvSpPr>
          <p:nvPr>
            <p:ph type="dt" sz="half" idx="10"/>
          </p:nvPr>
        </p:nvSpPr>
        <p:spPr>
          <a:xfrm>
            <a:off x="457200" y="6537325"/>
            <a:ext cx="2133600" cy="244475"/>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537325"/>
            <a:ext cx="2895600" cy="244475"/>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537325"/>
            <a:ext cx="2133600" cy="244475"/>
          </a:xfrm>
        </p:spPr>
        <p:txBody>
          <a:bodyPr/>
          <a:lstStyle>
            <a:lvl1pPr>
              <a:defRPr/>
            </a:lvl1pPr>
          </a:lstStyle>
          <a:p>
            <a:fld id="{2460DE79-9BE6-43EE-A5ED-9C32B4BDA598}" type="slidenum">
              <a:rPr lang="en-US"/>
              <a:pPr/>
              <a:t>‹Nº›</a:t>
            </a:fld>
            <a:endParaRPr lang="en-US"/>
          </a:p>
        </p:txBody>
      </p:sp>
    </p:spTree>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233488" y="361950"/>
            <a:ext cx="7391400" cy="9525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1219200" y="1752600"/>
            <a:ext cx="3816350" cy="4635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imágenes prediseñadas"/>
          <p:cNvSpPr>
            <a:spLocks noGrp="1"/>
          </p:cNvSpPr>
          <p:nvPr>
            <p:ph type="clipArt" sz="half" idx="2"/>
          </p:nvPr>
        </p:nvSpPr>
        <p:spPr>
          <a:xfrm>
            <a:off x="5187950" y="1752600"/>
            <a:ext cx="3817938" cy="4635500"/>
          </a:xfrm>
        </p:spPr>
        <p:txBody>
          <a:bodyPr>
            <a:normAutofit/>
          </a:bodyPr>
          <a:lstStyle/>
          <a:p>
            <a:pPr lvl="0"/>
            <a:endParaRPr lang="es-MX" noProof="0" smtClean="0"/>
          </a:p>
        </p:txBody>
      </p:sp>
      <p:sp>
        <p:nvSpPr>
          <p:cNvPr id="5" name="Rectangle 7"/>
          <p:cNvSpPr>
            <a:spLocks noGrp="1" noChangeArrowheads="1"/>
          </p:cNvSpPr>
          <p:nvPr>
            <p:ph type="dt" sz="half" idx="10"/>
          </p:nvPr>
        </p:nvSpPr>
        <p:spPr/>
        <p:txBody>
          <a:bodyPr/>
          <a:lstStyle>
            <a:lvl1pPr>
              <a:defRPr/>
            </a:lvl1pPr>
          </a:lstStyle>
          <a:p>
            <a:pPr>
              <a:defRPr/>
            </a:pPr>
            <a:endParaRPr lang="es-ES_tradnl"/>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33488" y="361950"/>
            <a:ext cx="7391400" cy="9525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1219200" y="1752600"/>
            <a:ext cx="7786688" cy="2241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1219200" y="4146550"/>
            <a:ext cx="7786688" cy="2241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7"/>
          <p:cNvSpPr>
            <a:spLocks noGrp="1" noChangeArrowheads="1"/>
          </p:cNvSpPr>
          <p:nvPr>
            <p:ph type="dt" sz="half" idx="10"/>
          </p:nvPr>
        </p:nvSpPr>
        <p:spPr/>
        <p:txBody>
          <a:bodyPr/>
          <a:lstStyle>
            <a:lvl1pPr>
              <a:defRPr/>
            </a:lvl1pPr>
          </a:lstStyle>
          <a:p>
            <a:pPr>
              <a:defRPr/>
            </a:pPr>
            <a:endParaRPr lang="es-ES_tradnl"/>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233488" y="361950"/>
            <a:ext cx="7391400" cy="95250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1219200" y="1752600"/>
            <a:ext cx="3816350" cy="4635500"/>
          </a:xfrm>
        </p:spPr>
        <p:txBody>
          <a:bodyPr>
            <a:normAutofit/>
          </a:bodyPr>
          <a:lstStyle/>
          <a:p>
            <a:pPr lvl="0"/>
            <a:endParaRPr lang="es-MX" noProof="0" smtClean="0"/>
          </a:p>
        </p:txBody>
      </p:sp>
      <p:sp>
        <p:nvSpPr>
          <p:cNvPr id="4" name="3 Marcador de texto"/>
          <p:cNvSpPr>
            <a:spLocks noGrp="1"/>
          </p:cNvSpPr>
          <p:nvPr>
            <p:ph type="body" sz="half" idx="2"/>
          </p:nvPr>
        </p:nvSpPr>
        <p:spPr>
          <a:xfrm>
            <a:off x="5187950" y="1752600"/>
            <a:ext cx="3817938" cy="4635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7"/>
          <p:cNvSpPr>
            <a:spLocks noGrp="1" noChangeArrowheads="1"/>
          </p:cNvSpPr>
          <p:nvPr>
            <p:ph type="dt" sz="half" idx="10"/>
          </p:nvPr>
        </p:nvSpPr>
        <p:spPr/>
        <p:txBody>
          <a:bodyPr/>
          <a:lstStyle>
            <a:lvl1pPr>
              <a:defRPr/>
            </a:lvl1pPr>
          </a:lstStyle>
          <a:p>
            <a:pPr>
              <a:defRPr/>
            </a:pPr>
            <a:endParaRPr lang="es-ES_tradnl"/>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2A6D54ED-40A5-427E-8C67-D97BED9314CB}" type="slidenum">
              <a:rPr lang="en-US"/>
              <a:pPr/>
              <a:t>‹Nº›</a:t>
            </a:fld>
            <a:endParaRPr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DA7CBD7-1FB9-4C93-9D48-58A1B8BCF283}" type="slidenum">
              <a:rPr lang="en-US"/>
              <a:pPr/>
              <a:t>‹Nº›</a:t>
            </a:fld>
            <a:endParaRPr lang="en-US"/>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CD96054-FC5D-4E9F-87C0-71C61900EF50}" type="slidenum">
              <a:rPr lang="en-US"/>
              <a:pPr/>
              <a:t>‹Nº›</a:t>
            </a:fld>
            <a:endParaRPr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DF0FA5F-C86B-495F-BF6E-EBA8E00FBD57}" type="slidenum">
              <a:rPr lang="en-US"/>
              <a:pPr/>
              <a:t>‹Nº›</a:t>
            </a:fld>
            <a:endParaRPr lang="en-US"/>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1CBCB78C-DB36-4CA8-AD78-3EF73C63537C}" type="slidenum">
              <a:rPr lang="en-US"/>
              <a:pPr/>
              <a:t>‹Nº›</a:t>
            </a:fld>
            <a:endParaRPr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77A54F05-0CD6-4549-8237-995C0770D459}" type="slidenum">
              <a:rPr lang="en-US"/>
              <a:pPr/>
              <a:t>‹Nº›</a:t>
            </a:fld>
            <a:endParaRPr lang="en-US"/>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1C81142-5E12-42BA-B589-6A5BAFE0CE11}" type="slidenum">
              <a:rPr lang="en-US"/>
              <a:pPr/>
              <a:t>‹Nº›</a:t>
            </a:fld>
            <a:endParaRPr lang="en-US"/>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A91E297-19A0-413A-BCAD-85020508C91A}" type="slidenum">
              <a:rPr lang="en-US"/>
              <a:pPr/>
              <a:t>‹Nº›</a:t>
            </a:fld>
            <a:endParaRPr lang="en-US"/>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10.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7" cstate="print"/>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s-MX"/>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874E02F8-C733-4CF6-BF3D-BA976C075F14}" type="slidenum">
              <a:rPr lang="en-US"/>
              <a:pPr/>
              <a:t>‹Nº›</a:t>
            </a:fld>
            <a:endParaRPr lang="en-US"/>
          </a:p>
        </p:txBody>
      </p:sp>
      <p:pic>
        <p:nvPicPr>
          <p:cNvPr id="1033" name="Picture 9" descr="artplus_nature_naturalcity42_a"/>
          <p:cNvPicPr>
            <a:picLocks noChangeAspect="1" noChangeArrowheads="1"/>
          </p:cNvPicPr>
          <p:nvPr/>
        </p:nvPicPr>
        <p:blipFill>
          <a:blip r:embed="rId18" cstate="print"/>
          <a:srcRect/>
          <a:stretch>
            <a:fillRect/>
          </a:stretch>
        </p:blipFill>
        <p:spPr bwMode="auto">
          <a:xfrm>
            <a:off x="7891463" y="5935663"/>
            <a:ext cx="1235075" cy="833437"/>
          </a:xfrm>
          <a:prstGeom prst="rect">
            <a:avLst/>
          </a:prstGeom>
          <a:noFill/>
        </p:spPr>
      </p:pic>
      <p:pic>
        <p:nvPicPr>
          <p:cNvPr id="1034" name="Picture 10" descr="artplus_nature_naturalcity42_b"/>
          <p:cNvPicPr>
            <a:picLocks noChangeAspect="1" noChangeArrowheads="1"/>
          </p:cNvPicPr>
          <p:nvPr/>
        </p:nvPicPr>
        <p:blipFill>
          <a:blip r:embed="rId19" cstate="print"/>
          <a:srcRect/>
          <a:stretch>
            <a:fillRect/>
          </a:stretch>
        </p:blipFill>
        <p:spPr bwMode="auto">
          <a:xfrm>
            <a:off x="7981950" y="5916613"/>
            <a:ext cx="828675" cy="158750"/>
          </a:xfrm>
          <a:prstGeom prst="rect">
            <a:avLst/>
          </a:prstGeom>
          <a:noFill/>
        </p:spPr>
      </p:pic>
      <p:pic>
        <p:nvPicPr>
          <p:cNvPr id="1035" name="Picture 11" descr="artplus_nature_naturalcity42_e"/>
          <p:cNvPicPr>
            <a:picLocks noChangeAspect="1" noChangeArrowheads="1"/>
          </p:cNvPicPr>
          <p:nvPr/>
        </p:nvPicPr>
        <p:blipFill>
          <a:blip r:embed="rId20" cstate="print"/>
          <a:srcRect/>
          <a:stretch>
            <a:fillRect/>
          </a:stretch>
        </p:blipFill>
        <p:spPr bwMode="auto">
          <a:xfrm>
            <a:off x="8161338" y="5608638"/>
            <a:ext cx="430212" cy="463550"/>
          </a:xfrm>
          <a:prstGeom prst="rect">
            <a:avLst/>
          </a:prstGeom>
          <a:noFill/>
        </p:spPr>
      </p:pic>
      <p:pic>
        <p:nvPicPr>
          <p:cNvPr id="1036" name="Picture 12" descr="artplus_nature_naturalcity42_d"/>
          <p:cNvPicPr>
            <a:picLocks noChangeAspect="1" noChangeArrowheads="1"/>
          </p:cNvPicPr>
          <p:nvPr/>
        </p:nvPicPr>
        <p:blipFill>
          <a:blip r:embed="rId21" cstate="print"/>
          <a:srcRect/>
          <a:stretch>
            <a:fillRect/>
          </a:stretch>
        </p:blipFill>
        <p:spPr bwMode="auto">
          <a:xfrm>
            <a:off x="8102600" y="5849938"/>
            <a:ext cx="173038" cy="161925"/>
          </a:xfrm>
          <a:prstGeom prst="rect">
            <a:avLst/>
          </a:prstGeom>
          <a:noFill/>
        </p:spPr>
      </p:pic>
      <p:pic>
        <p:nvPicPr>
          <p:cNvPr id="1037" name="Picture 13" descr="artplus_nature_naturalcity42_i"/>
          <p:cNvPicPr>
            <a:picLocks noChangeAspect="1" noChangeArrowheads="1"/>
          </p:cNvPicPr>
          <p:nvPr/>
        </p:nvPicPr>
        <p:blipFill>
          <a:blip r:embed="rId22" cstate="print"/>
          <a:srcRect/>
          <a:stretch>
            <a:fillRect/>
          </a:stretch>
        </p:blipFill>
        <p:spPr bwMode="auto">
          <a:xfrm>
            <a:off x="8469313" y="5969000"/>
            <a:ext cx="461962" cy="244475"/>
          </a:xfrm>
          <a:prstGeom prst="rect">
            <a:avLst/>
          </a:prstGeom>
          <a:noFill/>
        </p:spPr>
      </p:pic>
      <p:pic>
        <p:nvPicPr>
          <p:cNvPr id="1038" name="Picture 14" descr="artplus_nature_naturalcity42_c"/>
          <p:cNvPicPr>
            <a:picLocks noChangeAspect="1" noChangeArrowheads="1"/>
          </p:cNvPicPr>
          <p:nvPr/>
        </p:nvPicPr>
        <p:blipFill>
          <a:blip r:embed="rId23" cstate="print"/>
          <a:srcRect/>
          <a:stretch>
            <a:fillRect/>
          </a:stretch>
        </p:blipFill>
        <p:spPr bwMode="auto">
          <a:xfrm>
            <a:off x="8562975" y="5943600"/>
            <a:ext cx="309563" cy="241300"/>
          </a:xfrm>
          <a:prstGeom prst="rect">
            <a:avLst/>
          </a:prstGeom>
          <a:noFill/>
        </p:spPr>
      </p:pic>
      <p:pic>
        <p:nvPicPr>
          <p:cNvPr id="1039" name="Picture 15" descr="artplus_nature_naturalcity42_f"/>
          <p:cNvPicPr>
            <a:picLocks noChangeAspect="1" noChangeArrowheads="1"/>
          </p:cNvPicPr>
          <p:nvPr/>
        </p:nvPicPr>
        <p:blipFill>
          <a:blip r:embed="rId24" cstate="print"/>
          <a:srcRect/>
          <a:stretch>
            <a:fillRect/>
          </a:stretch>
        </p:blipFill>
        <p:spPr bwMode="auto">
          <a:xfrm>
            <a:off x="7926388" y="6334125"/>
            <a:ext cx="1370012" cy="523875"/>
          </a:xfrm>
          <a:prstGeom prst="rect">
            <a:avLst/>
          </a:prstGeom>
          <a:noFill/>
        </p:spPr>
      </p:pic>
      <p:sp>
        <p:nvSpPr>
          <p:cNvPr id="1026"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pic>
        <p:nvPicPr>
          <p:cNvPr id="1044" name="Picture 20" descr="a1"/>
          <p:cNvPicPr>
            <a:picLocks noChangeAspect="1" noChangeArrowheads="1"/>
          </p:cNvPicPr>
          <p:nvPr/>
        </p:nvPicPr>
        <p:blipFill>
          <a:blip r:embed="rId25" cstate="print"/>
          <a:srcRect/>
          <a:stretch>
            <a:fillRect/>
          </a:stretch>
        </p:blipFill>
        <p:spPr bwMode="auto">
          <a:xfrm>
            <a:off x="9625013" y="328613"/>
            <a:ext cx="942975" cy="1082675"/>
          </a:xfrm>
          <a:prstGeom prst="rect">
            <a:avLst/>
          </a:prstGeom>
          <a:noFill/>
        </p:spPr>
      </p:pic>
      <p:pic>
        <p:nvPicPr>
          <p:cNvPr id="1045" name="Picture 21" descr="b_1"/>
          <p:cNvPicPr>
            <a:picLocks noChangeAspect="1" noChangeArrowheads="1"/>
          </p:cNvPicPr>
          <p:nvPr/>
        </p:nvPicPr>
        <p:blipFill>
          <a:blip r:embed="rId26" cstate="print"/>
          <a:srcRect/>
          <a:stretch>
            <a:fillRect/>
          </a:stretch>
        </p:blipFill>
        <p:spPr bwMode="auto">
          <a:xfrm>
            <a:off x="-990600" y="1371600"/>
            <a:ext cx="825500" cy="3587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3.bp.blogspot.com/_TlWzMiTxN6Q/TCknYNeDpgI/AAAAAAAADPM/LiFhh0ZQUzA/s400/empowerment-2.jp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9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14356"/>
            <a:ext cx="6400800" cy="1143000"/>
          </a:xfrm>
        </p:spPr>
        <p:txBody>
          <a:bodyPr/>
          <a:lstStyle/>
          <a:p>
            <a:r>
              <a:rPr lang="en-US" sz="4400" dirty="0" smtClean="0"/>
              <a:t>HABILIDADES GERENCIALES</a:t>
            </a:r>
            <a:endParaRPr lang="en-US" sz="4400" dirty="0"/>
          </a:p>
        </p:txBody>
      </p:sp>
      <p:sp>
        <p:nvSpPr>
          <p:cNvPr id="4" name="3 Subtítulo"/>
          <p:cNvSpPr>
            <a:spLocks noGrp="1"/>
          </p:cNvSpPr>
          <p:nvPr>
            <p:ph type="subTitle" idx="1"/>
          </p:nvPr>
        </p:nvSpPr>
        <p:spPr>
          <a:xfrm>
            <a:off x="3786182" y="5786454"/>
            <a:ext cx="5357818" cy="666752"/>
          </a:xfrm>
        </p:spPr>
        <p:txBody>
          <a:bodyPr/>
          <a:lstStyle/>
          <a:p>
            <a:r>
              <a:rPr lang="es-MX" sz="3200" dirty="0" smtClean="0">
                <a:solidFill>
                  <a:srgbClr val="FFFF00"/>
                </a:solidFill>
              </a:rPr>
              <a:t>1.-PROCESO DIRECTIVO</a:t>
            </a:r>
            <a:endParaRPr lang="es-MX" sz="3200" dirty="0">
              <a:solidFill>
                <a:srgbClr val="FFFF00"/>
              </a:solidFill>
            </a:endParaRPr>
          </a:p>
        </p:txBody>
      </p:sp>
      <p:pic>
        <p:nvPicPr>
          <p:cNvPr id="2052" name="Picture 4"/>
          <p:cNvPicPr>
            <a:picLocks noChangeAspect="1" noChangeArrowheads="1"/>
          </p:cNvPicPr>
          <p:nvPr/>
        </p:nvPicPr>
        <p:blipFill>
          <a:blip r:embed="rId2" cstate="print"/>
          <a:srcRect/>
          <a:stretch>
            <a:fillRect/>
          </a:stretch>
        </p:blipFill>
        <p:spPr bwMode="auto">
          <a:xfrm>
            <a:off x="0" y="4695825"/>
            <a:ext cx="3724275" cy="2162175"/>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642910" y="1428736"/>
            <a:ext cx="7772400" cy="1500187"/>
          </a:xfrm>
        </p:spPr>
        <p:txBody>
          <a:bodyPr/>
          <a:lstStyle/>
          <a:p>
            <a:pPr algn="ctr"/>
            <a:r>
              <a:rPr lang="es-MX" sz="4400" b="1" dirty="0" smtClean="0">
                <a:solidFill>
                  <a:srgbClr val="FF0000"/>
                </a:solidFill>
              </a:rPr>
              <a:t>MITOS DE LOS GERENTES </a:t>
            </a:r>
            <a:endParaRPr lang="es-MX" sz="4400" b="1" dirty="0">
              <a:solidFill>
                <a:srgbClr val="FF0000"/>
              </a:solidFill>
            </a:endParaRPr>
          </a:p>
        </p:txBody>
      </p:sp>
      <p:pic>
        <p:nvPicPr>
          <p:cNvPr id="9" name="8 Imagen" descr="Camila se instala en su nueva oficina y se enfrenta a una gran parte de su nuevo rol: la construcción de relacion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298" y="3286124"/>
            <a:ext cx="4292600" cy="1816100"/>
          </a:xfrm>
          <a:prstGeom prst="rect">
            <a:avLst/>
          </a:prstGeom>
          <a:noFill/>
          <a:ln>
            <a:noFill/>
          </a:ln>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785794"/>
            <a:ext cx="8229600" cy="868363"/>
          </a:xfrm>
        </p:spPr>
        <p:txBody>
          <a:bodyPr/>
          <a:lstStyle/>
          <a:p>
            <a:r>
              <a:rPr lang="es-MX" dirty="0" smtClean="0"/>
              <a:t>ASCENDIENDO</a:t>
            </a:r>
            <a:endParaRPr lang="es-MX" dirty="0"/>
          </a:p>
        </p:txBody>
      </p:sp>
      <p:sp>
        <p:nvSpPr>
          <p:cNvPr id="5" name="4 Marcador de contenido"/>
          <p:cNvSpPr>
            <a:spLocks noGrp="1"/>
          </p:cNvSpPr>
          <p:nvPr>
            <p:ph idx="1"/>
          </p:nvPr>
        </p:nvSpPr>
        <p:spPr>
          <a:xfrm>
            <a:off x="457200" y="1714488"/>
            <a:ext cx="8229600" cy="4610112"/>
          </a:xfrm>
        </p:spPr>
        <p:txBody>
          <a:bodyPr/>
          <a:lstStyle/>
          <a:p>
            <a:endParaRPr lang="es-MX" sz="1600" dirty="0" smtClean="0">
              <a:solidFill>
                <a:srgbClr val="FF0000"/>
              </a:solidFill>
            </a:endParaRPr>
          </a:p>
          <a:p>
            <a:endParaRPr lang="es-MX" sz="1600" dirty="0" smtClean="0">
              <a:solidFill>
                <a:srgbClr val="FF0000"/>
              </a:solidFill>
            </a:endParaRPr>
          </a:p>
          <a:p>
            <a:r>
              <a:rPr lang="es-MX" sz="1600" dirty="0" smtClean="0">
                <a:solidFill>
                  <a:srgbClr val="FF0000"/>
                </a:solidFill>
              </a:rPr>
              <a:t>¡Felicitaciones, es usted un gerente! Usted ha trabajado duro y ahora se está preparando para dar un gran paso en un papel completamente nuevo. Tal vez usted está entrando en el ámbito de la gestión desde cualquiera de estas direcciones:</a:t>
            </a:r>
          </a:p>
          <a:p>
            <a:pPr lvl="0">
              <a:buNone/>
            </a:pPr>
            <a:r>
              <a:rPr lang="es-MX" sz="1600" dirty="0" smtClean="0"/>
              <a:t>Ha tenido logros impresionantes como un colaborador individual, por ejemplo, como el mejor vendedor de su empresa. </a:t>
            </a:r>
          </a:p>
          <a:p>
            <a:pPr lvl="0">
              <a:buNone/>
            </a:pPr>
            <a:r>
              <a:rPr lang="es-MX" sz="1600" dirty="0" smtClean="0"/>
              <a:t>Su supervisor lo ha ascendido a una posición de liderazgo de un equipo, por ejemplo, la jefa de la fuerza de ventas regionales. </a:t>
            </a:r>
          </a:p>
          <a:p>
            <a:pPr lvl="0">
              <a:buNone/>
            </a:pPr>
            <a:r>
              <a:rPr lang="es-MX" sz="1600" dirty="0" smtClean="0"/>
              <a:t>Ha construido un exitosa empresa unipersonal. Para mantener ese éxito, ahora tiene que contratar y dirigir personal por primera vez, por ejemplo, un auxiliar administrativo, un contador o vendedores. </a:t>
            </a:r>
          </a:p>
          <a:p>
            <a:pPr>
              <a:buNone/>
            </a:pPr>
            <a:r>
              <a:rPr lang="es-MX" sz="1600" dirty="0" smtClean="0"/>
              <a:t>Sin importar de donde venga, usted puede aumentar sus probabilidades de tener un éxito sostenido en su nuevo rol mediante la comprensión de qué es lo que hacen los ejecutivos. Para empezar, consideremos un número de mitos comunes acerca de la gestión y los reemplazaremos con sus verdades correspondientes.</a:t>
            </a:r>
          </a:p>
          <a:p>
            <a:pPr>
              <a:buNone/>
            </a:pPr>
            <a:endParaRPr lang="es-MX" sz="1600" dirty="0"/>
          </a:p>
        </p:txBody>
      </p:sp>
      <p:pic>
        <p:nvPicPr>
          <p:cNvPr id="2050" name="Picture 2" descr="https://encrypted-tbn3.google.com/images?q=tbn:ANd9GcRvLd7LGXYDId1QMe9h9LJahtVg7td-lgLuG7V6obKxT4AAZYXKTg"/>
          <p:cNvPicPr>
            <a:picLocks noChangeAspect="1" noChangeArrowheads="1"/>
          </p:cNvPicPr>
          <p:nvPr/>
        </p:nvPicPr>
        <p:blipFill>
          <a:blip r:embed="rId2" cstate="print"/>
          <a:srcRect/>
          <a:stretch>
            <a:fillRect/>
          </a:stretch>
        </p:blipFill>
        <p:spPr bwMode="auto">
          <a:xfrm>
            <a:off x="7143768" y="500042"/>
            <a:ext cx="1724025" cy="1409700"/>
          </a:xfrm>
          <a:prstGeom prst="rect">
            <a:avLst/>
          </a:prstGeom>
          <a:noFill/>
        </p:spPr>
      </p:pic>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6730142" y="1"/>
            <a:ext cx="2413857" cy="1571612"/>
          </a:xfrm>
          <a:prstGeom prst="rect">
            <a:avLst/>
          </a:prstGeom>
          <a:noFill/>
          <a:ln w="9525">
            <a:noFill/>
            <a:miter lim="800000"/>
            <a:headEnd/>
            <a:tailEnd/>
          </a:ln>
          <a:effectLst/>
        </p:spPr>
      </p:pic>
      <p:sp>
        <p:nvSpPr>
          <p:cNvPr id="3" name="2 Marcador de contenido"/>
          <p:cNvSpPr>
            <a:spLocks noGrp="1"/>
          </p:cNvSpPr>
          <p:nvPr>
            <p:ph idx="1"/>
          </p:nvPr>
        </p:nvSpPr>
        <p:spPr/>
        <p:txBody>
          <a:bodyPr/>
          <a:lstStyle/>
          <a:p>
            <a:pPr>
              <a:buNone/>
            </a:pPr>
            <a:r>
              <a:rPr lang="es-MX" sz="1200" dirty="0" smtClean="0"/>
              <a:t>No sabía en qué consistía mi trabajo. </a:t>
            </a:r>
          </a:p>
          <a:p>
            <a:pPr>
              <a:buNone/>
            </a:pPr>
            <a:r>
              <a:rPr lang="es-MX" sz="1200" dirty="0" smtClean="0"/>
              <a:t>—Un gerente recién ascendido</a:t>
            </a:r>
          </a:p>
          <a:p>
            <a:pPr>
              <a:buNone/>
            </a:pPr>
            <a:r>
              <a:rPr lang="es-MX" sz="1200" dirty="0" smtClean="0"/>
              <a:t>Muchos de los nuevos ejecutivos creen que van a utilizar las mismas habilidades que utilizaban como colaboradores individuales, excepto que tendrán que aplicar estas habilidades a proyectos más desafiantes.</a:t>
            </a:r>
          </a:p>
          <a:p>
            <a:r>
              <a:rPr lang="es-MX" sz="1800" b="1" dirty="0" smtClean="0"/>
              <a:t>Realidad:</a:t>
            </a:r>
            <a:r>
              <a:rPr lang="es-MX" sz="1800" dirty="0" smtClean="0"/>
              <a:t> </a:t>
            </a:r>
            <a:r>
              <a:rPr lang="es-MX" sz="1200" dirty="0" smtClean="0"/>
              <a:t>Las habilidades que llevan al éxito de un colaborador individual difieren mucho de las que se necesitan para ser un ejecutivo.</a:t>
            </a:r>
          </a:p>
          <a:p>
            <a:pPr>
              <a:buNone/>
            </a:pPr>
            <a:r>
              <a:rPr lang="es-MX" sz="1200" b="1" dirty="0" smtClean="0"/>
              <a:t>Por ejemplo</a:t>
            </a:r>
            <a:r>
              <a:rPr lang="es-MX" sz="1200" dirty="0" smtClean="0"/>
              <a:t>, supongamos que lo están ascendiendo desde vendedor a gerente regional de ventas. Como vendedor, usted probablemente poseía una serie de habilidades específicas, incluyendo:</a:t>
            </a:r>
          </a:p>
          <a:p>
            <a:pPr lvl="0">
              <a:buNone/>
            </a:pPr>
            <a:r>
              <a:rPr lang="es-MX" sz="1200" dirty="0" smtClean="0"/>
              <a:t>Comprendía las características y beneficios del producto en venta </a:t>
            </a:r>
          </a:p>
          <a:p>
            <a:pPr lvl="0">
              <a:buNone/>
            </a:pPr>
            <a:r>
              <a:rPr lang="es-MX" sz="1200" dirty="0" smtClean="0"/>
              <a:t>Sabía identificar y satisfacer las necesidades de los clientes mediante las ofertas de su empresa </a:t>
            </a:r>
          </a:p>
          <a:p>
            <a:pPr lvl="0">
              <a:buNone/>
            </a:pPr>
            <a:r>
              <a:rPr lang="es-MX" sz="1200" dirty="0" smtClean="0"/>
              <a:t>Hacía las visitas de ventas usted mismo </a:t>
            </a:r>
          </a:p>
          <a:p>
            <a:pPr>
              <a:buNone/>
            </a:pPr>
            <a:r>
              <a:rPr lang="es-MX" sz="1200" dirty="0" smtClean="0"/>
              <a:t>Como gerente regional de ventas, usted debe utilizar las habilidades que perfeccionó como vendedor individual, pero ahora también tiene que vender "a través de otros" para lograr sus objetivos. Las nuevas habilidades de gestión ahora serán más orientadas a las personas, cuando usted:</a:t>
            </a:r>
          </a:p>
          <a:p>
            <a:pPr lvl="0">
              <a:buNone/>
            </a:pPr>
            <a:r>
              <a:rPr lang="es-MX" sz="1200" dirty="0" smtClean="0"/>
              <a:t>Viaje con su personal de ventas para observar sus estilos de venta </a:t>
            </a:r>
          </a:p>
          <a:p>
            <a:pPr lvl="0">
              <a:buNone/>
            </a:pPr>
            <a:r>
              <a:rPr lang="es-MX" sz="1200" dirty="0" smtClean="0"/>
              <a:t>Entrene a nuevos miembros de su equipo de ventas </a:t>
            </a:r>
          </a:p>
          <a:p>
            <a:pPr lvl="0">
              <a:buNone/>
            </a:pPr>
            <a:r>
              <a:rPr lang="es-MX" sz="1200" dirty="0" smtClean="0"/>
              <a:t>Evalúe el desempeño de cada vendedor </a:t>
            </a:r>
          </a:p>
          <a:p>
            <a:pPr lvl="0">
              <a:buNone/>
            </a:pPr>
            <a:r>
              <a:rPr lang="es-MX" sz="1200" dirty="0" smtClean="0"/>
              <a:t>Los motive a alcanzar los objetivos regionales de ventas de la empresa </a:t>
            </a:r>
          </a:p>
          <a:p>
            <a:pPr>
              <a:buNone/>
            </a:pPr>
            <a:r>
              <a:rPr lang="es-MX" sz="1200" dirty="0" smtClean="0"/>
              <a:t>Las habilidades que usted trae a su nuevo cargo seguirán siendo valiosas en toda su carrera profesional. Sin embargo, como ejecutivo, su éxito dependerá también de un conjunto diferente de habilidades, particularmente aquellas de trato con la gente.</a:t>
            </a:r>
          </a:p>
          <a:p>
            <a:endParaRPr lang="es-MX" sz="1200" dirty="0"/>
          </a:p>
        </p:txBody>
      </p:sp>
      <p:sp>
        <p:nvSpPr>
          <p:cNvPr id="2" name="1 Título"/>
          <p:cNvSpPr>
            <a:spLocks noGrp="1"/>
          </p:cNvSpPr>
          <p:nvPr>
            <p:ph type="title"/>
          </p:nvPr>
        </p:nvSpPr>
        <p:spPr>
          <a:xfrm>
            <a:off x="-428660" y="214290"/>
            <a:ext cx="8229600" cy="868363"/>
          </a:xfrm>
        </p:spPr>
        <p:txBody>
          <a:bodyPr/>
          <a:lstStyle/>
          <a:p>
            <a:r>
              <a:rPr lang="es-MX" sz="2400" dirty="0" smtClean="0"/>
              <a:t>Mito: Usted usará las mismas habilidades</a:t>
            </a:r>
            <a:br>
              <a:rPr lang="es-MX" sz="2400" dirty="0" smtClean="0"/>
            </a:br>
            <a:endParaRPr lang="es-MX" sz="2400" dirty="0"/>
          </a:p>
        </p:txBody>
      </p:sp>
      <p:sp>
        <p:nvSpPr>
          <p:cNvPr id="1026" name="AutoShape 2" descr="data:image/jpeg;base64,/9j/4AAQSkZJRgABAQAAAQABAAD/2wCEAAkGBhMSERUUEhQUFRUWFRkYFxgXGBoYFhcWFBgXFRgYFxwYHCYeFxojHRQVIDAgJCgpLCwsFR4xNTAsNSYrLCkBCQoKDgwOGg8PGiwkHyUsLC80KSwvNS01LywsLCwsMCksKSwsLC8qLC0sLCopKSotMCwsKiwsKSksLCkqLCwpKf/AABEIALUBFgMBIgACEQEDEQH/xAAbAAABBQEBAAAAAAAAAAAAAAAAAQIDBAUGB//EAEYQAAIBAgQEAgYIBAUCBAcAAAECEQADBBIhMQUiQVETYQYycYGRoRQjQlKxwdHwYnKCkiQzQ+HxwtIVY6LDB1Nzg5OUsv/EABoBAAIDAQEAAAAAAAAAAAAAAAABAgMEBQb/xAA0EQABAwIDBgUCBgIDAAAAAAABAAIRAyEEEjEFQVFhcfATgZGhsSLRFDJCweHxcpIVI1L/2gAMAwEAAhEDEQA/APcDVDD4VhcusGWDEAr6sDvI01OnnWgaqi7lczs2oPuAphRdaFKLZEwVGv3enWddfbS5W7jft07b7+fyp80tJSUQVtJK768p2/u0NVOFhvDEMvrGeU7Tt62/nr7KtXcRlIEEz2qvgXyoIRtRMiIPzqUWUCRm75K0FbuNz0O3Qetv5/KolDZxJHq6nKdddI5tPnUlvEA6ag9joadJnyj50lLVQYa1cDuXIIMZYkbDXQzHxqRzzr7G/KpS1Q3gpHNEDWdo856UkFPdttevx8qaXM+UH46R+JrEx3FEGlvM5GvMTk2I+0dfaPjXJcQ9JMR49tFcop3Ck/xCJJJ6D4Vl/GUC7I10mDpyBOqkGPJAIiSB6kD916PcuhdWIHtMfjVK9x2yv2838oJ+Y0rgcVxpvEdYHIniF3g/fCqF3JYpoJnr2FM4txObDJtcJtJcUAQpulcyZojNDRWM457oytjquvT2cLZj6Lr7/pLJ5V00IOkn4nT4Gqz8eudCR/b+Sg/OsW1xi0ixnBCq5JRZXkU3HymI0BGnYilxvFhbc6sYAARVWGLuwUyYg/Vv5AA9apdiqzt8eQVowNMGMvuVrLxu9I5vz/GqmN9N7lhofVcmZmygkcyoOVVEiWqrhOL57mUAwba3EMRK3IUT1BzNoR23rG9L7Ss7K7IgZEUs85QDcVztqSRbIGo1O9WUa9UvALvZZMfRZRokgQbb+YXU2/8A4hW+UHIxZioy5vWQgNPrZYLKDmjUgdRWlY9KbTsrGVUoTm9ZSCRBBWdOkx1ryjIbYb6+y3ruXl/EDug8UELa5laDvtynVgKu8Ma2lxZ8JiMozJne4nJ9HCAC3ogezcGYkCBJUTNdHxXBef8AFeOa9jw+KRxmR1YdwQQPLfT2U65cHLrHN+R0OvePfFeZWePW1Mqbn2z4iqSh8NA+YMOWIZYP8QrpOEelTvbR7iEqRm9VVuA6iHUHKTM7RqBUm1QdbK9lYHUQuuW4O4+PbQ029fEEAgtqAARMx2J6TNQYPGWrolCrbg6ajuCDqKsWbCrOUASZPmT1q1Xp1m0FUARoI0ED4CouIXcqHSZ0+NWaQiaYSIkQo8LczKD+9NKLEc0COYz5nTUVIBUWGza5tNe8/DypIGilbakteqN9hvv76VtqS1sPZQmnUUUUIRRRRQhFFFFCFD9KXv8AI/pTLl9CIOo9hqzRTsowVmjE5NiWXsdx7z0qa1xNT3+FW2FUbWHIUMm/UdDUrFVw5pspEuhnEToDUmD9QeWnw0/Kls3gwke8djUdu4EJVtJJKk7EHUie8zSUha6fftnQjcfhURxZn1W2OkT21/fepzeXuPiKzeIcQjRd4ie0x1/fSqK+IZh2F9TQdwphhcYapL/FBqFBnzjQ/v8AZ2rKu4k3pi4jBWKwrAhWXcGPtCRvqJ6ViYm8+Ia5ZRHW2HazduW3i8jlUcNljRCGIJBzQykaTGZw7F2sG6peQWbmYWXa2Alm4IzW7xUCOwLDVfE10nL5TFY6ti2loED/AMjWOJ+3S29bGNDDf1XTHB6ySCY6an9/mRXPekGGCMjhho0N75PuEZvj5V1y2hvvE7fA/nXJcWHj3xYHqzmboSQByg9BDrrvzHtVOxw6riGhreMmd0Qfm3OE8Q6AI1lsdQZHxJ5Smrwxrl/EMiLcDWLaAvoou/WiVlTOUZSY15hFWL/AGVbao2YeOjsSo0It5S511GdVaImWO9WeH2bZuKgvsTzRDGD4bG2+XWYDKyzEEqYmrR9H4/1LnxP5zXpPwDgLEe/2XQGLaTY275rP4b6MolpVddQhDjM2QlkFtz09YIpP8opMXZwactwrMARmaeUkj7UzzNr/ABHvV48AJ/1Ln9wGnXZAdvOlt2cPZ5ABmGUt1P1jFUnUSWYMANSYO9DcC4/md6dhDsUBeT8Kr/4thcysMuZRlUwJVeyxsKx+J4H6ZeYKodMqyDsxAuQIZTMSG9oWuqxmKREJC5vVlUEvlZlXNABIUBsxIBMCqlzi6kFbUKQ2GlgrFcmIvWV0ZkAYlLpiJjrBFaKWDbTdmmVixFVlRhY4d6rm29DHKx4bhiCM2cP6z27jaOhXVrS9NBNRH0WvowdEKtqWbIrFnbxQbhLbOVvZZA+z5muix3Fb8XTaZB4OEF0hhIa4Va5zRBAyoFABGrsTOUAyDG3WvZ7YLf4bDsLZYqpNy7ii8dA5WyoBIjlgkbjQGDeFzjRpc++q5W1wC4iG3bDgZLi7IT9abemjjl+rIy9Q5EiBUi3r9q8it4xTwvVygkiyEUudSRMnbsN9a6ZeLG9ft+E7AKlwOh0K3g1ohLqZgQ4TxOUkCCSCQQ1Y3EcFdbELbu3C129CkgQtuzmByKBpqdT3KnfeoPYyJdYAEk8ALn2VjaVKmxz5PCLXJ0iW8Yuq/BuI32uPdRbhQeqArRmJBJ5SGUwBtuCsyBFd7wf0gLCLoZY6uMpHmdgy/wAYA81Xc5nGLZw2FzYe3myEcsEwp9doBBY9d+tVfRnjj4sXD4eRVjKQT63aep3Om1cRm06jv+xrR4fDfHrrvPOVbQ2W9lHxA6QLG41+d671Wp9ctguL+CYfRO2kLG7L2Guq+UjqK6dTXao1mVm52GypIIMFOoooq5JNuAwY0MaHz6U3DqwUBiCwAkjYmpKKEIooooQiiiihCKKKKEIopGJ6UwuwEwPj/tQlKfUWG9UU8k+Xx/2qPDk5Rt8ae5KbpirF3+ZdfaOtTuJqBifEGg2PXp8Kg4ji40+OupmYX3/hPlUaj2sbncYAGqGibBQY7EqNECyfIfH2du58t+S49xG2o8PE2b3gsy5by8yrcEsCchz2mB1Vo3HSBOnicOmLsspclLylSyGNDpKkHyjtpWBh8dcw04fFZr9uNYBN4W1/1eX1rQ05iQyscupAJ8VWxT8dWzDRujZgxxBmM3EHotwYKbY470ljGsl/xrT+MWQK5t6jEJbEo2UerfVSZHVYZQRmUWb2M+muzYa4C1tVe2wEMrao+HvA7NIJAP3mB5fWcvCLOMYDM1wBQ1vF2Xy3bZWCqXRP+YCwYaGQDmA+12AtQBJJMDU7nQamNNaVVpawEC9tY0vu32t+m1tIATbrl/Qy9cuG9dy5LF1g6AiD4pEXWQf/ACmYZgTqxZjAnVmMXwsejD7cd90MH4qU/trY4zxtMMBpmdtFUaT5mdgO9c1xKxicQLtwJlYYe6tvIxJDlWYQYENOUCO4rp7Ho1nVvHywz6hu0iI1k3iSBEjWbKqqQYaLkEHpx9ptrdGAtlbWYPBw1nEIykS3iWiFJUhoWHwytqDIug6TU6YR7GFu3Vd/ETCsBJBVXt4ZSWAy6uXUkli0mapYhow2JvW9bb4LNMyGb6O6s6mTAyphlJ6kEbqYt8eAGGxrh2Ymw6hYUKqsvhgrCDNMbktv0mvUqlpEq7xzHtaCrbuEzirVqdGY22Y+ICzTzAW7yz0KmobmFL3rqM2Vrgw9xGygx4anodCBdsRH/n+dNx+Dc31UAZRfu32mBylMRaYCeq3Xst/989jTLOMa8bFxmUN42ItEARCrbe8B/S2Fta9570k8xIvyUnDMcou4kD/Td3J6kLbewPZH0T/1GnXcwwNrKrOVbDPlBGYi1dsXHy5iBOW0evSqnBgxR7lwfUXrBuFgyABr7Ym46L9qSuJt67DKes1gY7HPdyopPg2wqy8ksNYZ4gkabe8+RYCXad26qqrVFGmXkTrbrHoOa28VirWZit2yUuWUtX0c6EWwwBXKwmQ7KVMSANdwZLWNuX7ofC29VXIbjO6pALkSBpcYG5cM5dM5g66VPRXAWjfbOEZBbdiSOWFcAPDbaKTPY1ucNxN/EPaxNrwrWEhiFfP4j2+l2FKokgaK2bKNdzA5GK2iWlzKTRI/U4zqJ/KNfX1UsNUNdgfET56H0HoVCeEYrxPFjD+Llyi4Q/iZN8uaCwXymKnwnAMQ19L151JQEAKG6+bH8qtX/TTCjS3cW85UlVtENmygkjP/AJakAFiCwIAJ2rCx3pxef63DqBZtpZdvEygt41vxcjDdRla2oZTIYmQQIrmvr4us0sc+ARB+kCxtExv0stBYzfJ0OvC+5b1v0qBxF6yltnNm5aQ5GBaLkZ7jAwFRMwB1klW00qPiPpNhMKhRGUsjrbFm3BfxLp5VjpJkknaDO0VzGDaLJz5AP/FlLZVFu2PDuWwIUGFAC6CTtMkyai4b6P5Rdu3V8JWuW2RwFdsR/imxIZdyFZVsDUA8pkctRLGGRuECBeTy3+QupGoWi55rUf0g8S03jKqXBcvqQkspGHIBYFgDBFxF1+00dRXomDxS3EV0MqwDA+R1rzTiGFS65Nmz4ZuMWuMRBuNuNCTAmXY6aqCZNdN6C4rKrYdjOXmT+UnmHuOv9XlXZwGGNKkajgWkn8p3Act158r8lz/xXiVsjbtA/Nz4ei62iiity0IooooQiiiihCKKKKEIooooQikbbSoRjVpGxakaE04KjmHFT1FhvUFN+mL5/A0mDbkH760RZKQTZVsZjMjzBgL8ZiPfJ7dDXM8b4taUD6RdFtbhKAklZJUliCuq6A6/ZAAmtzjV2WCjfLJ17kgfOT/SK5c8bwd0tZusIAY5nBS2RbIzNbuNAOU/aUwCN9K81tvEkubh2gkWLsusbvutWHZEuJ6JMNgbmFHiYMi9htT4GbNkA1/wzCdP/L18u1V+NceV1XEW3y27ej3FX/EYRjMm5baRctNGUrGhCsM32a+EwyrejDYgWlIAV0H1d245lFv2yALbZZCkALcnlgjKdWxwDO30nHeCjozH6okJcReVDeJMXJIDhekIOhFYW0WMMvMnjFzO4iIJ3T/tOikXStlDh8KhyhLauxaFEF3fUmAJYn9B0rOxPpUSYRAP5zB7eqoZvjFZPFuI+LezwQoGVR9rU6/yl4A7ws0oVQra+qJKryroDpI1J03Nek2dsCm6i2pjMxJvlmI4TF5i5uOELzuL2tUNQsw8QN+s/wAeqqDiP15uXk8ZmAyQDAykysQYgwdfzNaFz0jvGAloJ3znt23J9w99Z3iAsvRXEtILMpBiCPbpqOhpxsNl5Q5OZpnlDLrlmI8vZ8q9Q3CUGgANsNBuWFu18S1mQRPHfxmL/ClTjt4Ajw7DK05lUoA2bcsAOadZnvS2sYqq6/Q8PkZfrEt+GMyjfMqxmAHfao3QjIAtyFCTzkKIPNuYM6eyKlxt4Kmb2QAZ5ugEH1ydo2AJpuo0dYjz/lNm08WbTJ6C/stBbuHupbYFkFvVcjMpy6BkaN0MAMjdh7aoX+N2bdwmypuOxYqsAhS5zPlIEqrMZK5iJJ0A0qhheD+LmJHMVDhR9XbaSQQjEcwHLzDTmECpsBiALDXLQQFURnkermdvEGp0dVXczt0nTz1bHUWkinLuth9z7L21HA4io0GqGt0m8mT5ADrLuhTsThr91B9JZLGHBBIAywO2mkHXYRTeJ4Zlb6pCFBtmIiVXNKmRpOYTPmKv4W0ni4iwfVuAP1JNu4oRuYkloMxrpm9lP4Bj7j5AVbKttkc/Yz23yoyE+tmWdiYha5VTFVHuDnbt2661VsBTfRcy94vN+O+edtOAveh6Lqv+IN+VXwSHOo0uNcJy+6AI7DSrXonhcZcw9gM9lcMBoj2s165YzNlF0Zsilky+rtPXarPEMI136UiDmNlMvSWDMw9+lT8C49YGEtBmCsltUaz/AKwZFClPDHOWkREa1xq1epneWCSXC3D6RHSb+i54wzMOBTaTAG/nfkuZ4Nwi5ee2yAlbjcQYvHKhdRYt5j3MbbwvlVrA8It2/DXEYi0sLh/HsqcwZ8Jpbh2ggHKhYR9iNia6LCf4XAIoti00aWwScrXGJgksxLc2pk65qp4PgrPbWNtT01J3JBUyT1JO8gaCuzhcOcXncX5GAxMAyZJi8i0j1EGy5+JxDqTgym3M4iY5ae9/RT4TAYEPdfMrrdcuUuMjWlZirMVQiJLKrSZOmhA0pL+J8e7K6qpKoQdCTo7gjsOQHzc9KgPAo3C+9E/KK08HgtB8hAGmo2A0Gp+J6mt9HZrKFQVTUzxMWiLRNtbdFkOIrYhvhuZl43UY4WgGp3B0A1g/gD2piqbdxbigqFIaOrDUMG9xPkN62TbgQNPOq1/D5hB1/OrH13OMyt1PDtYLBdJbcEAgyCJB7g9adWbwK59XkP2DA/l3H6e6tKrwZEqaKKKKaEUUUUIRRRRQhFFFFCElMLAgwR1p7CqwwK66ttHrEaD+WAffTCiZ3KwKaxqP6Kvd/wC9/wDuphw47t/e/wD3UWRdYuPfO13KYIOQEDUFVifcxJrlm9ELoFkW7y3rdghrdrEorAMqG2vOkGAGMSDGm9dOj8p82O+p1JJ3k9etWbTmP+P0rwGPxLhinuB3ncDpI48OC6DGA0wuQwGBFzGG1dwhsA4a4t63nW5h7iOyAeHG2obSFiSYkzU3G7we4lu2IS1yKNhn5dgOiKCJ7nSuqWuS43h/CxBP2bhzL5PEMPfv7/KursDEU8TjmmpaxLRNs3nyzR0HJcnbAezCnLpInp/cKp4eYjJqBqqgQEKkFWc9SdZG+g2pmJUAkDPcZjrlJhiIkKo3GkEmNqb4Ba4ltCu+5EiNCWg+2P6a1WUYO29xjndoCgCJP2VHYV7rG49uHOVl3nQdeP2XC2bst2Kb4lX6WDUzw1j7mwi3BZB4i0lUBmVBEFTmdhbCndixbzgRJgCajwTPiBbZLihLqllYBiYXSeeOunbSlwvDrjWLy+GxfEBg7EcvMTK8jqxBltiDzb6VO2OsMc9x1j1U5WWwBMBVulRaIBgaHtEaCs1fGvyEUyJgaXvv/hdChhMGwhz2l+tr6SY4DSJHFWU4ZdkB7wgbEW4Yz/NmAPsE+YqY8MQyG8R2ZSis5JyhgVJEmE0M7CoLeHtOishZg4BDKWVYbUHQ7EVO3C1TQs+YgGAzz8C1cOrUxFWznzy/hdjD4rBUDLKUHjAn1me4WZhL15Gt5bq3WzFHR/8ANgEBpicgTLuSQYptuxdW9fS2eUnMbZHI1u4sNDBYV12E+VbacKUb3XtnfXSfOcxBqROFmdMQD2HieXYCTWY03cl2BtiiZIYfQceEqC3wi7msMrBTbtMhL87FWywsLlBK5ZmYk9avXbq4a0MxZ40EkZmOrEdAoGvko90w3+H3lUkM7ADZczH3QutYb3ne6rFzCsQnIzNmQW3jKBM5rkmRp4K9qi2i46op4ttY6GBy9vdbXDbOJuX3bxFs6LKC2GbYkAl9t/I+QrpUfKsuQSF5mAyjTykwPKawsDgcSpY+LbJaCZUzoI6RWdj8M7X3S67H6tSCjNbUKcyuI1mYnXesjNn4jE4gtBDQd/l0+VzMbtJjW5g21hYR76qXxnvtmckqTKJAAUNsdOZmKEaHY3OkVv2bGmVtlGvbMdffv86qcOw2SW1UQQAe8ADL1O0+01q20gAeWv79teme2nQYKNEQB87yefE8VycLTc8mpUuT36KLwx2ue8wPmalt2420p5FEVmLiV0WsASaCo2Wn5vP9xP4U3xAYgzO3nGtQKsCl4dy3P5hHvGo/OtesBL49YdDPw1reVprTRMiFW8XS0UUVeoIooooQiiiihCKKKKEIprjSnUhNCE3pUdPJplCFylu+RpBOraTpqevWR+VXbGJEbfjXK8W4Zmvtme6ObYOwA2EADbam2PR9DH1l8SAQfEbY9dyOleMxOE8Sq/6t5/TMX4krpMpvyNiLjiRu/wAV03EuKJaiASzbKCBMbkloCgdSaxuKcXF609trZDRynPbIDDYzm0HuqFuBEHkvElhtdXMCFIOjCCsGOtQXMNilb/Kk91uAgn+sEiuvs/ZezmBr6ryHgzN2i2kASP36aDjY3/kCS2mwFuloPXWD+yfwBAcQ86kWlj2liGI+A+NSekpz3rFsbglvlAHvmrHAuGOjNduwCyhQo1gAzqepJqrj72TG23cQIjtqDP8AtWuvVZWxjnsMj7N+6vbSfh9mim8QQIPm6/sbq9xnAXThLtuz/mmyyodAM5UgRrp118xXO8TtJfNu6iIv0hEOGuFdLd20hU4S6OtpkRlNuACVvjcLXQekeOa1YU2nytcv2LQcgPlF64qMwDGCQCSAdKx+G4fx3uWGnJiLS32KSVt4kXLaC/h7kZWFzMLqkTrYJMS4q6lOVZYjRQDCqcTYF7IzfQcQHBAuIptm04KeIDqCzDNuRvVLAKwThUPcUXmw/jWgzBHW6oXPAYFAS+ywrMNuVqmw+KuXH8Td04RiHYqJVXuNaVSOkN4bkeQPatN+GpaucPS2gXPjLMmSzFbNq64zE6mMo8h5VYHABrSk2bSuS43jb5W82Yxbe1dtOrMVg4tLaWnBJErluEE+spE7Ctji2L+jYy4wCsrXXy2zBFl8Kc9prax9WrravIcsTEnrVTwUfBuA7Xb15sHdeQIXx8QmS2CN9rhgiQHHSKtcWZluYu5cayBcxB8IKqq5s4fEqL73CBqQoIzHUqTrrTmx6x38o3JnEbbJj7KopYZguYLDG9b8O+bt1l1cOPEBzZlQeqBWjwnjd7wbeKCJce7grt5raW1Qk2BbKorjmibp3nQdTFLxbi3gYtLKpmN67BM+qtu1ZBIA3Mv/AOk1n4W0rcLwefwVW3gLlwtcs+KdAnIJdQoOkjWSVqBhwk96pscRqup4XxW89wZmsm2cNavHLbdGm/myqC15wQBbYkwN186bcObF3Z0HhqNeoOfmA7RPvqrw7H2ldmL2my4LChltMpRGQ3g6wpgRIgdvfV/g9hrjC5c9e7DMPuqRKoPYke+5VtBuWqXbgPkLPifqIpjeVt2Fglm3CJHlyyffNSXMUFYLBJJAJ6LO2Y7a9t/LWkdm5mUAknYmNNtDt8a5e/6YWBdcFr6XFuDkI5YQqDnQAnMAG/4iqXfUe+C6dOGBdSXfnjUhoAiNInSdDuOp2PsoNkknMREggamIAkb7E5vdFR8L4ouItC7bDBWmM4KkgGJAMGPMgVaqpWphtiZ1nTt0BX86b4QEabCBuSPZ++lMu45FMSST0UEn5VDf4qiCWDx3CMfKYAkQd5A3naSEmpAMu0+/U6QPwArY4YwNtY6cv9un6Vii6GErqP00gjcGtfg5+r/qNXUfzKD9FeooorUq0UUUUIRRRRQhFFFFCEUhFR/Sk+8vxFRYrHqiMw5oEwNz5CnBSkKVqiuER0pBiwQJBGnWNPgf3FRnGrMSZgGI6GR9mexogozDiuX4paAvNEETm/u5/wDqrK9FGy2jbP8ApYi9a9xKuvu5XroPSFctxTA5lOvmpGnwIrkLOINq7jwN/DXEL7QpQx/+WfdXDcyK9RnET+/yu7QHiYcRuj5y/BWjwfioFhr1xoFy87CZ5Qz+FbXrAlHOnc1q3OIJbWbxW3zFYZhqwO2sCe87da5rH2MnDbQPTwPZvmPzZvjWtxDKccVuAFWsYkKCJE+Lnf421am9gd5ED2+6tewZiRoS/wBGxHsVtCZhhB0O4IIbYgjQg/lWdxrhq3VgmIkg9iNZ/fas/heJuLaw1lwyOytaBMEr4fiXBKncQYHsHfSxwviLXrgDiFu2nexlJBBUSBcE5WzLzeQIqApEulh6dbKp9IgODhIv5i4+AVhYywt5BhsXOTOj8uzZGkR2B6gecVo2fROyuYW7mIS1cJZrNu+64d83rcg2U9QCJGm2lX8ZhbWItdIyyrfZ0kcreRBHb51h4XjDWQ9u5zFRKH74JER566jr7jWum9z7AEHh13j7eYtp5vFUfwn1Ayz45HiOB8je5Xi/ofYuXmuh8RbJVVPhXii5UXKFCqICxOk/aPerJ4ZbLW8ly/Z8O34aeHedVVBGg0meVZJMkKo6VXNi4/NcZgDsiGD7Jgkn+UQO9Rjh6A81vJ5sLnuliw+VdJmBqEDM6FxH7QdP0iyfiOBPZNoYa34qC6l24XvlWmyzXLSJKMoXxGLmBrr30Y3BmusRdsBUbxQR4/jXH+kZ18JPqrYtrmvO2pOpE9xbtXDY1BJtyFYMZNst6pDblD36e410GEKtdsHXVz5kfVXRP9JI16aVnqU6lJ+R2/et9CuKwtZccvotca4l3E3FuhVa0t200lmyi3N4hiEuhVGqyGKgyDodbgfoZhwhzq95SoQDEObyrbQrCqtyQolB0+yO1beA4cLWDyHd7qAA91e2v/tsw8orL4/iHN0WQ8IVZmC6OxUFspPTQH3A9aRa+o8MBglacURh3FwJIVa5h7AbwcPbtpZDZr3goEQlR6pKgAsxhR766TAggFjudP6jqY8t/cBVHh/CYUbBVOkeqCNORep6ZjrWzZtbaRA5R2Hc1peGUmeG0zx77++fDMqPf4rxE9/13EqJpH7mlSyAZAAJ6ga0ubWKdWEkrsABRb7aDv39kj5mk8Feozfza7fIVIxqMtUVJO220qJcQCzBTOUwxGwb7s/e11HSde1U7+KBHM7ESBlsgnUkABnG0kxErUeCMOy21S2gcAroTItoSFC8o5ShzSfZ1pwlKvXK2OGLFpfMT8STWLdSR20I9k7GtjhOKD2ljQrysPusuhH5juCDV1HUqL1dooorSq0UUUUIRRRRQhFFFFCEwWh2HwqPE2xlOnTpofj0qeosT6p2266D30JQn+GOwqvcsAsQQuw02OubeOh/I1aqIesdth7d238u3sNCICy+OYE3Lcr6yHMsdYBDL71J94FeX+lNlvHtm3r49s2Trvzjr/Uvwr2HENlUtBMAnQSdO1cfxrhyBg/hgo/MuZRyORJAkaT5VzsazKRWG6x6Lq7Or+G/L3KyfSnL9BbLsGTL7A4C/KKs+k5yFL8f5N6X87Tnw7o+BHwNVuN4d71h7a6s2WJMbMCdTtoDT8ffNw3rDwAbJuMf/qZ4C9gpUanesTKucEjWZ+V0A3w2sBuBM9DlHvdQcbY27lmDJt28YZ7tbw+je8EH31M65b2EC6AZ9PJMEoPyrLsYrxDgyw3s4hW//XRD8QJ99Wcl7xFZ1Cm1ZZJBDZnNsWnZQPVGRR62xc1f9LAP8pVrWkANOoa4dZzAd81Uw90rw67ZzDMlhL69/DxKp4i+UXI+IrU47hgL1tu90pPTRiqyfJlH9xrC41acYXD3FgBsPbsNrqyvbRxp0AK79yK6P0luhrIRea4945I7m6YPyn2LNXUqpZVY5uocB8j4MLFtaiyrQcDo4PJ5EZb+olaGD8OCkSzWgwXUZgoC5ZHmNvbS4jhTKXyLCMBKzIIIg6TuP353OEIJB0JAPaQLjMw9kgVNdwzqS6tPUiIHvA3/ABrbiJ8cwfLivLYem00Gy3zG5c1icJllGEqwK/zI266/aU6jvrVPC3fDPOhY6Ret6NKEFTO4IicrAjfvXVXFzrmyyh3XTMhGhH8QB/UVicQwRIKhjDAcwGrqrSJH2iuoKnce6twczEth+o3g998tOXVoPwzs1M279u9dbuC4nZKqQ6jIW5AvhhWcksxWTLHMdZ6mNzWdee3fxWZIYKgUtE5WdkErP2gouH2DzrDS0qOCyIxB9QzlYHZrZ384k/r1vDOFqGygaAtMAAAQNNOupU9dCNqoZQZScahcZG6P5/tP8RVxX0EC51/fvSFocPWLaDXVyRO8amT8vjWgo38z8htUOHXWT5hewUaaVNefKJgn2fifIViqulxXfoMytASilmj960sVStCYRTGWpSKbFCFSxa3GQpkUiQQVeCCpBGjLHTaetLgMOQpLAAs7NGpiYABJAkgADYaAe2rsUUyUAKIpUeBuG3dDkZRc5HEyJBItv/0/1L92rJFV7yjWZ1gdT7DA29vlQ12UygiQuhoqLC3syg/H29alreLqhFFFFCEUUUUIRRRRQhFQ4v1G2267e+pqqXS5VgQn8MnQ+3Q6efyoQrdRr6x22Ht3bfy7e+kLN2Xr9o+77P8Ax50xc2bZek6mY1P3ddSdP1ihClveqfYfPp86ocQ4cL1sA7gAgxqNB06H8DVu4WymQNjMMe2kHL/x50lstlGg2H2ifbrl/wCfKkQCIKAYuFwF4spynlPeOm2gO3XfbXtUV7hC3jnzvBQowVgM6TmykkbTrIrrOP8ABvFRjlUMD0JlpgGdBrAGmswB0BHKtbKnKdO4mBppsK8/iKBwrpb+U9wvQYXEiq2Jhw7nvRSHhqHwyeXwpW2qEZQHAUgxqx5RrI2q4yiMqqdVKaaQGBBEnrrPfvUWHxGyhVLKJUzAA849U1bLhm1fJ0ygc0/xGIHlVIdmVrpBv36LLxeCt2cMbdxQ1sKqy2pYIAFMhpkAKIGmwp/DMAWOdhLsYA2Cg6m2O2kF27cvXRvpBdDeHanNczrygbiVJ0G23srV4WJTpJVVH9ZYsffE13dnsApurHWYH374Lzm1a731G4ebEZjzvp7TzkWsFZwtwLm68yy207/KTp/NWlII8jWVjn8N5M+Gy5WgbCInTXSFOnSe1Pt4g2z95DqCPxkaflU3/WZCppnwxB75qTEW8ttgOrqD7GZV/DSobmHBQaGCBPdW2zDt51bN1XBE+sPfTLKlTBMg7Hz6j8aTXEX3qTmNdA3aKjZ4QemXXqJEz15Wiav2rIUZE36nsPdoPZTxhFOpX4E/kamtoANBA7U31i7UqFPDtZoFEWCgneFJCzqQgnSn21M5jIJG0gxHmN/9z3pxtjNmgZoiesGDHxFOrOTK1gQiiiikmikiiloQgCmtTqQfv4CgBNJPkflTGHtou34OVRmaJjoB3c/ZHzPQGn1LKlKjwuJ8I5m+0QHjRQNg5k9NAT28hpuCuevMPL/npWhwa+xVkbXIRlbuhGk/xDUHvAPWKvpP/Sq3DetKiiir1BFFFFCEUUUUITMoiIqLEWxkbRY7NovvqQ317j41FicSoQ8yjTc6j4dad1GQpWQRoB39/ekYwZ6RqZ2jXb3mo7uMSCJBO0Dr5U4YtPvD8KIKMzeKddvLlMkRGu3aaXDuCoKkEQII2qN3tmZymd569KVL6AQCAB22ogp5hxRixyn2j8RWH6RcCzgvbBnUso3bzWOum3We++ti8WpWARMj8RVthUKlMPblcLFOnULX5mm4XkmG4/aVtipG+h89DHUVr2vSywohVbfop1J66DWp/T/0bIBxNnNMjOoaBJgBwII8j7j3nmeGoTIzQdtXMjuITXy3qFHZOHIzZz0ss+L23iWPymmDwN/utrhytdvXLhQjMQMraSonKp8mYgx91DXVYW0ASfu6T3b7R90Ae6svhfDeUAFvMkkHXQ5VnT+Y61rWsMIAExH3m1+etTrOaGilT0AjvmVXhmvc41qo+pxn+ByH9Jt4Bl1GnTv5HyNZcta6AKdTrI9p8/Me+a1L2GG5LQB99v1qvbto0wSdYOrT8zWcDctp906zeTcQJ9k1LcuDT2++YJ/KqFu2bTayQT0IDHswLEBjGhWQdiJ1FWiS7BVzDqZYTHsBMD2wToI3NPIZSzjKrytS5qabXm23eohbP3m+X6VURCuF1PNJNRZD3Py/SlFs/ePwH6VFNSzRNRi2fvH4D9KUW/M/AUITs1LTMh7/ACFLlPf5f70ITjTQmvfsPP8AcD/mjKe/y/3phVu4+H+9GiahwF4eAlwwM6i45JgSwlifZ6vkAB0qG9i9dBdIYx0A1gTlaGgd47mnjAlSSpgHXLHJmnMXA3DE6mDB3idau8Ow+dmz6hQNOhJnfXXarG/UYUDYKlhsIzHQs2vU8o3Gun61u4LCZBrud+3uqdUA0AinVobTAMqBdNkUUUVYooooooQiiiihCbkHYVBjWKoSi5jpoI6mJ17U4YRf4v7m/Wj6EnY/3N+tOyjfgmm5IgoRImOWdOmh3oUAf6Z9Wdhv233qJ8MFuJHUmeuqgxqdRV6gpC+oUGYfcO07D4b70pf+E7A7DWem+9TUUlNU7WNES6Mm/rDQQYkkbTIq5SVVwhYAhsujECCTp55utCE7H4YXLTodmRlPsIIrnOHk5QAmZgFlgAA2ZFcNPmGE+c10+asHB3+XYiAo3knlG5OvlVdQgC6Ik2VpLZMZvgNveetV7uEdp9TKRqBI6EamNdYP9NWPpI7VODVAcFMsWfcw1zupkEEyQdoG/YyffU9i2wABjQAaT0EVYpCKlmSDIKiK09FAGgA9giilBpSpQkYUzLUpPlQBUSmmZKULT4oikmmFaIpzUhqJTTaIpYpaSE2o7l5V3Intux9gGp+FJdsE+q7L7lYHc/aUmdehFRJgImLlwE7lfDExtI8OD75qQSKV77dLbEe1QT7BP6UcKdvpA9YK9lpDaEG26ZdN9fFef5RUBtX1PK9u4O1xDbb++3yn+wVscJsELmYjM28ElVAnlExMa6xqfdV1MXUHFX6KKK0KCKKKKEIooooQiiiihCKKKKEKC/66e0//AMmp6KKZ3KI1Pe5FFFFJSTDVfCtInXUtuZ+0f35UUUIUhaufw+jXB2ePgo/U0tFVVvyqTdU9zpVy200UVlaripKDSUVNQRFAFFFCE4ClikooQiikooQmsdR7DRFFFQOqkikpaKSEkU0H8TS0VJqRVfEWAddQdpVmU+/KRIrbsWcqgTMfmZ/OkorTTVblLRRRVqiiiiihCKKKKEIooooQv//Z"/>
          <p:cNvSpPr>
            <a:spLocks noChangeAspect="1" noChangeArrowheads="1"/>
          </p:cNvSpPr>
          <p:nvPr/>
        </p:nvSpPr>
        <p:spPr bwMode="auto">
          <a:xfrm>
            <a:off x="63500" y="-633413"/>
            <a:ext cx="2019300" cy="13144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hMSERUUEhQUFRUWFRkYFxgXGBoYFhcWFBgXFRgYFxwYHCYeFxojHRQVIDAgJCgpLCwsFR4xNTAsNSYrLCkBCQoKDgwOGg8PGiwkHyUsLC80KSwvNS01LywsLCwsMCksKSwsLC8qLC0sLCopKSotMCwsKiwsKSksLCkqLCwpKf/AABEIALUBFgMBIgACEQEDEQH/xAAbAAABBQEBAAAAAAAAAAAAAAAAAQIDBAUGB//EAEYQAAIBAgQEAgYIBAUCBAcAAAECEQADBBIhMQUiQVETYQYycYGRoRQjQlKxwdHwYnKCkiQzQ+HxwtIVY6LDB1Nzg5OUsv/EABoBAAIDAQEAAAAAAAAAAAAAAAABAgMEBQb/xAA0EQABAwIDBgUCBgIDAAAAAAABAAIRAyEEEjEFQVFhcfATgZGhsSLRFDJCweHxcpIVI1L/2gAMAwEAAhEDEQA/APcDVDD4VhcusGWDEAr6sDvI01OnnWgaqi7lczs2oPuAphRdaFKLZEwVGv3enWddfbS5W7jft07b7+fyp80tJSUQVtJK768p2/u0NVOFhvDEMvrGeU7Tt62/nr7KtXcRlIEEz2qvgXyoIRtRMiIPzqUWUCRm75K0FbuNz0O3Qetv5/KolDZxJHq6nKdddI5tPnUlvEA6ag9joadJnyj50lLVQYa1cDuXIIMZYkbDXQzHxqRzzr7G/KpS1Q3gpHNEDWdo856UkFPdttevx8qaXM+UH46R+JrEx3FEGlvM5GvMTk2I+0dfaPjXJcQ9JMR49tFcop3Ck/xCJJJ6D4Vl/GUC7I10mDpyBOqkGPJAIiSB6kD916PcuhdWIHtMfjVK9x2yv2838oJ+Y0rgcVxpvEdYHIniF3g/fCqF3JYpoJnr2FM4txObDJtcJtJcUAQpulcyZojNDRWM457oytjquvT2cLZj6Lr7/pLJ5V00IOkn4nT4Gqz8eudCR/b+Sg/OsW1xi0ixnBCq5JRZXkU3HymI0BGnYilxvFhbc6sYAARVWGLuwUyYg/Vv5AA9apdiqzt8eQVowNMGMvuVrLxu9I5vz/GqmN9N7lhofVcmZmygkcyoOVVEiWqrhOL57mUAwba3EMRK3IUT1BzNoR23rG9L7Ss7K7IgZEUs85QDcVztqSRbIGo1O9WUa9UvALvZZMfRZRokgQbb+YXU2/8A4hW+UHIxZioy5vWQgNPrZYLKDmjUgdRWlY9KbTsrGVUoTm9ZSCRBBWdOkx1ryjIbYb6+y3ruXl/EDug8UELa5laDvtynVgKu8Ma2lxZ8JiMozJne4nJ9HCAC3ogezcGYkCBJUTNdHxXBef8AFeOa9jw+KRxmR1YdwQQPLfT2U65cHLrHN+R0OvePfFeZWePW1Mqbn2z4iqSh8NA+YMOWIZYP8QrpOEelTvbR7iEqRm9VVuA6iHUHKTM7RqBUm1QdbK9lYHUQuuW4O4+PbQ029fEEAgtqAARMx2J6TNQYPGWrolCrbg6ajuCDqKsWbCrOUASZPmT1q1Xp1m0FUARoI0ED4CouIXcqHSZ0+NWaQiaYSIkQo8LczKD+9NKLEc0COYz5nTUVIBUWGza5tNe8/DypIGilbakteqN9hvv76VtqS1sPZQmnUUUUIRRRRQhFFFFCFD9KXv8AI/pTLl9CIOo9hqzRTsowVmjE5NiWXsdx7z0qa1xNT3+FW2FUbWHIUMm/UdDUrFVw5pspEuhnEToDUmD9QeWnw0/Kls3gwke8djUdu4EJVtJJKk7EHUie8zSUha6fftnQjcfhURxZn1W2OkT21/fepzeXuPiKzeIcQjRd4ie0x1/fSqK+IZh2F9TQdwphhcYapL/FBqFBnzjQ/v8AZ2rKu4k3pi4jBWKwrAhWXcGPtCRvqJ6ViYm8+Ia5ZRHW2HazduW3i8jlUcNljRCGIJBzQykaTGZw7F2sG6peQWbmYWXa2Alm4IzW7xUCOwLDVfE10nL5TFY6ti2loED/AMjWOJ+3S29bGNDDf1XTHB6ySCY6an9/mRXPekGGCMjhho0N75PuEZvj5V1y2hvvE7fA/nXJcWHj3xYHqzmboSQByg9BDrrvzHtVOxw6riGhreMmd0Qfm3OE8Q6AI1lsdQZHxJ5Smrwxrl/EMiLcDWLaAvoou/WiVlTOUZSY15hFWL/AGVbao2YeOjsSo0It5S511GdVaImWO9WeH2bZuKgvsTzRDGD4bG2+XWYDKyzEEqYmrR9H4/1LnxP5zXpPwDgLEe/2XQGLaTY275rP4b6MolpVddQhDjM2QlkFtz09YIpP8opMXZwactwrMARmaeUkj7UzzNr/ABHvV48AJ/1Ln9wGnXZAdvOlt2cPZ5ABmGUt1P1jFUnUSWYMANSYO9DcC4/md6dhDsUBeT8Kr/4thcysMuZRlUwJVeyxsKx+J4H6ZeYKodMqyDsxAuQIZTMSG9oWuqxmKREJC5vVlUEvlZlXNABIUBsxIBMCqlzi6kFbUKQ2GlgrFcmIvWV0ZkAYlLpiJjrBFaKWDbTdmmVixFVlRhY4d6rm29DHKx4bhiCM2cP6z27jaOhXVrS9NBNRH0WvowdEKtqWbIrFnbxQbhLbOVvZZA+z5muix3Fb8XTaZB4OEF0hhIa4Va5zRBAyoFABGrsTOUAyDG3WvZ7YLf4bDsLZYqpNy7ii8dA5WyoBIjlgkbjQGDeFzjRpc++q5W1wC4iG3bDgZLi7IT9abemjjl+rIy9Q5EiBUi3r9q8it4xTwvVygkiyEUudSRMnbsN9a6ZeLG9ft+E7AKlwOh0K3g1ohLqZgQ4TxOUkCCSCQQ1Y3EcFdbELbu3C129CkgQtuzmByKBpqdT3KnfeoPYyJdYAEk8ALn2VjaVKmxz5PCLXJ0iW8Yuq/BuI32uPdRbhQeqArRmJBJ5SGUwBtuCsyBFd7wf0gLCLoZY6uMpHmdgy/wAYA81Xc5nGLZw2FzYe3myEcsEwp9doBBY9d+tVfRnjj4sXD4eRVjKQT63aep3Om1cRm06jv+xrR4fDfHrrvPOVbQ2W9lHxA6QLG41+d671Wp9ctguL+CYfRO2kLG7L2Guq+UjqK6dTXao1mVm52GypIIMFOoooq5JNuAwY0MaHz6U3DqwUBiCwAkjYmpKKEIooooQiiiihCKKKKEIopGJ6UwuwEwPj/tQlKfUWG9UU8k+Xx/2qPDk5Rt8ae5KbpirF3+ZdfaOtTuJqBifEGg2PXp8Kg4ji40+OupmYX3/hPlUaj2sbncYAGqGibBQY7EqNECyfIfH2du58t+S49xG2o8PE2b3gsy5by8yrcEsCchz2mB1Vo3HSBOnicOmLsspclLylSyGNDpKkHyjtpWBh8dcw04fFZr9uNYBN4W1/1eX1rQ05iQyscupAJ8VWxT8dWzDRujZgxxBmM3EHotwYKbY470ljGsl/xrT+MWQK5t6jEJbEo2UerfVSZHVYZQRmUWb2M+muzYa4C1tVe2wEMrao+HvA7NIJAP3mB5fWcvCLOMYDM1wBQ1vF2Xy3bZWCqXRP+YCwYaGQDmA+12AtQBJJMDU7nQamNNaVVpawEC9tY0vu32t+m1tIATbrl/Qy9cuG9dy5LF1g6AiD4pEXWQf/ACmYZgTqxZjAnVmMXwsejD7cd90MH4qU/trY4zxtMMBpmdtFUaT5mdgO9c1xKxicQLtwJlYYe6tvIxJDlWYQYENOUCO4rp7Ho1nVvHywz6hu0iI1k3iSBEjWbKqqQYaLkEHpx9ptrdGAtlbWYPBw1nEIykS3iWiFJUhoWHwytqDIug6TU6YR7GFu3Vd/ETCsBJBVXt4ZSWAy6uXUkli0mapYhow2JvW9bb4LNMyGb6O6s6mTAyphlJ6kEbqYt8eAGGxrh2Ymw6hYUKqsvhgrCDNMbktv0mvUqlpEq7xzHtaCrbuEzirVqdGY22Y+ICzTzAW7yz0KmobmFL3rqM2Vrgw9xGygx4anodCBdsRH/n+dNx+Dc31UAZRfu32mBylMRaYCeq3Xst/989jTLOMa8bFxmUN42ItEARCrbe8B/S2Fta9570k8xIvyUnDMcou4kD/Td3J6kLbewPZH0T/1GnXcwwNrKrOVbDPlBGYi1dsXHy5iBOW0evSqnBgxR7lwfUXrBuFgyABr7Ym46L9qSuJt67DKes1gY7HPdyopPg2wqy8ksNYZ4gkabe8+RYCXad26qqrVFGmXkTrbrHoOa28VirWZit2yUuWUtX0c6EWwwBXKwmQ7KVMSANdwZLWNuX7ofC29VXIbjO6pALkSBpcYG5cM5dM5g66VPRXAWjfbOEZBbdiSOWFcAPDbaKTPY1ucNxN/EPaxNrwrWEhiFfP4j2+l2FKokgaK2bKNdzA5GK2iWlzKTRI/U4zqJ/KNfX1UsNUNdgfET56H0HoVCeEYrxPFjD+Llyi4Q/iZN8uaCwXymKnwnAMQ19L151JQEAKG6+bH8qtX/TTCjS3cW85UlVtENmygkjP/AJakAFiCwIAJ2rCx3pxef63DqBZtpZdvEygt41vxcjDdRla2oZTIYmQQIrmvr4us0sc+ARB+kCxtExv0stBYzfJ0OvC+5b1v0qBxF6yltnNm5aQ5GBaLkZ7jAwFRMwB1klW00qPiPpNhMKhRGUsjrbFm3BfxLp5VjpJkknaDO0VzGDaLJz5AP/FlLZVFu2PDuWwIUGFAC6CTtMkyai4b6P5Rdu3V8JWuW2RwFdsR/imxIZdyFZVsDUA8pkctRLGGRuECBeTy3+QupGoWi55rUf0g8S03jKqXBcvqQkspGHIBYFgDBFxF1+00dRXomDxS3EV0MqwDA+R1rzTiGFS65Nmz4ZuMWuMRBuNuNCTAmXY6aqCZNdN6C4rKrYdjOXmT+UnmHuOv9XlXZwGGNKkajgWkn8p3Act158r8lz/xXiVsjbtA/Nz4ei62iiity0IooooQiiiihCKKKKEIooooQikbbSoRjVpGxakaE04KjmHFT1FhvUFN+mL5/A0mDbkH760RZKQTZVsZjMjzBgL8ZiPfJ7dDXM8b4taUD6RdFtbhKAklZJUliCuq6A6/ZAAmtzjV2WCjfLJ17kgfOT/SK5c8bwd0tZusIAY5nBS2RbIzNbuNAOU/aUwCN9K81tvEkubh2gkWLsusbvutWHZEuJ6JMNgbmFHiYMi9htT4GbNkA1/wzCdP/L18u1V+NceV1XEW3y27ej3FX/EYRjMm5baRctNGUrGhCsM32a+EwyrejDYgWlIAV0H1d245lFv2yALbZZCkALcnlgjKdWxwDO30nHeCjozH6okJcReVDeJMXJIDhekIOhFYW0WMMvMnjFzO4iIJ3T/tOikXStlDh8KhyhLauxaFEF3fUmAJYn9B0rOxPpUSYRAP5zB7eqoZvjFZPFuI+LezwQoGVR9rU6/yl4A7ws0oVQra+qJKryroDpI1J03Nek2dsCm6i2pjMxJvlmI4TF5i5uOELzuL2tUNQsw8QN+s/wAeqqDiP15uXk8ZmAyQDAykysQYgwdfzNaFz0jvGAloJ3znt23J9w99Z3iAsvRXEtILMpBiCPbpqOhpxsNl5Q5OZpnlDLrlmI8vZ8q9Q3CUGgANsNBuWFu18S1mQRPHfxmL/ClTjt4Ajw7DK05lUoA2bcsAOadZnvS2sYqq6/Q8PkZfrEt+GMyjfMqxmAHfao3QjIAtyFCTzkKIPNuYM6eyKlxt4Kmb2QAZ5ugEH1ydo2AJpuo0dYjz/lNm08WbTJ6C/stBbuHupbYFkFvVcjMpy6BkaN0MAMjdh7aoX+N2bdwmypuOxYqsAhS5zPlIEqrMZK5iJJ0A0qhheD+LmJHMVDhR9XbaSQQjEcwHLzDTmECpsBiALDXLQQFURnkermdvEGp0dVXczt0nTz1bHUWkinLuth9z7L21HA4io0GqGt0m8mT5ADrLuhTsThr91B9JZLGHBBIAywO2mkHXYRTeJ4Zlb6pCFBtmIiVXNKmRpOYTPmKv4W0ni4iwfVuAP1JNu4oRuYkloMxrpm9lP4Bj7j5AVbKttkc/Yz23yoyE+tmWdiYha5VTFVHuDnbt2661VsBTfRcy94vN+O+edtOAveh6Lqv+IN+VXwSHOo0uNcJy+6AI7DSrXonhcZcw9gM9lcMBoj2s165YzNlF0Zsilky+rtPXarPEMI136UiDmNlMvSWDMw9+lT8C49YGEtBmCsltUaz/AKwZFClPDHOWkREa1xq1epneWCSXC3D6RHSb+i54wzMOBTaTAG/nfkuZ4Nwi5ee2yAlbjcQYvHKhdRYt5j3MbbwvlVrA8It2/DXEYi0sLh/HsqcwZ8Jpbh2ggHKhYR9iNia6LCf4XAIoti00aWwScrXGJgksxLc2pk65qp4PgrPbWNtT01J3JBUyT1JO8gaCuzhcOcXncX5GAxMAyZJi8i0j1EGy5+JxDqTgym3M4iY5ae9/RT4TAYEPdfMrrdcuUuMjWlZirMVQiJLKrSZOmhA0pL+J8e7K6qpKoQdCTo7gjsOQHzc9KgPAo3C+9E/KK08HgtB8hAGmo2A0Gp+J6mt9HZrKFQVTUzxMWiLRNtbdFkOIrYhvhuZl43UY4WgGp3B0A1g/gD2piqbdxbigqFIaOrDUMG9xPkN62TbgQNPOq1/D5hB1/OrH13OMyt1PDtYLBdJbcEAgyCJB7g9adWbwK59XkP2DA/l3H6e6tKrwZEqaKKKKaEUUUUIRRRRQhFFFFCElMLAgwR1p7CqwwK66ttHrEaD+WAffTCiZ3KwKaxqP6Kvd/wC9/wDuphw47t/e/wD3UWRdYuPfO13KYIOQEDUFVifcxJrlm9ELoFkW7y3rdghrdrEorAMqG2vOkGAGMSDGm9dOj8p82O+p1JJ3k9etWbTmP+P0rwGPxLhinuB3ncDpI48OC6DGA0wuQwGBFzGG1dwhsA4a4t63nW5h7iOyAeHG2obSFiSYkzU3G7we4lu2IS1yKNhn5dgOiKCJ7nSuqWuS43h/CxBP2bhzL5PEMPfv7/KursDEU8TjmmpaxLRNs3nyzR0HJcnbAezCnLpInp/cKp4eYjJqBqqgQEKkFWc9SdZG+g2pmJUAkDPcZjrlJhiIkKo3GkEmNqb4Ba4ltCu+5EiNCWg+2P6a1WUYO29xjndoCgCJP2VHYV7rG49uHOVl3nQdeP2XC2bst2Kb4lX6WDUzw1j7mwi3BZB4i0lUBmVBEFTmdhbCndixbzgRJgCajwTPiBbZLihLqllYBiYXSeeOunbSlwvDrjWLy+GxfEBg7EcvMTK8jqxBltiDzb6VO2OsMc9x1j1U5WWwBMBVulRaIBgaHtEaCs1fGvyEUyJgaXvv/hdChhMGwhz2l+tr6SY4DSJHFWU4ZdkB7wgbEW4Yz/NmAPsE+YqY8MQyG8R2ZSis5JyhgVJEmE0M7CoLeHtOishZg4BDKWVYbUHQ7EVO3C1TQs+YgGAzz8C1cOrUxFWznzy/hdjD4rBUDLKUHjAn1me4WZhL15Gt5bq3WzFHR/8ANgEBpicgTLuSQYptuxdW9fS2eUnMbZHI1u4sNDBYV12E+VbacKUb3XtnfXSfOcxBqROFmdMQD2HieXYCTWY03cl2BtiiZIYfQceEqC3wi7msMrBTbtMhL87FWywsLlBK5ZmYk9avXbq4a0MxZ40EkZmOrEdAoGvko90w3+H3lUkM7ADZczH3QutYb3ne6rFzCsQnIzNmQW3jKBM5rkmRp4K9qi2i46op4ttY6GBy9vdbXDbOJuX3bxFs6LKC2GbYkAl9t/I+QrpUfKsuQSF5mAyjTykwPKawsDgcSpY+LbJaCZUzoI6RWdj8M7X3S67H6tSCjNbUKcyuI1mYnXesjNn4jE4gtBDQd/l0+VzMbtJjW5g21hYR76qXxnvtmckqTKJAAUNsdOZmKEaHY3OkVv2bGmVtlGvbMdffv86qcOw2SW1UQQAe8ADL1O0+01q20gAeWv79teme2nQYKNEQB87yefE8VycLTc8mpUuT36KLwx2ue8wPmalt2420p5FEVmLiV0WsASaCo2Wn5vP9xP4U3xAYgzO3nGtQKsCl4dy3P5hHvGo/OtesBL49YdDPw1reVprTRMiFW8XS0UUVeoIooooQiiiihCKKKKEIprjSnUhNCE3pUdPJplCFylu+RpBOraTpqevWR+VXbGJEbfjXK8W4Zmvtme6ObYOwA2EADbam2PR9DH1l8SAQfEbY9dyOleMxOE8Sq/6t5/TMX4krpMpvyNiLjiRu/wAV03EuKJaiASzbKCBMbkloCgdSaxuKcXF609trZDRynPbIDDYzm0HuqFuBEHkvElhtdXMCFIOjCCsGOtQXMNilb/Kk91uAgn+sEiuvs/ZezmBr6ryHgzN2i2kASP36aDjY3/kCS2mwFuloPXWD+yfwBAcQ86kWlj2liGI+A+NSekpz3rFsbglvlAHvmrHAuGOjNduwCyhQo1gAzqepJqrj72TG23cQIjtqDP8AtWuvVZWxjnsMj7N+6vbSfh9mim8QQIPm6/sbq9xnAXThLtuz/mmyyodAM5UgRrp118xXO8TtJfNu6iIv0hEOGuFdLd20hU4S6OtpkRlNuACVvjcLXQekeOa1YU2nytcv2LQcgPlF64qMwDGCQCSAdKx+G4fx3uWGnJiLS32KSVt4kXLaC/h7kZWFzMLqkTrYJMS4q6lOVZYjRQDCqcTYF7IzfQcQHBAuIptm04KeIDqCzDNuRvVLAKwThUPcUXmw/jWgzBHW6oXPAYFAS+ywrMNuVqmw+KuXH8Td04RiHYqJVXuNaVSOkN4bkeQPatN+GpaucPS2gXPjLMmSzFbNq64zE6mMo8h5VYHABrSk2bSuS43jb5W82Yxbe1dtOrMVg4tLaWnBJErluEE+spE7Ctji2L+jYy4wCsrXXy2zBFl8Kc9prax9WrravIcsTEnrVTwUfBuA7Xb15sHdeQIXx8QmS2CN9rhgiQHHSKtcWZluYu5cayBcxB8IKqq5s4fEqL73CBqQoIzHUqTrrTmx6x38o3JnEbbJj7KopYZguYLDG9b8O+bt1l1cOPEBzZlQeqBWjwnjd7wbeKCJce7grt5raW1Qk2BbKorjmibp3nQdTFLxbi3gYtLKpmN67BM+qtu1ZBIA3Mv/AOk1n4W0rcLwefwVW3gLlwtcs+KdAnIJdQoOkjWSVqBhwk96pscRqup4XxW89wZmsm2cNavHLbdGm/myqC15wQBbYkwN186bcObF3Z0HhqNeoOfmA7RPvqrw7H2ldmL2my4LChltMpRGQ3g6wpgRIgdvfV/g9hrjC5c9e7DMPuqRKoPYke+5VtBuWqXbgPkLPifqIpjeVt2Fglm3CJHlyyffNSXMUFYLBJJAJ6LO2Y7a9t/LWkdm5mUAknYmNNtDt8a5e/6YWBdcFr6XFuDkI5YQqDnQAnMAG/4iqXfUe+C6dOGBdSXfnjUhoAiNInSdDuOp2PsoNkknMREggamIAkb7E5vdFR8L4ouItC7bDBWmM4KkgGJAMGPMgVaqpWphtiZ1nTt0BX86b4QEabCBuSPZ++lMu45FMSST0UEn5VDf4qiCWDx3CMfKYAkQd5A3naSEmpAMu0+/U6QPwArY4YwNtY6cv9un6Vii6GErqP00gjcGtfg5+r/qNXUfzKD9FeooorUq0UUUUIRRRRQhFFFFCEUhFR/Sk+8vxFRYrHqiMw5oEwNz5CnBSkKVqiuER0pBiwQJBGnWNPgf3FRnGrMSZgGI6GR9mexogozDiuX4paAvNEETm/u5/wDqrK9FGy2jbP8ApYi9a9xKuvu5XroPSFctxTA5lOvmpGnwIrkLOINq7jwN/DXEL7QpQx/+WfdXDcyK9RnET+/yu7QHiYcRuj5y/BWjwfioFhr1xoFy87CZ5Qz+FbXrAlHOnc1q3OIJbWbxW3zFYZhqwO2sCe87da5rH2MnDbQPTwPZvmPzZvjWtxDKccVuAFWsYkKCJE+Lnf421am9gd5ED2+6tewZiRoS/wBGxHsVtCZhhB0O4IIbYgjQg/lWdxrhq3VgmIkg9iNZ/fas/heJuLaw1lwyOytaBMEr4fiXBKncQYHsHfSxwviLXrgDiFu2nexlJBBUSBcE5WzLzeQIqApEulh6dbKp9IgODhIv5i4+AVhYywt5BhsXOTOj8uzZGkR2B6gecVo2fROyuYW7mIS1cJZrNu+64d83rcg2U9QCJGm2lX8ZhbWItdIyyrfZ0kcreRBHb51h4XjDWQ9u5zFRKH74JER566jr7jWum9z7AEHh13j7eYtp5vFUfwn1Ayz45HiOB8je5Xi/ofYuXmuh8RbJVVPhXii5UXKFCqICxOk/aPerJ4ZbLW8ly/Z8O34aeHedVVBGg0meVZJMkKo6VXNi4/NcZgDsiGD7Jgkn+UQO9Rjh6A81vJ5sLnuliw+VdJmBqEDM6FxH7QdP0iyfiOBPZNoYa34qC6l24XvlWmyzXLSJKMoXxGLmBrr30Y3BmusRdsBUbxQR4/jXH+kZ18JPqrYtrmvO2pOpE9xbtXDY1BJtyFYMZNst6pDblD36e410GEKtdsHXVz5kfVXRP9JI16aVnqU6lJ+R2/et9CuKwtZccvotca4l3E3FuhVa0t200lmyi3N4hiEuhVGqyGKgyDodbgfoZhwhzq95SoQDEObyrbQrCqtyQolB0+yO1beA4cLWDyHd7qAA91e2v/tsw8orL4/iHN0WQ8IVZmC6OxUFspPTQH3A9aRa+o8MBglacURh3FwJIVa5h7AbwcPbtpZDZr3goEQlR6pKgAsxhR766TAggFjudP6jqY8t/cBVHh/CYUbBVOkeqCNORep6ZjrWzZtbaRA5R2Hc1peGUmeG0zx77++fDMqPf4rxE9/13EqJpH7mlSyAZAAJ6ga0ubWKdWEkrsABRb7aDv39kj5mk8Feozfza7fIVIxqMtUVJO220qJcQCzBTOUwxGwb7s/e11HSde1U7+KBHM7ESBlsgnUkABnG0kxErUeCMOy21S2gcAroTItoSFC8o5ShzSfZ1pwlKvXK2OGLFpfMT8STWLdSR20I9k7GtjhOKD2ljQrysPusuhH5juCDV1HUqL1dooorSq0UUUUIRRRRQhFFFFCEwWh2HwqPE2xlOnTpofj0qeosT6p2266D30JQn+GOwqvcsAsQQuw02OubeOh/I1aqIesdth7d238u3sNCICy+OYE3Lcr6yHMsdYBDL71J94FeX+lNlvHtm3r49s2Trvzjr/Uvwr2HENlUtBMAnQSdO1cfxrhyBg/hgo/MuZRyORJAkaT5VzsazKRWG6x6Lq7Or+G/L3KyfSnL9BbLsGTL7A4C/KKs+k5yFL8f5N6X87Tnw7o+BHwNVuN4d71h7a6s2WJMbMCdTtoDT8ffNw3rDwAbJuMf/qZ4C9gpUanesTKucEjWZ+V0A3w2sBuBM9DlHvdQcbY27lmDJt28YZ7tbw+je8EH31M65b2EC6AZ9PJMEoPyrLsYrxDgyw3s4hW//XRD8QJ99Wcl7xFZ1Cm1ZZJBDZnNsWnZQPVGRR62xc1f9LAP8pVrWkANOoa4dZzAd81Uw90rw67ZzDMlhL69/DxKp4i+UXI+IrU47hgL1tu90pPTRiqyfJlH9xrC41acYXD3FgBsPbsNrqyvbRxp0AK79yK6P0luhrIRea4945I7m6YPyn2LNXUqpZVY5uocB8j4MLFtaiyrQcDo4PJ5EZb+olaGD8OCkSzWgwXUZgoC5ZHmNvbS4jhTKXyLCMBKzIIIg6TuP353OEIJB0JAPaQLjMw9kgVNdwzqS6tPUiIHvA3/ABrbiJ8cwfLivLYem00Gy3zG5c1icJllGEqwK/zI266/aU6jvrVPC3fDPOhY6Ret6NKEFTO4IicrAjfvXVXFzrmyyh3XTMhGhH8QB/UVicQwRIKhjDAcwGrqrSJH2iuoKnce6twczEth+o3g998tOXVoPwzs1M279u9dbuC4nZKqQ6jIW5AvhhWcksxWTLHMdZ6mNzWdee3fxWZIYKgUtE5WdkErP2gouH2DzrDS0qOCyIxB9QzlYHZrZ384k/r1vDOFqGygaAtMAAAQNNOupU9dCNqoZQZScahcZG6P5/tP8RVxX0EC51/fvSFocPWLaDXVyRO8amT8vjWgo38z8htUOHXWT5hewUaaVNefKJgn2fifIViqulxXfoMytASilmj960sVStCYRTGWpSKbFCFSxa3GQpkUiQQVeCCpBGjLHTaetLgMOQpLAAs7NGpiYABJAkgADYaAe2rsUUyUAKIpUeBuG3dDkZRc5HEyJBItv/0/1L92rJFV7yjWZ1gdT7DA29vlQ12UygiQuhoqLC3syg/H29alreLqhFFFFCEUUUUIRRRRQhFQ4v1G2267e+pqqXS5VgQn8MnQ+3Q6efyoQrdRr6x22Ht3bfy7e+kLN2Xr9o+77P8Ax50xc2bZek6mY1P3ddSdP1ihClveqfYfPp86ocQ4cL1sA7gAgxqNB06H8DVu4WymQNjMMe2kHL/x50lstlGg2H2ifbrl/wCfKkQCIKAYuFwF4spynlPeOm2gO3XfbXtUV7hC3jnzvBQowVgM6TmykkbTrIrrOP8ABvFRjlUMD0JlpgGdBrAGmswB0BHKtbKnKdO4mBppsK8/iKBwrpb+U9wvQYXEiq2Jhw7nvRSHhqHwyeXwpW2qEZQHAUgxqx5RrI2q4yiMqqdVKaaQGBBEnrrPfvUWHxGyhVLKJUzAA849U1bLhm1fJ0ygc0/xGIHlVIdmVrpBv36LLxeCt2cMbdxQ1sKqy2pYIAFMhpkAKIGmwp/DMAWOdhLsYA2Cg6m2O2kF27cvXRvpBdDeHanNczrygbiVJ0G23srV4WJTpJVVH9ZYsffE13dnsApurHWYH374Lzm1a731G4ebEZjzvp7TzkWsFZwtwLm68yy207/KTp/NWlII8jWVjn8N5M+Gy5WgbCInTXSFOnSe1Pt4g2z95DqCPxkaflU3/WZCppnwxB75qTEW8ttgOrqD7GZV/DSobmHBQaGCBPdW2zDt51bN1XBE+sPfTLKlTBMg7Hz6j8aTXEX3qTmNdA3aKjZ4QemXXqJEz15Wiav2rIUZE36nsPdoPZTxhFOpX4E/kamtoANBA7U31i7UqFPDtZoFEWCgneFJCzqQgnSn21M5jIJG0gxHmN/9z3pxtjNmgZoiesGDHxFOrOTK1gQiiiikmikiiloQgCmtTqQfv4CgBNJPkflTGHtou34OVRmaJjoB3c/ZHzPQGn1LKlKjwuJ8I5m+0QHjRQNg5k9NAT28hpuCuevMPL/npWhwa+xVkbXIRlbuhGk/xDUHvAPWKvpP/Sq3DetKiiir1BFFFFCEUUUUITMoiIqLEWxkbRY7NovvqQ317j41FicSoQ8yjTc6j4dad1GQpWQRoB39/ekYwZ6RqZ2jXb3mo7uMSCJBO0Dr5U4YtPvD8KIKMzeKddvLlMkRGu3aaXDuCoKkEQII2qN3tmZymd569KVL6AQCAB22ogp5hxRixyn2j8RWH6RcCzgvbBnUso3bzWOum3We++ti8WpWARMj8RVthUKlMPblcLFOnULX5mm4XkmG4/aVtipG+h89DHUVr2vSywohVbfop1J66DWp/T/0bIBxNnNMjOoaBJgBwII8j7j3nmeGoTIzQdtXMjuITXy3qFHZOHIzZz0ss+L23iWPymmDwN/utrhytdvXLhQjMQMraSonKp8mYgx91DXVYW0ASfu6T3b7R90Ae6svhfDeUAFvMkkHXQ5VnT+Y61rWsMIAExH3m1+etTrOaGilT0AjvmVXhmvc41qo+pxn+ByH9Jt4Bl1GnTv5HyNZcta6AKdTrI9p8/Me+a1L2GG5LQB99v1qvbto0wSdYOrT8zWcDctp906zeTcQJ9k1LcuDT2++YJ/KqFu2bTayQT0IDHswLEBjGhWQdiJ1FWiS7BVzDqZYTHsBMD2wToI3NPIZSzjKrytS5qabXm23eohbP3m+X6VURCuF1PNJNRZD3Py/SlFs/ePwH6VFNSzRNRi2fvH4D9KUW/M/AUITs1LTMh7/ACFLlPf5f70ITjTQmvfsPP8AcD/mjKe/y/3phVu4+H+9GiahwF4eAlwwM6i45JgSwlifZ6vkAB0qG9i9dBdIYx0A1gTlaGgd47mnjAlSSpgHXLHJmnMXA3DE6mDB3idau8Ow+dmz6hQNOhJnfXXarG/UYUDYKlhsIzHQs2vU8o3Gun61u4LCZBrud+3uqdUA0AinVobTAMqBdNkUUUVYooooooQiiiihCbkHYVBjWKoSi5jpoI6mJ17U4YRf4v7m/Wj6EnY/3N+tOyjfgmm5IgoRImOWdOmh3oUAf6Z9Wdhv233qJ8MFuJHUmeuqgxqdRV6gpC+oUGYfcO07D4b70pf+E7A7DWem+9TUUlNU7WNES6Mm/rDQQYkkbTIq5SVVwhYAhsujECCTp55utCE7H4YXLTodmRlPsIIrnOHk5QAmZgFlgAA2ZFcNPmGE+c10+asHB3+XYiAo3knlG5OvlVdQgC6Ik2VpLZMZvgNveetV7uEdp9TKRqBI6EamNdYP9NWPpI7VODVAcFMsWfcw1zupkEEyQdoG/YyffU9i2wABjQAaT0EVYpCKlmSDIKiK09FAGgA9giilBpSpQkYUzLUpPlQBUSmmZKULT4oikmmFaIpzUhqJTTaIpYpaSE2o7l5V3Intux9gGp+FJdsE+q7L7lYHc/aUmdehFRJgImLlwE7lfDExtI8OD75qQSKV77dLbEe1QT7BP6UcKdvpA9YK9lpDaEG26ZdN9fFef5RUBtX1PK9u4O1xDbb++3yn+wVscJsELmYjM28ElVAnlExMa6xqfdV1MXUHFX6KKK0KCKKKKEIooooQiiiihCKKKKEKC/66e0//AMmp6KKZ3KI1Pe5FFFFJSTDVfCtInXUtuZ+0f35UUUIUhaufw+jXB2ePgo/U0tFVVvyqTdU9zpVy200UVlaripKDSUVNQRFAFFFCE4ClikooQiikooQmsdR7DRFFFQOqkikpaKSEkU0H8TS0VJqRVfEWAddQdpVmU+/KRIrbsWcqgTMfmZ/OkorTTVblLRRRVqiiiiihCKKKKEIooooQv//Z"/>
          <p:cNvSpPr>
            <a:spLocks noChangeAspect="1" noChangeArrowheads="1"/>
          </p:cNvSpPr>
          <p:nvPr/>
        </p:nvSpPr>
        <p:spPr bwMode="auto">
          <a:xfrm>
            <a:off x="63500" y="-633413"/>
            <a:ext cx="2019300" cy="13144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p:cNvPicPr>
            <a:picLocks noChangeAspect="1" noChangeArrowheads="1"/>
          </p:cNvPicPr>
          <p:nvPr/>
        </p:nvPicPr>
        <p:blipFill>
          <a:blip r:embed="rId2" cstate="print"/>
          <a:srcRect/>
          <a:stretch>
            <a:fillRect/>
          </a:stretch>
        </p:blipFill>
        <p:spPr bwMode="auto">
          <a:xfrm>
            <a:off x="7215206" y="642918"/>
            <a:ext cx="1762125" cy="1343025"/>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MX" sz="2800" dirty="0" smtClean="0"/>
              <a:t>Mito: Todo lo que necesita es poder</a:t>
            </a:r>
            <a:br>
              <a:rPr lang="es-MX" sz="2800" dirty="0" smtClean="0"/>
            </a:br>
            <a:endParaRPr lang="es-MX" sz="2800" dirty="0"/>
          </a:p>
        </p:txBody>
      </p:sp>
      <p:sp>
        <p:nvSpPr>
          <p:cNvPr id="3" name="2 Marcador de contenido"/>
          <p:cNvSpPr>
            <a:spLocks noGrp="1"/>
          </p:cNvSpPr>
          <p:nvPr>
            <p:ph idx="1"/>
          </p:nvPr>
        </p:nvSpPr>
        <p:spPr/>
        <p:txBody>
          <a:bodyPr/>
          <a:lstStyle/>
          <a:p>
            <a:pPr>
              <a:buNone/>
            </a:pPr>
            <a:r>
              <a:rPr lang="es-MX" sz="1400" dirty="0" smtClean="0"/>
              <a:t>El ejecutivo es la persona con poder, la autoridad, el experto. </a:t>
            </a:r>
          </a:p>
          <a:p>
            <a:pPr>
              <a:buNone/>
            </a:pPr>
            <a:r>
              <a:rPr lang="es-MX" sz="1400" dirty="0" smtClean="0"/>
              <a:t>Un nuevo ejecutivo</a:t>
            </a:r>
          </a:p>
          <a:p>
            <a:pPr>
              <a:buNone/>
            </a:pPr>
            <a:endParaRPr lang="es-MX" sz="1400" dirty="0" smtClean="0"/>
          </a:p>
          <a:p>
            <a:r>
              <a:rPr lang="es-MX" sz="1400" dirty="0" smtClean="0"/>
              <a:t>¿Cree usted que, como ejecutivo, usted tendrá más poder del que tenía como un colaborador individual? Es fácil llegar a esta conclusión. Después de todo, muchos ejecutivos tienen:</a:t>
            </a:r>
          </a:p>
          <a:p>
            <a:pPr lvl="0"/>
            <a:r>
              <a:rPr lang="es-MX" sz="1400" dirty="0" smtClean="0"/>
              <a:t>Más autoridad </a:t>
            </a:r>
            <a:r>
              <a:rPr lang="es-MX" sz="1400" i="1" dirty="0" smtClean="0"/>
              <a:t>formal</a:t>
            </a:r>
            <a:r>
              <a:rPr lang="es-MX" sz="1400" dirty="0" smtClean="0"/>
              <a:t>, en la forma de control sobre los presupuestos, el personal y otros aspectos de su grupo </a:t>
            </a:r>
          </a:p>
          <a:p>
            <a:pPr lvl="0"/>
            <a:r>
              <a:rPr lang="es-MX" sz="1400" dirty="0" smtClean="0"/>
              <a:t>Un </a:t>
            </a:r>
            <a:r>
              <a:rPr lang="es-MX" sz="1400" i="1" dirty="0" smtClean="0"/>
              <a:t>estatus</a:t>
            </a:r>
            <a:r>
              <a:rPr lang="es-MX" sz="1400" dirty="0" smtClean="0"/>
              <a:t> más alto dentro de la organización </a:t>
            </a:r>
          </a:p>
          <a:p>
            <a:pPr lvl="0"/>
            <a:r>
              <a:rPr lang="es-MX" sz="1400" dirty="0" smtClean="0"/>
              <a:t>Más </a:t>
            </a:r>
            <a:r>
              <a:rPr lang="es-MX" sz="1400" i="1" dirty="0" smtClean="0"/>
              <a:t>acceso</a:t>
            </a:r>
            <a:r>
              <a:rPr lang="es-MX" sz="1400" dirty="0" smtClean="0"/>
              <a:t> a recursos importantes de la organización, tales como el apoyo y asesoramiento de sus supervisores, la atención de los ejecutivos de alto nivel, oportunidades de formación y desarrollo, y así sucesivamente </a:t>
            </a:r>
          </a:p>
          <a:p>
            <a:pPr>
              <a:buNone/>
            </a:pPr>
            <a:r>
              <a:rPr lang="es-MX" sz="2400" b="1" u="sng" dirty="0" smtClean="0"/>
              <a:t>Realidad:</a:t>
            </a:r>
            <a:r>
              <a:rPr lang="es-MX" sz="2400" dirty="0" smtClean="0"/>
              <a:t> </a:t>
            </a:r>
            <a:r>
              <a:rPr lang="es-MX" sz="1400" dirty="0" smtClean="0"/>
              <a:t>Los ejecutivos tienen poder, pero el poder no es garantía de que un ejecutivo tenga influencia. Como ejecutivo, usted tiene que utilizar las herramientas del poder –autoridad, </a:t>
            </a:r>
            <a:r>
              <a:rPr lang="es-MX" sz="1400" i="1" dirty="0" smtClean="0"/>
              <a:t>estatus</a:t>
            </a:r>
            <a:r>
              <a:rPr lang="es-MX" sz="1400" dirty="0" smtClean="0"/>
              <a:t> y acceso– para influir en otros. </a:t>
            </a:r>
          </a:p>
          <a:p>
            <a:r>
              <a:rPr lang="es-MX" sz="1400" dirty="0" smtClean="0"/>
              <a:t>Entonces, ¿cuál es exactamente la diferencia entre poder e influencia? Las siguientes definiciones ayudan a aclarar la distinción:</a:t>
            </a:r>
          </a:p>
          <a:p>
            <a:pPr lvl="0"/>
            <a:r>
              <a:rPr lang="es-MX" sz="1400" b="1" dirty="0" smtClean="0"/>
              <a:t>Poder:</a:t>
            </a:r>
            <a:r>
              <a:rPr lang="es-MX" sz="1400" dirty="0" smtClean="0"/>
              <a:t> </a:t>
            </a:r>
            <a:r>
              <a:rPr lang="es-MX" sz="1400" i="1" dirty="0" smtClean="0"/>
              <a:t>Potencial</a:t>
            </a:r>
            <a:r>
              <a:rPr lang="es-MX" sz="1400" dirty="0" smtClean="0"/>
              <a:t> de un individuo o grupo de influir en otro individuo o grupo. </a:t>
            </a:r>
          </a:p>
          <a:p>
            <a:pPr lvl="0"/>
            <a:r>
              <a:rPr lang="es-MX" sz="1400" b="1" dirty="0" smtClean="0"/>
              <a:t>Influencia:</a:t>
            </a:r>
            <a:r>
              <a:rPr lang="es-MX" sz="1400" dirty="0" smtClean="0"/>
              <a:t> El </a:t>
            </a:r>
            <a:r>
              <a:rPr lang="es-MX" sz="1400" i="1" dirty="0" smtClean="0"/>
              <a:t>ejercicio</a:t>
            </a:r>
            <a:r>
              <a:rPr lang="es-MX" sz="1400" dirty="0" smtClean="0"/>
              <a:t> del poder para cambiar el comportamiento, actitudes y valores de un individuo o grupo. </a:t>
            </a:r>
          </a:p>
          <a:p>
            <a:pPr>
              <a:buNone/>
            </a:pPr>
            <a:endParaRPr lang="es-MX" sz="1400" dirty="0"/>
          </a:p>
        </p:txBody>
      </p:sp>
      <p:sp>
        <p:nvSpPr>
          <p:cNvPr id="78850" name="AutoShape 2" descr="data:image/jpeg;base64,/9j/4AAQSkZJRgABAQAAAQABAAD/2wBDAAkGBwgHBgkIBwgKCgkLDRYPDQwMDRsUFRAWIB0iIiAdHx8kKDQsJCYxJx8fLT0tMTU3Ojo6Iys/RD84QzQ5Ojf/2wBDAQoKCg0MDRoPDxo3JR8lNzc3Nzc3Nzc3Nzc3Nzc3Nzc3Nzc3Nzc3Nzc3Nzc3Nzc3Nzc3Nzc3Nzc3Nzc3Nzc3Nzf/wAARCACNALkDASIAAhEBAxEB/8QAHAABAAIDAQEBAAAAAAAAAAAAAAYHAQUIBAMC/8QAQhAAAQMDAwIDBQQGBgsAAAAAAQIDBAAFEQYSIQcxE0FRFCJhcYEIMpGhFSMkQrHBFhdSYnKCM0NTVGSSlaLC0uH/xAAUAQEAAAAAAAAAAAAAAAAAAAAA/8QAFBEBAAAAAAAAAAAAAAAAAAAAAP/aAAwDAQACEQMRAD8AvGlKUA9q5v6w9QpF3u6rVaX3WIUFwpWptRQXnRwST3wOQB9fSry11eDYdJ3S5JUlLjMdXg7hkeIRhP5kVx4pRUcqJJJySTyaDdWXVd6tFxYmxblK8RtYVsU8opWAfuqBOCDXW2n7ki82O33NpGxEuOh4I77dyQcfTtXFw4INdiaEhqt+jbHFcR4biILW9J8lFIKh+JNBvqUpQKUpQKUpQKUpQKUpQKUpQKUpQKUpQKUpQKUrClBIyfIZoIP1qSpfTi67EqUR4ZISCcALGT8q5WwfSuu5eqNJXZqfa37vBeQGXEymy5wlsDC8n0GapeF0std8uLjGm9Z2+W0gbtikEupT8gefnx9KCBaX0/N1NeWLVbkjxnclS1A7W0jupWBwP5kDzrorResZrE9Gl9ZR/Yry0nYw9gBmaB5oPAzjHA/Adq9uk7FpfQTTNtbmRG7lKSCpyQ6hL0g9uATnHokcfWpHc7PbrymP+kojUjwHQ8yVjltYOQpJHIoNiDms1gVmgUpSgUpSgUpSgUpSgUpSgUpSgUpSgUpSgwe1VX101jJslrj2m2SPClzwrxVpPvoZHBx6EnjPoDipZrPXNl0pFV7fKSqYpOWojZy4s444HYcdzxVUaL0fcuot8d1VqoqFvWvchs8eLg8IT6Njtnz+pNBT+45A8vL4VP8ApHY7He7wWZ13nwLq2d8IRnA3vAHvYUQTu+HHHrziM62cjL1ddvYWW2IyJS22m2kBKUhJ2jAHGOK8FnnLtl1iT28lcZ5DoAOM7SDj60G01dOl3vVEtby3JL6XTHCycqcCCUpOOwJAGQMDOcAZqY6A6r3PTSkW2+Icm29C9m5aj4zHlgZ+8B/ZPP8ACo71F06nT98bkW8g2u4oEuA63wNisK2j/DkY+BFTnQVw051Dioseq4Tar42jDM0YQ7IQkf2xyVADkHOQM+tBdFhvdvv9uauFrkokR3BkKT3SfQjuD8DWyqlHel2ptIzv0hoO9LdKfeVEkKCPEAB91X7i/TkJx3yK39n6mSID7MDXtofsspZCUyigmO4fnzt8/MgDnIoLMpXzZebfaQ60tK0LGUqQcgj1Br6UClKUClKUClKUClKUClKUClKUClKUHPXS3S0fqDerhqLUr6pKm5IK4w4DiiMjd/dHACfh6cVf5DcaOrAShttJOAMBIA9PSqlcsV26Y6kmXywW9dw07MH7XFaA8Vjkq9xIx7qckDvwSD61OpepIF00TcLxapaXY/sTq0rA5SoIPBHkQfI0HI8p9cqU9Idx4jy1LVgYGScmvmnuKHmmaC+dNW1rqD0bbt52m4WwrZjuEY2LTykZPkUlIOPX4VTNtmzNPX1iW2FNS4MgKKDwQpJwpJ/MVaH2b7h4d2u9tU6cPsIeQ3z3QSCR/wAw/Ktf1+sTNp1PHuEVGxNybUtz0LqSAo/MhSSaDoGyXFi8WiHcopyzKZS6jjsCM4PxHav3cbbCucRyLcYzUmOv7zTqApJ+hqvvs/TzK0J7MU7TDluNZ9QcLz/3n8Ksyg5tuWq5nTbXFxtmnlOrtEdxKTAluqcRyApW0909+Dz8c1ceieoVj1c0ERHvAnAErhv8LAz3HkofL64qHdWul87UV1RetP7FynAlEiO4oICsDhYJ+gINa/THQ3dCL+obhJjTs5ZRBcTho+RUopO49u2PnQXeDms1Uh1Nqzp24iPq5lV4soIQ3dGB+sTnON4J5+uPmatSFJRMitSWSS08gLQSMcEZFB96UpQKUpQKUpQKUpQKUpQKUpQYUMiqR6uWlOjC9fLA+iMi87oc6Bt/Vu7kqO8JHYjHf1V8Tm7j2qtLhZ2tZdRrxHvDSXoFlhttR2VZ2F15G4rPqQPLy4NBzSrg1ivbdrbKtNwfg3FlTMphW1xtXcHH8+/1rxUEm6farVo/UTdzEcSGygtOt5wSg4JIPqCB3+PzEq636qtup37Kq0ykSI7TC3FY4UhSyn3VDyOEiqvr9ZzxQXv9mtxRgXtvPuh5tQHxwRV1VUH2crY/HsFxuDqdrUqQEN5/eCByflkkfQ1b9ApSlB+SMmsgYrNKBSlKBSlKBSlKBSlKBSlKBSlKAaicWx3GF1DnXdgNm13KGhMkFfvpfbOEkD02ccefepZSg5T6zMeB1IvQ2kBSmlgnPO5pB/jmohHgy5SSqNFfeSk4JbbKgD9Ksr7QzS29cMuqQrw3YLe1W3gkKVkZ+GR+IqZ/Zv8Ae0zdD/x3/gmg58UhSVlCklKgcEHjFTXSvTHUuo0sPtwlRILu0iTJOwKQce8lPdXByPI+tSDrzpJqy3li9QUbY9yUvxkpTgIeHJOf7wJOPVJNXF0vcU7oCwqWrcoQ0p+gyB+QoN5ZLXGstqi22E3sjxmw2geZA8z8T3Pzr3UpQKUpQKUpQKUrBOKDNK88ybGhMLfmSGWGUAlTjrgQlI9STwKjU3qVo6EF+JfojhSMkMK8TPy25zQS2lQu29VNG3F7wmry0yr1kpUyn8VACpgy8h9tLjKkrbUMpWlQII+BoPpSlKBSlKBSlKBSlKCn/tHW8O2C2XDblTEotEgc7VpJ7+mUj8a9H2dI7jOkZry0kJfnKKD5KASkZ/HNbjrkAenFwyPe8VnbxnnxE/hX36KwXIXTu2+Mnat8uPgEc7VKJSfqMH60Hz62W5u4dPrgtYHiRCiQ2SMkEKAOPoSK9XSFJT09swUCCWiRn03Gth1G2f0E1B4mdv6Pexj12nH54r8dNWvB0DYEAk5gtr5/vDP86CTUpSgVhSkpBKiAB5k1BOqevjoqBG9mityJswrS0HFEJQAOVHA55IGOO/eudb9q2+36Q69crpKcDmQWg4UtpHoEA4AoOvBcYRVtEyOVdsB1Of416ELS4kKQoKSexBzXD1SrRetrvpe5R3I010wgtIfiuKKm1IzzgeRxnkf/ACg6pvl4g2G2vXG6SEsRWhlS1eZ8gB5k+lUXrPrZcbh4kTTLfsMfOPal4Lq+3IHZHn6n5VrOut7cuGsPYkPuqixY7RSyrhKVrTvJA9SFJ5qtdpPag9lzu1xujgduU6TLXkkF90rwT3xntXiycYptx3xWQkn0/Ggxmpp0+6hXTR7yGkqVKti1HxIazwM91IP7qvyP51CyCO9YoO17Tcot3gMT4DyXoz6N7ax5ivZVK/Z01Ap2PP0+8vcGf2qPlXZJICxj5kH/ADVdVApX5C0klIIJHcelfqgUpSgUpWs1Feoen7RIudxc8OOwgkkHlR8kj4k8Cgg3WNP6Ze05pVor8W43FK3Qk9mUA7yflnP+WrGisNxmG2GUBDTaAlCUjASAMAVVXS8XLV+qZ+t7u0G2NhjW9vHCU7ucfLGCfMk+lWu6tLaCtaglKRkqJwAKCGdXHi5pY2lo/tV3kNQ2E4zkqUCT9ACaldogNWy1woDBV4UVhDCNxydqUhIz+FV7p+4J151EcurI32fTyVMw3gDh55wYUsHscBPb/CfOrOFApSlBSX2jrZMkN2iczGdciRkuoedQnIbKtpG70ztPNUVg+ldvOttutlDqErQoYKSMgj0NRxzQGkHFqWvT1v3KJJ/Ugc0HImKsHpr03uGp5jEyUy5FtKFpWt15v/TgEHagHuCM+92+farT150+tsW1N3fS9pis3G1uiUGUNZEhKeVIIwc8dvlU50xeYmoLHEusA/qZDYVj+yexSfiCCPpQUR9oW1MwtUQpzLYSZkbC8DgqbwkH54IHyAr29GNF6V1RbpMu5MvSZ0Z4JcYU9htI7oUEjBweRyTyk1Kuu9qjzY2npEhKi2i5JjulPZLbo94/D7g8/Ooh02W9obqrK09MJDEslhKz2X3U0rPxHHzV8KC5oWjNMwU4jWG2o5ByYqCcjtyRmvXdtP2m7xFRbjb4z7JOdq2gcH1B7g/Gtkk5FZoObuovSSfYnVztPtOzbWSP1SMreZJJ4wB7ye3Pf17ZqumbVPkTHIbEGU7JbzvZQypS044OUgZHcfjXWWvtVR9H6eeubyC67kNsMj/WOHsCfIcZPwqIdJ7OLJYbjq/US0NTLnulPOKGPCZyVfTJyrHyHcUFf9BkSYXUVUZ5pxlZhuodbcSUqH3TyD25Aroi6z49rt8ifMc2R47SnXFeiQMmqh6JxnLhddQa2umG0yVrQ0txw4QCrevk+QwhIPwNei9S5XVe/mx2h5Tel4LiVzJiQQJKwfuJOeR6fLd6UEYttw1JbdRQeodxT4Nou84NuteIfdZV7qVKGMAAJyD57R2BFWLo/qfF1Lq+bYmoqW22t5jSQ9uD4ScdscZHI5NeTqhcIrtvj6GtEVuTcZ+xtLATkRWwRhxWO2MAj8aqV6ReNDXS3ImWlLD9nmq8Gchgo9pbOd6CrssKB4PcAkefAdUClaLSeqrTqq3pl2mRv/2jSuFtn0UP51vaBVfdXtF3XWUCA1aZLLZjOKWtqQ4UoXkYBGEn3u/fA5NWDWCAe9BSlu6j3PQMaDp/VGmXGG4rIabejuA+KlIAKhngk9zg+fIqXKvdn6oaanWyyXd+I64gB5Gza6hJ8iD3SexwcdxmpXf7Fbb/AG5yBdYyH46/I90nyUk9wR6iue5WjpGnNd+w2W9vxlx0NvsyPCBWNyiNpwQFfd58j6UG+s92vPRsPWy72hM21yZJdRNYWUhRKQMDIxnCfunB79wKsTSXU/TeplJYYkqiTFHAjSwEKV/hOcK7eRz8KlMqCxPty4dwabkNOo2upWj3V5HPFVu70M0yt1S0yrghsqKkthwEJGfugkZ+HrQWmDmsntXmt0VqDCZiRwQyw2lpsKUVEJSABknk8Dua9NBpb7MvkYoFltDE/IyouywyEnPbsaqnU981xDv7ablqexWJ107mLepZWnYMkFatigM9skjODgCrM1TpmRqHww3qC6WxtI5RBWlG457k4z6edRn+pjTzrrz1ym3WdIeSAX35Pv5GOc45PHnQeuz6q1UiGBetISH3Uk/tFsfaU06nyUkKXn8z/KvnE1ha9Ph6MxpLUkXxXS6tCLeVpLiuTghZT+Fa219N7jph1w6d1fNitlXDTsdLrf1TkAn48VD9W9RNa6XvjttN5jzPDSD4ioKEfkM/xoJdrK+TdbWGZYrZpK/oecKFNvy2BHQkhQOSVK8vQVGdbWe7xVaBuF/S0LqmUmLJcQoKKglxJayfM43ZNR7+ufWZOPaonz9lTU40fabn1DYs2otT3pT7UOQtxqE1GS2NyVYyVA88pB7eo86C5R2rNYFZoKZ+0IrEjTPtod/RXtC/atg+KPz278VqesGtYmqGYOntKuuTUKc3viM0o7yPuoSMe95njjgfS+lNoWMLSFD4jNQvXGh0X+6Wy6RLnItk2BuDTrCQeM57Z9c/MHBoNFa9H3W82WNbb1ssmmow9y2RV/rn0jBy85nAyckgep586zcdWx4ARpbpjb2Jk5PdbKB7PFBPvKUQcE8+fn3z2O2PTtm5t7dS368XZC0p3MrkeE0cHPKEYB55+gqW2i0W6zw0w7ZDYjR0nIQ0jAz6n1PxoIv0+0UuwGRdL0+mfqCardJmE7sA/uIJ7D6DOB5AATRbaXEFCwFJUMEEcEV+sCs0FWv9EbF+lfboVyusP9YVhDDiB4fwQrblIHl3qbf0Xh/73df+pPf+1bylB//Z"/>
          <p:cNvSpPr>
            <a:spLocks noChangeAspect="1" noChangeArrowheads="1"/>
          </p:cNvSpPr>
          <p:nvPr/>
        </p:nvSpPr>
        <p:spPr bwMode="auto">
          <a:xfrm>
            <a:off x="63500" y="-588963"/>
            <a:ext cx="1590675" cy="12096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8852" name="AutoShape 4" descr="data:image/jpeg;base64,/9j/4AAQSkZJRgABAQAAAQABAAD/2wBDAAkGBwgHBgkIBwgKCgkLDRYPDQwMDRsUFRAWIB0iIiAdHx8kKDQsJCYxJx8fLT0tMTU3Ojo6Iys/RD84QzQ5Ojf/2wBDAQoKCg0MDRoPDxo3JR8lNzc3Nzc3Nzc3Nzc3Nzc3Nzc3Nzc3Nzc3Nzc3Nzc3Nzc3Nzc3Nzc3Nzc3Nzc3Nzc3Nzf/wAARCACNALkDASIAAhEBAxEB/8QAHAABAAIDAQEBAAAAAAAAAAAAAAYHAQUIBAMC/8QAQhAAAQMDAwIDBQQGBgsAAAAAAQIDBAAFEQYSIQcxE0FRFCJhcYEIMpGhFSMkQrHBFhdSYnKCM0NTVGSSlaLC0uH/xAAUAQEAAAAAAAAAAAAAAAAAAAAA/8QAFBEBAAAAAAAAAAAAAAAAAAAAAP/aAAwDAQACEQMRAD8AvGlKUA9q5v6w9QpF3u6rVaX3WIUFwpWptRQXnRwST3wOQB9fSry11eDYdJ3S5JUlLjMdXg7hkeIRhP5kVx4pRUcqJJJySTyaDdWXVd6tFxYmxblK8RtYVsU8opWAfuqBOCDXW2n7ki82O33NpGxEuOh4I77dyQcfTtXFw4INdiaEhqt+jbHFcR4biILW9J8lFIKh+JNBvqUpQKUpQKUpQKUpQKUpQKUpQKUpQKUpQKUpQKUrClBIyfIZoIP1qSpfTi67EqUR4ZISCcALGT8q5WwfSuu5eqNJXZqfa37vBeQGXEymy5wlsDC8n0GapeF0std8uLjGm9Z2+W0gbtikEupT8gefnx9KCBaX0/N1NeWLVbkjxnclS1A7W0jupWBwP5kDzrorResZrE9Gl9ZR/Yry0nYw9gBmaB5oPAzjHA/Adq9uk7FpfQTTNtbmRG7lKSCpyQ6hL0g9uATnHokcfWpHc7PbrymP+kojUjwHQ8yVjltYOQpJHIoNiDms1gVmgUpSgUpSgUpSgUpSgUpSgUpSgUpSgUpSgwe1VX101jJslrj2m2SPClzwrxVpPvoZHBx6EnjPoDipZrPXNl0pFV7fKSqYpOWojZy4s444HYcdzxVUaL0fcuot8d1VqoqFvWvchs8eLg8IT6Njtnz+pNBT+45A8vL4VP8ApHY7He7wWZ13nwLq2d8IRnA3vAHvYUQTu+HHHrziM62cjL1ddvYWW2IyJS22m2kBKUhJ2jAHGOK8FnnLtl1iT28lcZ5DoAOM7SDj60G01dOl3vVEtby3JL6XTHCycqcCCUpOOwJAGQMDOcAZqY6A6r3PTSkW2+Icm29C9m5aj4zHlgZ+8B/ZPP8ACo71F06nT98bkW8g2u4oEuA63wNisK2j/DkY+BFTnQVw051Dioseq4Tar42jDM0YQ7IQkf2xyVADkHOQM+tBdFhvdvv9uauFrkokR3BkKT3SfQjuD8DWyqlHel2ptIzv0hoO9LdKfeVEkKCPEAB91X7i/TkJx3yK39n6mSID7MDXtofsspZCUyigmO4fnzt8/MgDnIoLMpXzZebfaQ60tK0LGUqQcgj1Br6UClKUClKUClKUClKUClKUClKUClKUHPXS3S0fqDerhqLUr6pKm5IK4w4DiiMjd/dHACfh6cVf5DcaOrAShttJOAMBIA9PSqlcsV26Y6kmXywW9dw07MH7XFaA8Vjkq9xIx7qckDvwSD61OpepIF00TcLxapaXY/sTq0rA5SoIPBHkQfI0HI8p9cqU9Idx4jy1LVgYGScmvmnuKHmmaC+dNW1rqD0bbt52m4WwrZjuEY2LTykZPkUlIOPX4VTNtmzNPX1iW2FNS4MgKKDwQpJwpJ/MVaH2b7h4d2u9tU6cPsIeQ3z3QSCR/wAw/Ktf1+sTNp1PHuEVGxNybUtz0LqSAo/MhSSaDoGyXFi8WiHcopyzKZS6jjsCM4PxHav3cbbCucRyLcYzUmOv7zTqApJ+hqvvs/TzK0J7MU7TDluNZ9QcLz/3n8Ksyg5tuWq5nTbXFxtmnlOrtEdxKTAluqcRyApW0909+Dz8c1ceieoVj1c0ERHvAnAErhv8LAz3HkofL64qHdWul87UV1RetP7FynAlEiO4oICsDhYJ+gINa/THQ3dCL+obhJjTs5ZRBcTho+RUopO49u2PnQXeDms1Uh1Nqzp24iPq5lV4soIQ3dGB+sTnON4J5+uPmatSFJRMitSWSS08gLQSMcEZFB96UpQKUpQKUpQKUpQKUpQKUpQYUMiqR6uWlOjC9fLA+iMi87oc6Bt/Vu7kqO8JHYjHf1V8Tm7j2qtLhZ2tZdRrxHvDSXoFlhttR2VZ2F15G4rPqQPLy4NBzSrg1ivbdrbKtNwfg3FlTMphW1xtXcHH8+/1rxUEm6farVo/UTdzEcSGygtOt5wSg4JIPqCB3+PzEq636qtup37Kq0ykSI7TC3FY4UhSyn3VDyOEiqvr9ZzxQXv9mtxRgXtvPuh5tQHxwRV1VUH2crY/HsFxuDqdrUqQEN5/eCByflkkfQ1b9ApSlB+SMmsgYrNKBSlKBSlKBSlKBSlKBSlKBSlKAaicWx3GF1DnXdgNm13KGhMkFfvpfbOEkD02ccefepZSg5T6zMeB1IvQ2kBSmlgnPO5pB/jmohHgy5SSqNFfeSk4JbbKgD9Ksr7QzS29cMuqQrw3YLe1W3gkKVkZ+GR+IqZ/Zv8Ae0zdD/x3/gmg58UhSVlCklKgcEHjFTXSvTHUuo0sPtwlRILu0iTJOwKQce8lPdXByPI+tSDrzpJqy3li9QUbY9yUvxkpTgIeHJOf7wJOPVJNXF0vcU7oCwqWrcoQ0p+gyB+QoN5ZLXGstqi22E3sjxmw2geZA8z8T3Pzr3UpQKUpQKUpQKUrBOKDNK88ybGhMLfmSGWGUAlTjrgQlI9STwKjU3qVo6EF+JfojhSMkMK8TPy25zQS2lQu29VNG3F7wmry0yr1kpUyn8VACpgy8h9tLjKkrbUMpWlQII+BoPpSlKBSlKBSlKBSlKCn/tHW8O2C2XDblTEotEgc7VpJ7+mUj8a9H2dI7jOkZry0kJfnKKD5KASkZ/HNbjrkAenFwyPe8VnbxnnxE/hX36KwXIXTu2+Mnat8uPgEc7VKJSfqMH60Hz62W5u4dPrgtYHiRCiQ2SMkEKAOPoSK9XSFJT09swUCCWiRn03Gth1G2f0E1B4mdv6Pexj12nH54r8dNWvB0DYEAk5gtr5/vDP86CTUpSgVhSkpBKiAB5k1BOqevjoqBG9mityJswrS0HFEJQAOVHA55IGOO/eudb9q2+36Q69crpKcDmQWg4UtpHoEA4AoOvBcYRVtEyOVdsB1Of416ELS4kKQoKSexBzXD1SrRetrvpe5R3I010wgtIfiuKKm1IzzgeRxnkf/ACg6pvl4g2G2vXG6SEsRWhlS1eZ8gB5k+lUXrPrZcbh4kTTLfsMfOPal4Lq+3IHZHn6n5VrOut7cuGsPYkPuqixY7RSyrhKVrTvJA9SFJ5qtdpPag9lzu1xujgduU6TLXkkF90rwT3xntXiycYptx3xWQkn0/Ggxmpp0+6hXTR7yGkqVKti1HxIazwM91IP7qvyP51CyCO9YoO17Tcot3gMT4DyXoz6N7ax5ivZVK/Z01Ap2PP0+8vcGf2qPlXZJICxj5kH/ADVdVApX5C0klIIJHcelfqgUpSgUpWs1Feoen7RIudxc8OOwgkkHlR8kj4k8Cgg3WNP6Ze05pVor8W43FK3Qk9mUA7yflnP+WrGisNxmG2GUBDTaAlCUjASAMAVVXS8XLV+qZ+t7u0G2NhjW9vHCU7ucfLGCfMk+lWu6tLaCtaglKRkqJwAKCGdXHi5pY2lo/tV3kNQ2E4zkqUCT9ACaldogNWy1woDBV4UVhDCNxydqUhIz+FV7p+4J151EcurI32fTyVMw3gDh55wYUsHscBPb/CfOrOFApSlBSX2jrZMkN2iczGdciRkuoedQnIbKtpG70ztPNUVg+ldvOttutlDqErQoYKSMgj0NRxzQGkHFqWvT1v3KJJ/Ugc0HImKsHpr03uGp5jEyUy5FtKFpWt15v/TgEHagHuCM+92+farT150+tsW1N3fS9pis3G1uiUGUNZEhKeVIIwc8dvlU50xeYmoLHEusA/qZDYVj+yexSfiCCPpQUR9oW1MwtUQpzLYSZkbC8DgqbwkH54IHyAr29GNF6V1RbpMu5MvSZ0Z4JcYU9htI7oUEjBweRyTyk1Kuu9qjzY2npEhKi2i5JjulPZLbo94/D7g8/Ooh02W9obqrK09MJDEslhKz2X3U0rPxHHzV8KC5oWjNMwU4jWG2o5ByYqCcjtyRmvXdtP2m7xFRbjb4z7JOdq2gcH1B7g/Gtkk5FZoObuovSSfYnVztPtOzbWSP1SMreZJJ4wB7ye3Pf17ZqumbVPkTHIbEGU7JbzvZQypS044OUgZHcfjXWWvtVR9H6eeubyC67kNsMj/WOHsCfIcZPwqIdJ7OLJYbjq/US0NTLnulPOKGPCZyVfTJyrHyHcUFf9BkSYXUVUZ5pxlZhuodbcSUqH3TyD25Aroi6z49rt8ifMc2R47SnXFeiQMmqh6JxnLhddQa2umG0yVrQ0txw4QCrevk+QwhIPwNei9S5XVe/mx2h5Tel4LiVzJiQQJKwfuJOeR6fLd6UEYttw1JbdRQeodxT4Nou84NuteIfdZV7qVKGMAAJyD57R2BFWLo/qfF1Lq+bYmoqW22t5jSQ9uD4ScdscZHI5NeTqhcIrtvj6GtEVuTcZ+xtLATkRWwRhxWO2MAj8aqV6ReNDXS3ImWlLD9nmq8Gchgo9pbOd6CrssKB4PcAkefAdUClaLSeqrTqq3pl2mRv/2jSuFtn0UP51vaBVfdXtF3XWUCA1aZLLZjOKWtqQ4UoXkYBGEn3u/fA5NWDWCAe9BSlu6j3PQMaDp/VGmXGG4rIabejuA+KlIAKhngk9zg+fIqXKvdn6oaanWyyXd+I64gB5Gza6hJ8iD3SexwcdxmpXf7Fbb/AG5yBdYyH46/I90nyUk9wR6iue5WjpGnNd+w2W9vxlx0NvsyPCBWNyiNpwQFfd58j6UG+s92vPRsPWy72hM21yZJdRNYWUhRKQMDIxnCfunB79wKsTSXU/TeplJYYkqiTFHAjSwEKV/hOcK7eRz8KlMqCxPty4dwabkNOo2upWj3V5HPFVu70M0yt1S0yrghsqKkthwEJGfugkZ+HrQWmDmsntXmt0VqDCZiRwQyw2lpsKUVEJSABknk8Dua9NBpb7MvkYoFltDE/IyouywyEnPbsaqnU981xDv7ablqexWJ107mLepZWnYMkFatigM9skjODgCrM1TpmRqHww3qC6WxtI5RBWlG457k4z6edRn+pjTzrrz1ym3WdIeSAX35Pv5GOc45PHnQeuz6q1UiGBetISH3Uk/tFsfaU06nyUkKXn8z/KvnE1ha9Ph6MxpLUkXxXS6tCLeVpLiuTghZT+Fa219N7jph1w6d1fNitlXDTsdLrf1TkAn48VD9W9RNa6XvjttN5jzPDSD4ioKEfkM/xoJdrK+TdbWGZYrZpK/oecKFNvy2BHQkhQOSVK8vQVGdbWe7xVaBuF/S0LqmUmLJcQoKKglxJayfM43ZNR7+ufWZOPaonz9lTU40fabn1DYs2otT3pT7UOQtxqE1GS2NyVYyVA88pB7eo86C5R2rNYFZoKZ+0IrEjTPtod/RXtC/atg+KPz278VqesGtYmqGYOntKuuTUKc3viM0o7yPuoSMe95njjgfS+lNoWMLSFD4jNQvXGh0X+6Wy6RLnItk2BuDTrCQeM57Z9c/MHBoNFa9H3W82WNbb1ssmmow9y2RV/rn0jBy85nAyckgep586zcdWx4ARpbpjb2Jk5PdbKB7PFBPvKUQcE8+fn3z2O2PTtm5t7dS368XZC0p3MrkeE0cHPKEYB55+gqW2i0W6zw0w7ZDYjR0nIQ0jAz6n1PxoIv0+0UuwGRdL0+mfqCardJmE7sA/uIJ7D6DOB5AATRbaXEFCwFJUMEEcEV+sCs0FWv9EbF+lfboVyusP9YVhDDiB4fwQrblIHl3qbf0Xh/73df+pPf+1bylB//Z"/>
          <p:cNvSpPr>
            <a:spLocks noChangeAspect="1" noChangeArrowheads="1"/>
          </p:cNvSpPr>
          <p:nvPr/>
        </p:nvSpPr>
        <p:spPr bwMode="auto">
          <a:xfrm>
            <a:off x="63500" y="-588963"/>
            <a:ext cx="1590675" cy="12096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400" dirty="0" smtClean="0"/>
              <a:t>Como ejecutivo, la cantidad de poder e influencia que acumula proviene de dos fuentes:</a:t>
            </a:r>
            <a:br>
              <a:rPr lang="es-MX" sz="2400" dirty="0" smtClean="0"/>
            </a:br>
            <a:endParaRPr lang="es-MX" sz="2400" dirty="0"/>
          </a:p>
        </p:txBody>
      </p:sp>
      <p:sp>
        <p:nvSpPr>
          <p:cNvPr id="3" name="2 Marcador de contenido"/>
          <p:cNvSpPr>
            <a:spLocks noGrp="1"/>
          </p:cNvSpPr>
          <p:nvPr>
            <p:ph idx="1"/>
          </p:nvPr>
        </p:nvSpPr>
        <p:spPr/>
        <p:txBody>
          <a:bodyPr/>
          <a:lstStyle/>
          <a:p>
            <a:pPr lvl="0"/>
            <a:r>
              <a:rPr lang="es-MX" sz="1800" b="1" dirty="0" smtClean="0"/>
              <a:t>Su posición en la organización</a:t>
            </a:r>
            <a:r>
              <a:rPr lang="es-MX" sz="1800" dirty="0" smtClean="0"/>
              <a:t>. Su posición en la jerarquía de la organización afecta su capacidad de influir en los demás. </a:t>
            </a:r>
          </a:p>
          <a:p>
            <a:r>
              <a:rPr lang="es-MX" sz="1800" dirty="0" smtClean="0"/>
              <a:t>Por ejemplo, si usted tiene una posición central o muy visible en su organización, entonces usted tiene más poder que si su posición es marginal. Un ejecutivo a cargo del plan de comercialización de los productos más rentables de la firma tendría más poder posicional que un vendedor en terreno. </a:t>
            </a:r>
          </a:p>
          <a:p>
            <a:pPr lvl="0"/>
            <a:r>
              <a:rPr lang="es-MX" sz="1800" b="1" dirty="0" smtClean="0"/>
              <a:t>Sus características personales</a:t>
            </a:r>
            <a:r>
              <a:rPr lang="es-MX" sz="1800" dirty="0" smtClean="0"/>
              <a:t>. Usted adquiere poder de su experiencia, de su comprensión del negocio, del esfuerzo, de la confiabilidad y del carisma. Si las personas perciben que usted está bien informado, es muy trabajador y digno de confianza, son más propensas a seguir su ejemplo o a ser influidas por usted. </a:t>
            </a:r>
          </a:p>
          <a:p>
            <a:r>
              <a:rPr lang="es-MX" sz="1800" dirty="0" smtClean="0"/>
              <a:t>Por ejemplo, si los miembros de su equipo saben que usted no pierde de vista lo que están haciendo en un proyecto y obtiene la ayuda y los recursos que necesitan para hacer su trabajo, es probable que trabajen duro por obtener los mejores resultados.</a:t>
            </a:r>
          </a:p>
          <a:p>
            <a:endParaRPr lang="es-MX" sz="1800" dirty="0"/>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400" dirty="0" smtClean="0"/>
              <a:t>Mientras desarrolla el poder posicional, recuerde La Ley de Reciprocidad del Ejecutivo:</a:t>
            </a:r>
            <a:br>
              <a:rPr lang="es-MX" sz="2400" dirty="0" smtClean="0"/>
            </a:br>
            <a:endParaRPr lang="es-MX" sz="2400" dirty="0"/>
          </a:p>
        </p:txBody>
      </p:sp>
      <p:sp>
        <p:nvSpPr>
          <p:cNvPr id="3" name="2 Marcador de contenido"/>
          <p:cNvSpPr>
            <a:spLocks noGrp="1"/>
          </p:cNvSpPr>
          <p:nvPr>
            <p:ph idx="1"/>
          </p:nvPr>
        </p:nvSpPr>
        <p:spPr/>
        <p:txBody>
          <a:bodyPr/>
          <a:lstStyle/>
          <a:p>
            <a:pPr algn="just"/>
            <a:r>
              <a:rPr lang="es-MX" sz="1800" dirty="0" smtClean="0"/>
              <a:t>Para influir en los demás para que le ayuden a hacer las cosas, usted les proporciona recursos y servicios valiosos a cambio de los recursos y servicios que usted necesita.</a:t>
            </a:r>
          </a:p>
          <a:p>
            <a:pPr algn="just"/>
            <a:r>
              <a:rPr lang="es-MX" sz="1800" dirty="0" smtClean="0"/>
              <a:t>Hay muchos tipos de recursos y servicios valorados para ofrecer: por ejemplo, el intercambio de conocimientos y de información, ofrecer ayuda o consejo, el reconocimiento y la aceptación de contribuciones de otras personas.</a:t>
            </a:r>
          </a:p>
          <a:p>
            <a:pPr algn="just"/>
            <a:r>
              <a:rPr lang="es-MX" sz="1800" dirty="0" smtClean="0"/>
              <a:t>Aunque gran parte de su poder de gestión puede derivar de las actividades diarias que realiza y su ubicación dentro de la organización, son sus </a:t>
            </a:r>
            <a:r>
              <a:rPr lang="es-MX" sz="1800" i="1" dirty="0" smtClean="0"/>
              <a:t>atributos personales</a:t>
            </a:r>
            <a:r>
              <a:rPr lang="es-MX" sz="1800" dirty="0" smtClean="0"/>
              <a:t> los que más determinan cuán bien aprovecha su posición.</a:t>
            </a:r>
          </a:p>
          <a:p>
            <a:pPr algn="just"/>
            <a:r>
              <a:rPr lang="es-MX" sz="1800" dirty="0" smtClean="0"/>
              <a:t>¿Cómo aprovechar sus atributos personales? Usted cultiva redes de relaciones mutuamente beneficiosas con las personas cuya cooperación es necesaria para tener éxito. Para desarrollar estas redes, usted necesita recordar siempre una ley básica de la naturaleza humana: uno recibe lo que da.</a:t>
            </a:r>
          </a:p>
          <a:p>
            <a:pPr algn="just"/>
            <a:endParaRPr lang="es-MX" sz="1800" dirty="0"/>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encrypted-tbn2.google.com/images?q=tbn:ANd9GcT5Lad4exFRtOQK5R-bQ21QUD8x7JDmCmUqlMNs871IJHmXk_e2Lg"/>
          <p:cNvPicPr>
            <a:picLocks noChangeAspect="1" noChangeArrowheads="1"/>
          </p:cNvPicPr>
          <p:nvPr/>
        </p:nvPicPr>
        <p:blipFill>
          <a:blip r:embed="rId2" cstate="print"/>
          <a:srcRect/>
          <a:stretch>
            <a:fillRect/>
          </a:stretch>
        </p:blipFill>
        <p:spPr bwMode="auto">
          <a:xfrm>
            <a:off x="6877050" y="0"/>
            <a:ext cx="2266950" cy="2019301"/>
          </a:xfrm>
          <a:prstGeom prst="rect">
            <a:avLst/>
          </a:prstGeom>
          <a:noFill/>
        </p:spPr>
      </p:pic>
      <p:sp>
        <p:nvSpPr>
          <p:cNvPr id="2" name="1 Título"/>
          <p:cNvSpPr>
            <a:spLocks noGrp="1"/>
          </p:cNvSpPr>
          <p:nvPr>
            <p:ph type="title"/>
          </p:nvPr>
        </p:nvSpPr>
        <p:spPr/>
        <p:txBody>
          <a:bodyPr/>
          <a:lstStyle/>
          <a:p>
            <a:r>
              <a:rPr lang="es-MX" sz="3200" dirty="0" smtClean="0"/>
              <a:t>Mito: Usted tendrá mucha libertad</a:t>
            </a:r>
            <a:br>
              <a:rPr lang="es-MX" sz="3200" dirty="0" smtClean="0"/>
            </a:br>
            <a:endParaRPr lang="es-MX" sz="3200" dirty="0"/>
          </a:p>
        </p:txBody>
      </p:sp>
      <p:sp>
        <p:nvSpPr>
          <p:cNvPr id="3" name="2 Marcador de contenido"/>
          <p:cNvSpPr>
            <a:spLocks noGrp="1"/>
          </p:cNvSpPr>
          <p:nvPr>
            <p:ph idx="1"/>
          </p:nvPr>
        </p:nvSpPr>
        <p:spPr/>
        <p:txBody>
          <a:bodyPr/>
          <a:lstStyle/>
          <a:p>
            <a:pPr>
              <a:buNone/>
            </a:pPr>
            <a:endParaRPr lang="es-MX" sz="1400" dirty="0" smtClean="0"/>
          </a:p>
          <a:p>
            <a:pPr>
              <a:buNone/>
            </a:pPr>
            <a:endParaRPr lang="es-MX" sz="1400" dirty="0" smtClean="0"/>
          </a:p>
          <a:p>
            <a:pPr>
              <a:buNone/>
            </a:pPr>
            <a:r>
              <a:rPr lang="es-MX" sz="1400" dirty="0" smtClean="0"/>
              <a:t>Muchos de los nuevos ejecutivos creen que van a tener mucha más libertad para decidir y actuar que cuando eran colaboradores individuales. Algunos también pueden asumir que van a tener más tiempo libre que antes, porque van a tener subordinados directos para manejar una gran parte del trabajo por hacer.</a:t>
            </a:r>
          </a:p>
          <a:p>
            <a:pPr>
              <a:buNone/>
            </a:pPr>
            <a:r>
              <a:rPr lang="es-MX" sz="2400" b="1" u="sng" dirty="0" smtClean="0"/>
              <a:t>Realidad:</a:t>
            </a:r>
            <a:r>
              <a:rPr lang="es-MX" sz="2400" b="1" dirty="0" smtClean="0"/>
              <a:t> </a:t>
            </a:r>
            <a:r>
              <a:rPr lang="es-MX" sz="1400" dirty="0" smtClean="0"/>
              <a:t>Los ejecutivos tienen mucha menos libertad (¡y menos tiempo libre!) para actuar por sí solos de lo que esperaban. Eso es así porque:</a:t>
            </a:r>
          </a:p>
          <a:p>
            <a:pPr lvl="0"/>
            <a:r>
              <a:rPr lang="es-MX" sz="1400" b="1" dirty="0" smtClean="0"/>
              <a:t>Los ejecutivos necesitan la cooperación de otras personas para hacer las cosas</a:t>
            </a:r>
            <a:r>
              <a:rPr lang="es-MX" sz="1400" dirty="0" smtClean="0"/>
              <a:t>: </a:t>
            </a:r>
          </a:p>
          <a:p>
            <a:pPr lvl="1"/>
            <a:r>
              <a:rPr lang="es-MX" sz="1400" dirty="0" smtClean="0"/>
              <a:t>Supervisores, pares, subordinados directos y otros </a:t>
            </a:r>
            <a:r>
              <a:rPr lang="es-MX" sz="1400" i="1" dirty="0" smtClean="0"/>
              <a:t>dentro</a:t>
            </a:r>
            <a:r>
              <a:rPr lang="es-MX" sz="1400" dirty="0" smtClean="0"/>
              <a:t> de la organización </a:t>
            </a:r>
          </a:p>
          <a:p>
            <a:pPr lvl="1"/>
            <a:r>
              <a:rPr lang="es-MX" sz="1400" dirty="0" smtClean="0"/>
              <a:t>Clientes, proveedores, competidores y otros </a:t>
            </a:r>
            <a:r>
              <a:rPr lang="es-MX" sz="1400" i="1" dirty="0" smtClean="0"/>
              <a:t>fuera</a:t>
            </a:r>
            <a:r>
              <a:rPr lang="es-MX" sz="1400" dirty="0" smtClean="0"/>
              <a:t> de la organización </a:t>
            </a:r>
          </a:p>
          <a:p>
            <a:r>
              <a:rPr lang="es-MX" sz="1400" dirty="0" smtClean="0"/>
              <a:t>Así, los ejecutivos dependen de una red de otras personas para lograr sus objetivos, una red a cuyo desarrollo y mantención deben dedicarle tiempo.</a:t>
            </a:r>
          </a:p>
          <a:p>
            <a:pPr lvl="0"/>
            <a:r>
              <a:rPr lang="es-MX" sz="1400" b="1" dirty="0" smtClean="0"/>
              <a:t>Los ejecutivos asumen un nuevo conjunto de deberes, obligaciones y relaciones</a:t>
            </a:r>
            <a:r>
              <a:rPr lang="es-MX" sz="1400" dirty="0" smtClean="0"/>
              <a:t>. </a:t>
            </a:r>
          </a:p>
          <a:p>
            <a:r>
              <a:rPr lang="es-MX" sz="1400" dirty="0" smtClean="0"/>
              <a:t>Por ejemplo, si usted es un nuevo ejecutivo de servicio al cliente, usted tendrá que asegurarse de que los esfuerzos de su grupo coincidan con el marketing global y el plan estratégico de la organización. Si el servicio al cliente es una prioridad, entonces su función ejecutiva se vuelve crucial para el éxito de la empresa.</a:t>
            </a:r>
          </a:p>
          <a:p>
            <a:pPr>
              <a:buNone/>
            </a:pPr>
            <a:endParaRPr lang="es-MX" sz="1400" dirty="0"/>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9" name="Picture 7"/>
          <p:cNvPicPr>
            <a:picLocks noChangeAspect="1" noChangeArrowheads="1"/>
          </p:cNvPicPr>
          <p:nvPr/>
        </p:nvPicPr>
        <p:blipFill>
          <a:blip r:embed="rId2" cstate="print"/>
          <a:srcRect/>
          <a:stretch>
            <a:fillRect/>
          </a:stretch>
        </p:blipFill>
        <p:spPr bwMode="auto">
          <a:xfrm>
            <a:off x="7482127" y="642918"/>
            <a:ext cx="1661873" cy="1714512"/>
          </a:xfrm>
          <a:prstGeom prst="rect">
            <a:avLst/>
          </a:prstGeom>
          <a:noFill/>
          <a:ln w="9525">
            <a:noFill/>
            <a:miter lim="800000"/>
            <a:headEnd/>
            <a:tailEnd/>
          </a:ln>
          <a:effectLst/>
        </p:spPr>
      </p:pic>
      <p:pic>
        <p:nvPicPr>
          <p:cNvPr id="79875" name="Picture 3"/>
          <p:cNvPicPr>
            <a:picLocks noChangeAspect="1" noChangeArrowheads="1"/>
          </p:cNvPicPr>
          <p:nvPr/>
        </p:nvPicPr>
        <p:blipFill>
          <a:blip r:embed="rId3" cstate="print"/>
          <a:srcRect/>
          <a:stretch>
            <a:fillRect/>
          </a:stretch>
        </p:blipFill>
        <p:spPr bwMode="auto">
          <a:xfrm>
            <a:off x="142844" y="5572140"/>
            <a:ext cx="1071570" cy="107157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MX" sz="3200" dirty="0" smtClean="0"/>
              <a:t>Mito: Usted siempre se sentirá en control</a:t>
            </a:r>
            <a:br>
              <a:rPr lang="es-MX" sz="3200" dirty="0" smtClean="0"/>
            </a:br>
            <a:endParaRPr lang="es-MX" sz="3200" dirty="0"/>
          </a:p>
        </p:txBody>
      </p:sp>
      <p:sp>
        <p:nvSpPr>
          <p:cNvPr id="3" name="2 Marcador de contenido"/>
          <p:cNvSpPr>
            <a:spLocks noGrp="1"/>
          </p:cNvSpPr>
          <p:nvPr>
            <p:ph idx="1"/>
          </p:nvPr>
        </p:nvSpPr>
        <p:spPr>
          <a:xfrm>
            <a:off x="214282" y="1500174"/>
            <a:ext cx="8229600" cy="5029200"/>
          </a:xfrm>
        </p:spPr>
        <p:txBody>
          <a:bodyPr/>
          <a:lstStyle/>
          <a:p>
            <a:pPr>
              <a:buNone/>
            </a:pPr>
            <a:r>
              <a:rPr lang="es-MX" sz="1400" dirty="0" smtClean="0"/>
              <a:t>Me sentía como un títere en una función de títeres. </a:t>
            </a:r>
          </a:p>
          <a:p>
            <a:pPr>
              <a:buNone/>
            </a:pPr>
            <a:r>
              <a:rPr lang="es-MX" sz="1400" dirty="0" smtClean="0"/>
              <a:t>Un nuevo ejecutivo</a:t>
            </a:r>
          </a:p>
          <a:p>
            <a:pPr>
              <a:buNone/>
            </a:pPr>
            <a:r>
              <a:rPr lang="es-MX" sz="1400" dirty="0" smtClean="0"/>
              <a:t>Muchos ejecutivos pueden parecer haber dominado sus posiciones, y esa apariencia puede ser convincente, incluso intimidante, para sus subordinados directos y sus pares.</a:t>
            </a:r>
          </a:p>
          <a:p>
            <a:pPr>
              <a:buNone/>
            </a:pPr>
            <a:r>
              <a:rPr lang="es-MX" sz="2400" b="1" u="sng" dirty="0" smtClean="0"/>
              <a:t>Realidad:</a:t>
            </a:r>
            <a:r>
              <a:rPr lang="es-MX" sz="2400" u="sng" dirty="0" smtClean="0"/>
              <a:t> </a:t>
            </a:r>
            <a:r>
              <a:rPr lang="es-MX" sz="1400" dirty="0" smtClean="0"/>
              <a:t>Todos los ejecutivos son humanos. Incluso los más seguros de sí mismos tienen momentos de frustración y sentimientos de incertidumbre.</a:t>
            </a:r>
          </a:p>
          <a:p>
            <a:r>
              <a:rPr lang="es-MX" sz="1400" dirty="0" smtClean="0"/>
              <a:t>Como nuevo ejecutivo, es necesario que reconozca que los momentos de frustración son normales. En ocasiones, usted se sentirá:</a:t>
            </a:r>
          </a:p>
          <a:p>
            <a:r>
              <a:rPr lang="es-MX" sz="1400" dirty="0" smtClean="0"/>
              <a:t>Restringido </a:t>
            </a:r>
          </a:p>
          <a:p>
            <a:r>
              <a:rPr lang="es-MX" sz="1400" dirty="0" smtClean="0"/>
              <a:t>Con dudas sobre su capacidad para manejar el trabajo </a:t>
            </a:r>
          </a:p>
          <a:p>
            <a:r>
              <a:rPr lang="es-MX" sz="1400" dirty="0" smtClean="0"/>
              <a:t>Estresado de liderar a otros </a:t>
            </a:r>
          </a:p>
          <a:p>
            <a:r>
              <a:rPr lang="es-MX" sz="1400" dirty="0" smtClean="0"/>
              <a:t>Frustrado cuando los subordinados directos no aceptan su dirección o no lo escuchan </a:t>
            </a:r>
          </a:p>
          <a:p>
            <a:r>
              <a:rPr lang="es-MX" sz="1400" dirty="0" smtClean="0"/>
              <a:t>Molesto o desalentado por toda la "politiquería" que necesita hacer para obtener influencia y hacer su trabajo </a:t>
            </a:r>
          </a:p>
          <a:p>
            <a:r>
              <a:rPr lang="es-MX" sz="1400" dirty="0" smtClean="0"/>
              <a:t>Recuerde: a pesar de los malos momentos, los ejecutivos a menudo (aunque no siempre) se sienten entusiasmados, competentes y satisfechos en sus puestos de trabajo.</a:t>
            </a:r>
          </a:p>
          <a:p>
            <a:endParaRPr lang="es-MX" sz="1400" dirty="0"/>
          </a:p>
        </p:txBody>
      </p:sp>
      <p:sp>
        <p:nvSpPr>
          <p:cNvPr id="79877" name="AutoShape 5" descr="data:image/jpeg;base64,/9j/4AAQSkZJRgABAQAAAQABAAD/2wBDAAkGBwgHBgkIBwgKCgkLDRYPDQwMDRsUFRAWIB0iIiAdHx8kKDQsJCYxJx8fLT0tMTU3Ojo6Iys/RD84QzQ5Ojf/2wBDAQoKCg0MDRoPDxo3JR8lNzc3Nzc3Nzc3Nzc3Nzc3Nzc3Nzc3Nzc3Nzc3Nzc3Nzc3Nzc3Nzc3Nzc3Nzc3Nzc3Nzf/wAARCACGAMIDASIAAhEBAxEB/8QAGwAAAQUBAQAAAAAAAAAAAAAABAABAgMFBgf/xABAEAACAQMDAQYDBQUGBQUAAAABAgMABBEFEiExBhMiQVFhcYGRFDKhscEHFSNi8DNSkqKy4RZCctHxJCVTdIL/xAAZAQADAQEBAAAAAAAAAAAAAAABAgMABAX/xAAhEQACAgMBAAIDAQAAAAAAAAAAAQIREiExAwRBEzJRIv/aAAwDAQACEQMRAD8A8XpwKWKcDmriiIqdMBzUvhStitjipAc1ECnA5pGKxyODVQUyyLCpGZGCDPvxVjcKat0iJJb8yyjMUETzOB/KOPxxQY0ehWq3AutSnkjwIg3doAcjao2rj2wM496FFDwkhAM9BirsHFZCy6O1E6ZzFf54/wDSMo+JdB+WaGbO2ibLA0rVG8/4ABz6v/tWfAw2wrXTiLRk6AaZEwHxZ8/pWQR6Vo6s4kNihIzHYW6Eenh3D/VWcw8vWsuGf7Glrzbn00gEf+2W4+OAayWFaWtMSdNz0GnQgf5qEgtpLiQKgPJ6gZrJ0hmm5UgYjg0Rc2siaZZ3Ochy6dfu4bgfPJP1rai7LzG8hh+3RIWIO5lI2D1z7ef9Ch7uUT3t5bW8MvcSx93ax4O7EY8BAPqFPHXLGtmpcKOEo9QLoNwES7GCWjCXK4POY2ycf/lm+WaH1eJbbVbyBCCiTuEI6Fc5BHtjFNo0Yl1W2hMvdidjCXx0DgqfqDUtUGHtiVIkFuscoPkyeH8gB8qKdMD4CUjTUqrYo9KlSomGxSp6VYxIUqcU4waUAh8al8KbGKQ4peikxTgc1EVNeuKUUhMfDV9nsh0u6lVv400iwgA8hB42PzIUf+aGuOBxREi93bWcRXa/dtMx8zuPhHw2qD86DHjywcHFXqRtqlhk8CrITk4I+VEV8JZGCBnNWxkx6Fdsfuy3cSf4Ucn8xVErBSRzU7qQHRYIwcEXU7MPXwRAfrQY0EFamjR33dvwyW9up+IhjB/Wgnxjg+VaGtnOvaiCMbLl0HwU7R+VAsvHpWQr/YN1CMTjRwh+9YopOM5IkkX9K6O1so7WAAsUAXc74GQPX2FYtvGSNJYL0tG5P/2J/wDtXaaLDFdSRw3GO7mkWNwem3cM/wBe9cvtJ8R6fxYKs2V6Xo0+q2xkgtpe7YZ70rkHzxULnRX07TDLeRnvkkDQmUfdYHIIJ98fhXonZy5vrOWaxv8ATltoYOYp0+465P0PSqu3cln+6XupihaEbkGeG9qk8lxnRalpnit7Yd48t9a2bWk6SGRCjFl3Z3DAPQA9PhVXaWISWyXcSFUM5cbhztmQSr8cN3o+VdBBMt1JOYkBhO1A44wfP65H0rM1WB5LCdW2hTa7o/UdzJyPjiQn4V0ec3lTOX28oqOSOTzzS602OKVdhxD0qVOBTIw1KlilRMT8qQ604HrT5FIKImkD602ccjzpDrSsBMGpZwcHrUOc1NSMdKUUpkDSMEHVjtHxNHXsguNQneM5iDbI/wDpXwj6gZ+dNpUKzaihkx3cStK5J4AUE/niqYgAvTHnjND7HbqJCQDNQViGHrUpWJJqskDG3rRAgiRQ8ec8irEsnlj01GGVupCqe/jCmq4W3Ag5z6VtRqqX/ZW2yciRZM48nnz+hoMaAJq5361qJ6ZvJjg9f7RqHERkYICAScAnyq++GdTvHU9bmX5+M81sdm9AbWrsq0hjiQjc64zn0GaDajG2ZQc50gmSAR29jJbYZI7QIhIHA7+bg/U9fSt3smsX7zNs6967R71ROpwRnH1H0rI7VW6aR9lshIx7pN7Fj4iveykcj0FcveXd7Z6gLiO5aO5hIbehwyHp+lc0YOZ6bnHzhSPa5+1lheaRqEeoW7LZKTFIWPiYEfdAHp6g4+deYavrtmsb2ekyXctqjZT7VyMn0H5Z9z6VnT3Wtdq7sNe3PGFRn2hAcnAOBjceRWe8ElqsLO4ZpYVkjVefC2QM8fH6VVeaXSEvV/SOo0JJGhljlJ2Tt3gUDkE9PnUJrVJ4rm3jcoyT7kcgHCyo0bgfHwfSqdHuZUjgnKHuVG0n1G0YPvwCTSbUe51ZwiCR3hZFXkBivjT/ADIo+BNRSf5Do9K/FRxozzkYPmPSnozWYDa6xeQkYAmYr7qTlT8wQaE4rvi7R5rI80/lT8Uwp0AVKnpUTE/KmqXOOcVEg+VTfBBqkKj509LYLJ81NR+VRUE9KsCnIxQMXwBYrC8diBJKUhTny3b2/wBIoSNsiiLtO7tbVcYeTdK2P7pwq/6WPzFDRg4PWlQ7X0NIeeKq5J6VYy5NShicuMdKNhotijyobbkg+vlXRWh7/tFoiqMdxbWxbjOMgvn/ADj61mRW7bdo6+R9K0dRjaz7VsIMr9m7tEx1wkSqf9JpWwxRz9vPm4czZy7Fjn3Oa9R7FCPT9EN3KAEky7nHI9/pXlwjafuk5aXcFOc88gc16fqEv7q7KSM6gYi2+EEEEjHGetT9tpL+l/jpXKRkdr76w1C6tZortCO6CAhvPvvFjnyXdn41n6zp9vFpz6hZurNNIoikViSAWk6HPmAtc8YmisbLIwd0w6jOPARz86jvZTtVmEZOduSBnAGcevvTx860hH77do7i2SG0ve/u5gsEUse53PAUK64/yrWFc21pOhkt5zMIowsUY6xIfFub5HbjrkVi3Uks+DLIzsP+ZjnNa/Yy0tLq+uYtRkZFeIKpDsoJOeMD73w5oOGKcho+2bUQKK7uLK5MRctErfczwcj8KnBqMcWsWl3JjbG6A7huCpuIb8CaXaWEWWrTRQGRVKAeJGUkfMD61ivyuDnkYplFPYs/RpuBo9pQqaqY13ZiQQOWzy0ZKfkoHyrKxW92lzPb2F74S0sYEpU5G8qpyT6k7zWHiqQ4Tl0iKVKn86qgDUqfFKiYmeaR9qnin21ImU4Oamq5qW2popBpTIeNcZq5InYfw13N5KOpPpTxpWjpkJa8hCvsIbO70xz+lB6QUtlWqQBr9o4wCkAWBdv8gwfxzQpt8AcY9a0UiGSzMSWOc5qQjTcMDJ+tLZRrYFBZA8njNFx2aIedpPuKKWMN8RzVywDg9c0BkgeGAtLGieEs4UH4mpaopn7Z3Kqeslw2QOTtRzn8KMthjUbMHp38fl/MKAt3V9Xv7pcs6RXkykr0Bilx+LL9KH2O9Io7H2D6nrkAIyiuHdmH0z711v7V5xFb22nWx8RG9wvmAfT4/lXD6dLdWwN1a3EkL44dGIyfyNEa1fXusXK3N4w7wAISmQPjjy65psHkpCr1UfNxS2B3iIuj2M0K7Uae4UA9chYTz6/eoDaxIy/0FdO1q57P2kjspQXFxhWbyKxYIHmPCfrWK0EaE7oxwPSqRkSkCRxtJOqqc8859K6fsZMLPtHEW4WRcDA8wf8AeueYrEd6Kq4OQQPKrY9QmjkjuY48NE27crnp6dM/jQkslRvOVSs6v9pVoy6rBdNE6LPHjxY6g+x461xUyADjFG6hq15qU5mu3Dt5IihVHwA/M5PvQrSBxgLg+hbH6UIRaVB9ZZzyRpLHDL2QZ8ESQyjdk9WDgZ/wyqMfymsXbkVuaXHLNo2o2sUSyM2DsXLEnGPTyOw8elY6oVQfrWj1mnpJlGOlKritQK8VVSFTIYpVLb/WDSprGsI28c9KQXPSr1GcYB4qapnnHFTIg4Qnyq2OE59KvCr/AL1NIQzZ3N8qUZIeKE+o/wANaFrGYoZ5eN2wIOPU8/hmqooePG5HsTRSEfZ9jL96QkY9h/vSMvFFO3cMbvDmpqijkk1aIwTwD8acRor5KkkeWaAaJIE/8VarZGVQk+npTLsAHBBo+0aN2Cjhjx4un1pXodIzvG08HdpyZV4B880+j6Vc7NYikTubsWEkQhnBRi7jhRnzIBwPOvQdC0FbW5huLpcTNk2211eOYgHwq6tw/oDWFbaBZdqu2Qsopp47GGRpG3TOZG24yx3ZKvnw4zxz7ABPZmrPOTMlvFHCxwzEZB8hVcOWBRHV1LjHqDkV6R22/ZvLaw3eqaGZrpbaQtc2c2Gfb13xkAZ48jk8Hk+fnMYtrqMBC8ci8hsnn6dfnV4tNEZRZp6p3i6BY7ZGKvcTkknnIWLGPb71ZC3W4BZWw3qPP410UsUsfZy3WQiSNru4VmAP9yHAx65z6Vzc9qRyC5Hrt5oQ+xZrZS7Kx27i3sBRNnI8Y2N44DyQy1VCjRofDj+Z+o/7VvaB2buNZBlEcr26o8vgODKEwW2nzwD5Z6+dM2kCKbdIw7PTp5opZlJEEAAklxxu8l9yfT3rqOzHYG51i3+03l01tb5GWVN7Y55x8fLk8HgAZrsZ+wscqI8+o9za2YjmENqihFgYf2gyMkqc7vUDyzW9b6Tb6fbzWKQiX7JGJGtkkYuyY/tYWJOQduSjBumM+s36NosvNJ7OZ079n9zpcN3Np99fPIbd445sRKI92PEQrFxjAPljArK7b9hLfRNEh1ewuJngwgnindWKM2AGBA9cAj34NekW9zaGOwVJIntr8lLXU4Y1ilhcAna4GAen51n3d8msaZLpcqIPt1i0kAUZDSKW3BR6ZAIqWbTstHzUk40eDlkXkBvmag2CDtI/WtnVdPWCeWN43hljYoUPkw4IrKMOM7ec+9dMXZxOLi6KMUqs7uT+6foaVNQA3LgYygFTXPm2PhVIK4xke+OSakMnjefhigAKgcL/AGjZHqcCiYypJ6fWgXYBCpw6kYKkVXFciB1jckxsMqx5x7E/r70tFY8NmIoM4C/Wiz3Z2ghlKjIHlzz+tAQsHKhd+Dg8fGrzOves7FQTk4xz/wCamyqegyPAUHaCAfKrEh7w+Fhx1AFURTrIRHHuZm/5EUszH2A5J+Fbljp1q0Sz6qssNpvEckqKH+zP1/jgMHiB9SOPMigx0U2OlNeyFYlY4GXJBO0euFBOPgK6/SNGi07ZLal/taksJobhSWTGSYeCsmPNGCtjPtmUSG3iuLea0WMWMiNLbGXvDFEel1bSkbzjOSDkZUj4mzP3c1zFcxR941wqzzooUSSBN8FyPQ+EIfU+wpNm2FcK1zPGLcpOkbz/AGfwpdwsQomA/wCWRPPr0HtjmtFuTpvbOaWaRpO8E8clyVwruk23JI43EfU1z3aztFdX0l3B2fCpaFWJmQ/2neCN3SMjy3hueOpwaB/Z5r0gt9T0u5l3SzW0/wBnR88HbkqPcnJx14ouLSsbzayo9kk7QwWH7xkvXSOCCRFZnPChlBBPtkkfKvDdc0iLV9e1A9nUiEHe96itIFGG58OecZyRgHg10Pa7F4sGqRTywvqNnFDKkcnDYblWU8Edeua5jT9em0TWprxLNrmWaJ0fLHMW4YwMA5I4446Ct5p9RvWloJt7LX7vs9Z2umWVxcst1crNmHYC2yDGd2MncGAzg8HjIrQ0bsTrt2z/AG5re0UwNPCi5Z5dv3lGBgN5YPI9K6W9/aPazTK1hod7HLdo773QfwpGKqpYgnA/hhj8j60XqvaiX95M+lWiskWp/aY5JJNoZO72sAMEjJJNHNoljZVa9j9CsN9yO9vpo7VdRtJJm8LhDl0KDwnoOSM8+1dDeahYWC3c0AQQ2Kx6xCE6d0+RIBj2DdP7wrhJdQ1kxWyw3EUP2c3GwxxFsrKSShLeQzxx5VzVzoVxNHBHPql46Qw9xGpbhY8/c4HT40LT6xsa4em6lrOm6TLM5u4T+65FnjBcHv7Kf76D1KkNx7D1rjNZ7eaXpskFvpW69uNJvjJp1yDiNrdh4o2PXjJHAPQH1Fc0ey1ogHjDkdcSf1+FWJpggTbEIyo6JimWJv8ARVdaxqWs2FxGWa2tJb6S7FvFyNz8nBPOBk8dPrT6HqN/puuafPdz99awTBmYE+EHO7A8uucYqWVwFZSPUjkD61aIY3JCTK3PQ8HNZtcMlJO7Cu1FxFfa7LcRnvFdEO9fErHaBwazJoUYHqW8iB0o0/wQQGk9M9aElYNkBVznJIHWtHS0Ce7bMwwPk+E/4BSo/cP5fxpU9sjRhCQ+mKn3p9qHBp81eiVFzSnHJplbCF2Cuy8qrjIPqPyqrdVbknihjbGizX0fUX+12kDZWMbo27rqynkA/wDSeR8x0ors9FFf69aWt2cw3krr4OCo8W05HXkA+9c+jbFIC5Zxtz6ev16UVY30tpJDLEwEtu++EtyBngihKHaKpnofZoWMyWds9rGn2+3uUlZAcxzQEBZY2PKEgnIBxnp76Np2lSebSNUvGjQ6po88Wos3hVzHjaxzxkEsM+jY9K4K27Sm0j04WVv/ABrW1ljLOeBJI3ibjqMD/N7VmqZp1hW5mZ44UEcSFhhV9h0/oVLD+hzSOy/4yZLLTDCHurtNFexkI6bpCv3mPmAvPvVd9q+rayuy4nSC32xp3MJPIQMBl/P7zdPxxWDC0SghAenUn186N+1AHJfcfeg9DRk30OhkEEaq67gB1BPAp0t7aS4W8t/BNHyGQ4YZ/rrQZvYyMM+PYChpbho2/gNtxyc+ZpaY7aNmC0X7GLSKV4UQgxtG33SPMZ/WrLOySzi7skuMkkuTliepPv51kwa2wULP4c9SPOrvtgdSyvkeo5xQxkG0zfjmgA3RjkDHiGcVMXzv4Wxjywo/SudbUREwYNkefPWr11EMvgZTU3ANmnLPJnxcc9MUNcMZAfEPgRQn2sE/fBPwqie4AHMniGcEHHWsohsUx2cIdh69ODQcs/m34GnednTa5B9Mmg2mjK4zkiqJCtl5vXYYIBHkRQ0r5LOrBW9M1WJQG4bH9elVO4PUZ56jg01CNlw1GZCFlLEeo5q43AnTK4b3WgCVPlmoGHae8ibaT5CmSJuTNDc/oaVAfaLr/wCQ/SlTYiZIEzjmnIxn40qVdArEeDTEedKlQMiCsQcjqDTgEtjPNKlWY/0XRjBxV/eFCAPOlSqTJkxK5GCc1LvWHnSpUB4sYTke5qyO5dMkYJxjnmlSpRkyiZ8ruIGaUNzIB4Tj4edKlRA3svMzYOcHmksxUE4AwfIUqVKPZJrtyo2cH1qvv5Om6lSrNGtlbSvwM1Bzz8felSoGsrdjxnFMHYtgmlSooDJA8EDgedJXbb5ce1KlTImxjMwOMUqVKnAf/9k="/>
          <p:cNvSpPr>
            <a:spLocks noChangeAspect="1" noChangeArrowheads="1"/>
          </p:cNvSpPr>
          <p:nvPr/>
        </p:nvSpPr>
        <p:spPr bwMode="auto">
          <a:xfrm>
            <a:off x="63500" y="-557213"/>
            <a:ext cx="1647825" cy="11430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6143636" y="571480"/>
            <a:ext cx="2914650" cy="1571625"/>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MX" sz="2400" dirty="0" smtClean="0"/>
              <a:t>Mito: Usted aprenderá principalmente a través de la capacitación</a:t>
            </a:r>
            <a:br>
              <a:rPr lang="es-MX" sz="2400" dirty="0" smtClean="0"/>
            </a:br>
            <a:endParaRPr lang="es-MX" sz="2400" dirty="0"/>
          </a:p>
        </p:txBody>
      </p:sp>
      <p:sp>
        <p:nvSpPr>
          <p:cNvPr id="3" name="2 Marcador de contenido"/>
          <p:cNvSpPr>
            <a:spLocks noGrp="1"/>
          </p:cNvSpPr>
          <p:nvPr>
            <p:ph idx="1"/>
          </p:nvPr>
        </p:nvSpPr>
        <p:spPr>
          <a:xfrm>
            <a:off x="428596" y="1828800"/>
            <a:ext cx="8229600" cy="5029200"/>
          </a:xfrm>
        </p:spPr>
        <p:txBody>
          <a:bodyPr/>
          <a:lstStyle/>
          <a:p>
            <a:pPr>
              <a:buNone/>
            </a:pPr>
            <a:endParaRPr lang="es-MX" sz="1600" dirty="0" smtClean="0"/>
          </a:p>
          <a:p>
            <a:pPr>
              <a:buNone/>
            </a:pPr>
            <a:r>
              <a:rPr lang="es-MX" sz="1600" dirty="0" smtClean="0"/>
              <a:t>¿Cómo aprendí a hacer este trabajo? Principalmente a través del... ensayo y error, las corazonadas y los errores... También leyendo mucho acerca de la gestión y las ventas. </a:t>
            </a:r>
          </a:p>
          <a:p>
            <a:pPr>
              <a:buNone/>
            </a:pPr>
            <a:r>
              <a:rPr lang="es-MX" sz="1600" dirty="0" smtClean="0"/>
              <a:t>Un nuevo ejecutivo</a:t>
            </a:r>
          </a:p>
          <a:p>
            <a:pPr>
              <a:buNone/>
            </a:pPr>
            <a:r>
              <a:rPr lang="es-MX" sz="1600" dirty="0" smtClean="0"/>
              <a:t>Para aumentar sus posibilidades de éxito en su nuevo rol como ejecutivo, usted puede prepararse, tomando ventaja de cualquier oportunidad disponible para capacitarse en gestión. Si la combina con el diálogo con ejecutivos experimentados y si empieza con expectativas realistas, la capacitación puede ser una herramienta valiosa. </a:t>
            </a:r>
          </a:p>
          <a:p>
            <a:pPr>
              <a:buNone/>
            </a:pPr>
            <a:r>
              <a:rPr lang="es-MX" sz="2400" b="1" u="sng" dirty="0" smtClean="0"/>
              <a:t>Realidad:</a:t>
            </a:r>
            <a:r>
              <a:rPr lang="es-MX" sz="1800" dirty="0" smtClean="0"/>
              <a:t> Usted sólo puede aprender ciertas cosas mediante la capacitación. Su </a:t>
            </a:r>
            <a:r>
              <a:rPr lang="es-MX" sz="1800" i="1" dirty="0" smtClean="0"/>
              <a:t>mejor</a:t>
            </a:r>
            <a:r>
              <a:rPr lang="es-MX" sz="1800" dirty="0" smtClean="0"/>
              <a:t> maestro será la experiencia en el trabajo, que se acumula a medida que comienza a desempeñarse en su nuevo papel. Al escoger la nuevas experiencias más apropiadas y aprender de ellas, usted puede utilizar sus propias ideas para mejorar su desempeño y generar confianza en sí mismo. </a:t>
            </a:r>
          </a:p>
          <a:p>
            <a:endParaRPr lang="es-MX" sz="1800" dirty="0"/>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6572264" y="500042"/>
            <a:ext cx="2466975" cy="184785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MX" sz="2400" dirty="0" smtClean="0"/>
              <a:t>Para aprender de sus experiencias de trabajo, usted necesita tres herramientas:</a:t>
            </a:r>
            <a:br>
              <a:rPr lang="es-MX" sz="2400" dirty="0" smtClean="0"/>
            </a:br>
            <a:endParaRPr lang="es-MX" sz="2400" dirty="0"/>
          </a:p>
        </p:txBody>
      </p:sp>
      <p:sp>
        <p:nvSpPr>
          <p:cNvPr id="3" name="2 Marcador de contenido"/>
          <p:cNvSpPr>
            <a:spLocks noGrp="1"/>
          </p:cNvSpPr>
          <p:nvPr>
            <p:ph idx="1"/>
          </p:nvPr>
        </p:nvSpPr>
        <p:spPr>
          <a:xfrm>
            <a:off x="357158" y="2143116"/>
            <a:ext cx="8229600" cy="5029200"/>
          </a:xfrm>
        </p:spPr>
        <p:txBody>
          <a:bodyPr/>
          <a:lstStyle/>
          <a:p>
            <a:pPr lvl="0"/>
            <a:r>
              <a:rPr lang="es-MX" sz="1400" b="1" u="sng" dirty="0" smtClean="0"/>
              <a:t>Un método estructurado para reflexionar </a:t>
            </a:r>
            <a:r>
              <a:rPr lang="es-MX" sz="1400" b="1" dirty="0" smtClean="0"/>
              <a:t>sobre sus experiencias en el trabajo: </a:t>
            </a:r>
            <a:r>
              <a:rPr lang="es-MX" sz="1400" dirty="0" smtClean="0"/>
              <a:t>lo que salió bien, lo que salió mal, y lo que puede hacer de manera diferente la próxima vez que se enfrente a un reto similar. </a:t>
            </a:r>
          </a:p>
          <a:p>
            <a:pPr lvl="0"/>
            <a:r>
              <a:rPr lang="es-MX" sz="1400" b="1" u="sng" dirty="0" smtClean="0"/>
              <a:t>Un sistema para recibir </a:t>
            </a:r>
            <a:r>
              <a:rPr lang="es-MX" sz="1400" b="1" u="sng" dirty="0" err="1" smtClean="0"/>
              <a:t>feedback</a:t>
            </a:r>
            <a:r>
              <a:rPr lang="es-MX" sz="1400" b="1" u="sng" dirty="0" smtClean="0"/>
              <a:t> acerca de su desempeño</a:t>
            </a:r>
            <a:r>
              <a:rPr lang="es-MX" sz="1400" u="sng" dirty="0" smtClean="0"/>
              <a:t>. </a:t>
            </a:r>
            <a:r>
              <a:rPr lang="es-MX" sz="1400" dirty="0" smtClean="0"/>
              <a:t>Al reunir </a:t>
            </a:r>
            <a:r>
              <a:rPr lang="es-MX" sz="1400" dirty="0" err="1" smtClean="0"/>
              <a:t>feedback</a:t>
            </a:r>
            <a:r>
              <a:rPr lang="es-MX" sz="1400" dirty="0" smtClean="0"/>
              <a:t> de sus pares, supervisores, subordinados directos y otras personas sobre cómo se manejan los diversos retos, usted puede ver mejor las conexiones entre sus acciones y sus resultados. A continuación, puede perfeccionar sus comportamientos para alcanzar más de los resultados que desea. </a:t>
            </a:r>
          </a:p>
          <a:p>
            <a:pPr lvl="0"/>
            <a:r>
              <a:rPr lang="es-MX" sz="1400" b="1" u="sng" dirty="0" smtClean="0"/>
              <a:t>Un método para identificar los asuntos clave en las diversas situaciones que se enfrentará como ejecutivo</a:t>
            </a:r>
            <a:r>
              <a:rPr lang="es-MX" sz="1400" u="sng" dirty="0" smtClean="0"/>
              <a:t>. </a:t>
            </a:r>
            <a:r>
              <a:rPr lang="es-MX" sz="1400" dirty="0" smtClean="0"/>
              <a:t>Al identificar las cuestiones clave, usted puede averiguar qué lecciones puede ofrecerle una nueva experiencia. Por ejemplo, supongamos que se da cuenta de que su grupo debe sustituir su sistema de base de datos de clientes para ayudar a que la empresa siga siendo competitiva. Este tipo de iniciativa de cambio implica la cuestión clave de vencer la resistencia de los empleados a tener que aprender un nuevo sistema. Si usted se anticipa a este desafío, usted puede esperar oportunidades para aprender a enfrentar la resistencia de sus empleados a medida que comience a aplicar la iniciativa de cambio. </a:t>
            </a:r>
          </a:p>
          <a:p>
            <a:pPr>
              <a:buNone/>
            </a:pPr>
            <a:r>
              <a:rPr lang="es-MX" sz="1400" dirty="0" smtClean="0"/>
              <a:t>	La transición hacia un rol ejecutivo requiere preparación, paciencia y perspectiva, pero recuerde, puede ser una travesía emocionante.</a:t>
            </a:r>
          </a:p>
          <a:p>
            <a:endParaRPr lang="es-MX" sz="1400" dirty="0"/>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flipV="1">
            <a:off x="2285984" y="2057400"/>
            <a:ext cx="463566" cy="585782"/>
          </a:xfrm>
          <a:prstGeom prst="line">
            <a:avLst/>
          </a:prstGeom>
          <a:noFill/>
          <a:ln w="12700" cap="rnd">
            <a:solidFill>
              <a:srgbClr val="003366"/>
            </a:solidFill>
            <a:prstDash val="sysDot"/>
            <a:round/>
            <a:headEnd/>
            <a:tailEnd/>
          </a:ln>
          <a:effectLst/>
        </p:spPr>
        <p:txBody>
          <a:bodyPr/>
          <a:lstStyle/>
          <a:p>
            <a:endParaRPr lang="es-MX"/>
          </a:p>
        </p:txBody>
      </p:sp>
      <p:sp>
        <p:nvSpPr>
          <p:cNvPr id="7172" name="Line 4"/>
          <p:cNvSpPr>
            <a:spLocks noChangeShapeType="1"/>
          </p:cNvSpPr>
          <p:nvPr/>
        </p:nvSpPr>
        <p:spPr bwMode="auto">
          <a:xfrm>
            <a:off x="2749550" y="2057400"/>
            <a:ext cx="609600" cy="0"/>
          </a:xfrm>
          <a:prstGeom prst="line">
            <a:avLst/>
          </a:prstGeom>
          <a:noFill/>
          <a:ln w="12700" cap="rnd">
            <a:solidFill>
              <a:srgbClr val="003366"/>
            </a:solidFill>
            <a:prstDash val="sysDot"/>
            <a:round/>
            <a:headEnd/>
            <a:tailEnd/>
          </a:ln>
          <a:effectLst/>
        </p:spPr>
        <p:txBody>
          <a:bodyPr/>
          <a:lstStyle/>
          <a:p>
            <a:endParaRPr lang="es-MX"/>
          </a:p>
        </p:txBody>
      </p:sp>
      <p:sp>
        <p:nvSpPr>
          <p:cNvPr id="7174" name="Line 6"/>
          <p:cNvSpPr>
            <a:spLocks noChangeShapeType="1"/>
          </p:cNvSpPr>
          <p:nvPr/>
        </p:nvSpPr>
        <p:spPr bwMode="auto">
          <a:xfrm flipV="1">
            <a:off x="2673350" y="2819400"/>
            <a:ext cx="685800" cy="0"/>
          </a:xfrm>
          <a:prstGeom prst="line">
            <a:avLst/>
          </a:prstGeom>
          <a:noFill/>
          <a:ln w="12700" cap="rnd">
            <a:solidFill>
              <a:srgbClr val="003366"/>
            </a:solidFill>
            <a:prstDash val="sysDot"/>
            <a:round/>
            <a:headEnd/>
            <a:tailEnd/>
          </a:ln>
          <a:effectLst/>
        </p:spPr>
        <p:txBody>
          <a:bodyPr/>
          <a:lstStyle/>
          <a:p>
            <a:endParaRPr lang="es-MX"/>
          </a:p>
        </p:txBody>
      </p:sp>
      <p:sp>
        <p:nvSpPr>
          <p:cNvPr id="7175" name="Line 7"/>
          <p:cNvSpPr>
            <a:spLocks noChangeShapeType="1"/>
          </p:cNvSpPr>
          <p:nvPr/>
        </p:nvSpPr>
        <p:spPr bwMode="auto">
          <a:xfrm>
            <a:off x="2749550" y="3581400"/>
            <a:ext cx="609600" cy="0"/>
          </a:xfrm>
          <a:prstGeom prst="line">
            <a:avLst/>
          </a:prstGeom>
          <a:noFill/>
          <a:ln w="12700" cap="rnd">
            <a:solidFill>
              <a:srgbClr val="003366"/>
            </a:solidFill>
            <a:prstDash val="sysDot"/>
            <a:round/>
            <a:headEnd/>
            <a:tailEnd/>
          </a:ln>
          <a:effectLst/>
        </p:spPr>
        <p:txBody>
          <a:bodyPr/>
          <a:lstStyle/>
          <a:p>
            <a:endParaRPr lang="es-MX"/>
          </a:p>
        </p:txBody>
      </p:sp>
      <p:sp>
        <p:nvSpPr>
          <p:cNvPr id="7176" name="Line 8"/>
          <p:cNvSpPr>
            <a:spLocks noChangeShapeType="1"/>
          </p:cNvSpPr>
          <p:nvPr/>
        </p:nvSpPr>
        <p:spPr bwMode="auto">
          <a:xfrm flipV="1">
            <a:off x="2673350" y="4267200"/>
            <a:ext cx="685800" cy="0"/>
          </a:xfrm>
          <a:prstGeom prst="line">
            <a:avLst/>
          </a:prstGeom>
          <a:noFill/>
          <a:ln w="12700" cap="rnd">
            <a:solidFill>
              <a:srgbClr val="003366"/>
            </a:solidFill>
            <a:prstDash val="sysDot"/>
            <a:round/>
            <a:headEnd/>
            <a:tailEnd/>
          </a:ln>
          <a:effectLst/>
        </p:spPr>
        <p:txBody>
          <a:bodyPr/>
          <a:lstStyle/>
          <a:p>
            <a:endParaRPr lang="es-MX"/>
          </a:p>
        </p:txBody>
      </p:sp>
      <p:sp>
        <p:nvSpPr>
          <p:cNvPr id="7177" name="Rectangle 9"/>
          <p:cNvSpPr>
            <a:spLocks noGrp="1" noChangeArrowheads="1"/>
          </p:cNvSpPr>
          <p:nvPr>
            <p:ph type="title"/>
          </p:nvPr>
        </p:nvSpPr>
        <p:spPr/>
        <p:txBody>
          <a:bodyPr/>
          <a:lstStyle/>
          <a:p>
            <a:r>
              <a:rPr lang="en-US" sz="4300" dirty="0" smtClean="0"/>
              <a:t>PROCESO ADMINISTRATIVO</a:t>
            </a:r>
            <a:endParaRPr lang="en-US" sz="4300" dirty="0"/>
          </a:p>
        </p:txBody>
      </p:sp>
      <p:grpSp>
        <p:nvGrpSpPr>
          <p:cNvPr id="7178" name="Group 10"/>
          <p:cNvGrpSpPr>
            <a:grpSpLocks/>
          </p:cNvGrpSpPr>
          <p:nvPr/>
        </p:nvGrpSpPr>
        <p:grpSpPr bwMode="auto">
          <a:xfrm>
            <a:off x="285720" y="2143116"/>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s-MX"/>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s-MX"/>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es-MX"/>
            </a:p>
          </p:txBody>
        </p:sp>
        <p:sp>
          <p:nvSpPr>
            <p:cNvPr id="7182" name="Oval 14"/>
            <p:cNvSpPr>
              <a:spLocks noChangeArrowheads="1"/>
            </p:cNvSpPr>
            <p:nvPr/>
          </p:nvSpPr>
          <p:spPr bwMode="gray">
            <a:xfrm>
              <a:off x="323" y="1602"/>
              <a:ext cx="1317" cy="1316"/>
            </a:xfrm>
            <a:prstGeom prst="ellipse">
              <a:avLst/>
            </a:prstGeom>
            <a:solidFill>
              <a:srgbClr val="000000"/>
            </a:solidFill>
            <a:ln w="38100" algn="ctr">
              <a:noFill/>
              <a:round/>
              <a:headEnd/>
              <a:tailEnd/>
            </a:ln>
            <a:effectLst/>
          </p:spPr>
          <p:txBody>
            <a:bodyPr anchor="ctr">
              <a:spAutoFit/>
            </a:bodyPr>
            <a:lstStyle/>
            <a:p>
              <a:endParaRPr lang="es-MX"/>
            </a:p>
          </p:txBody>
        </p:sp>
        <p:sp>
          <p:nvSpPr>
            <p:cNvPr id="7183"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MX"/>
            </a:p>
          </p:txBody>
        </p:sp>
        <p:sp>
          <p:nvSpPr>
            <p:cNvPr id="7184"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MX"/>
            </a:p>
          </p:txBody>
        </p:sp>
        <p:sp>
          <p:nvSpPr>
            <p:cNvPr id="7185" name="Oval 17"/>
            <p:cNvSpPr>
              <a:spLocks noChangeArrowheads="1"/>
            </p:cNvSpPr>
            <p:nvPr/>
          </p:nvSpPr>
          <p:spPr bwMode="gray">
            <a:xfrm>
              <a:off x="374" y="1642"/>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MX"/>
            </a:p>
          </p:txBody>
        </p:sp>
        <p:sp>
          <p:nvSpPr>
            <p:cNvPr id="7186" name="Oval 18"/>
            <p:cNvSpPr>
              <a:spLocks noChangeArrowheads="1"/>
            </p:cNvSpPr>
            <p:nvPr/>
          </p:nvSpPr>
          <p:spPr bwMode="gray">
            <a:xfrm>
              <a:off x="443" y="1675"/>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MX"/>
            </a:p>
          </p:txBody>
        </p:sp>
        <p:pic>
          <p:nvPicPr>
            <p:cNvPr id="7187" name="Picture 19" descr="mark"/>
            <p:cNvPicPr>
              <a:picLocks noChangeAspect="1" noChangeArrowheads="1"/>
            </p:cNvPicPr>
            <p:nvPr/>
          </p:nvPicPr>
          <p:blipFill>
            <a:blip r:embed="rId2" cstate="print"/>
            <a:srcRect/>
            <a:stretch>
              <a:fillRect/>
            </a:stretch>
          </p:blipFill>
          <p:spPr bwMode="auto">
            <a:xfrm>
              <a:off x="452" y="1773"/>
              <a:ext cx="1011" cy="1003"/>
            </a:xfrm>
            <a:prstGeom prst="rect">
              <a:avLst/>
            </a:prstGeom>
            <a:noFill/>
          </p:spPr>
        </p:pic>
      </p:grpSp>
      <p:sp>
        <p:nvSpPr>
          <p:cNvPr id="7188" name="AutoShape 20"/>
          <p:cNvSpPr>
            <a:spLocks noChangeArrowheads="1"/>
          </p:cNvSpPr>
          <p:nvPr/>
        </p:nvSpPr>
        <p:spPr bwMode="gray">
          <a:xfrm>
            <a:off x="3352800" y="1828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MX"/>
          </a:p>
        </p:txBody>
      </p:sp>
      <p:sp>
        <p:nvSpPr>
          <p:cNvPr id="7189" name="Rectangle 21"/>
          <p:cNvSpPr>
            <a:spLocks noChangeArrowheads="1"/>
          </p:cNvSpPr>
          <p:nvPr/>
        </p:nvSpPr>
        <p:spPr bwMode="auto">
          <a:xfrm>
            <a:off x="4756150" y="1905000"/>
            <a:ext cx="1672253" cy="369332"/>
          </a:xfrm>
          <a:prstGeom prst="rect">
            <a:avLst/>
          </a:prstGeom>
          <a:noFill/>
          <a:ln w="9525">
            <a:noFill/>
            <a:miter lim="800000"/>
            <a:headEnd/>
            <a:tailEnd/>
          </a:ln>
          <a:effectLst/>
        </p:spPr>
        <p:txBody>
          <a:bodyPr wrap="none">
            <a:spAutoFit/>
          </a:bodyPr>
          <a:lstStyle/>
          <a:p>
            <a:pPr eaLnBrk="0" hangingPunct="0"/>
            <a:r>
              <a:rPr lang="en-US" dirty="0" smtClean="0">
                <a:solidFill>
                  <a:srgbClr val="000000"/>
                </a:solidFill>
              </a:rPr>
              <a:t>PLANEACION</a:t>
            </a:r>
            <a:endParaRPr lang="en-US" dirty="0">
              <a:solidFill>
                <a:srgbClr val="000000"/>
              </a:solidFill>
            </a:endParaRPr>
          </a:p>
        </p:txBody>
      </p:sp>
      <p:sp>
        <p:nvSpPr>
          <p:cNvPr id="7190" name="AutoShape 22"/>
          <p:cNvSpPr>
            <a:spLocks noChangeArrowheads="1"/>
          </p:cNvSpPr>
          <p:nvPr/>
        </p:nvSpPr>
        <p:spPr bwMode="gray">
          <a:xfrm>
            <a:off x="3352800" y="25781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MX"/>
          </a:p>
        </p:txBody>
      </p:sp>
      <p:sp>
        <p:nvSpPr>
          <p:cNvPr id="7191" name="Rectangle 23"/>
          <p:cNvSpPr>
            <a:spLocks noChangeArrowheads="1"/>
          </p:cNvSpPr>
          <p:nvPr/>
        </p:nvSpPr>
        <p:spPr bwMode="auto">
          <a:xfrm>
            <a:off x="4756150" y="2654300"/>
            <a:ext cx="1967205" cy="369332"/>
          </a:xfrm>
          <a:prstGeom prst="rect">
            <a:avLst/>
          </a:prstGeom>
          <a:noFill/>
          <a:ln w="9525">
            <a:noFill/>
            <a:miter lim="800000"/>
            <a:headEnd/>
            <a:tailEnd/>
          </a:ln>
          <a:effectLst/>
        </p:spPr>
        <p:txBody>
          <a:bodyPr wrap="none">
            <a:spAutoFit/>
          </a:bodyPr>
          <a:lstStyle/>
          <a:p>
            <a:pPr eaLnBrk="0" hangingPunct="0"/>
            <a:r>
              <a:rPr lang="en-US" dirty="0">
                <a:solidFill>
                  <a:srgbClr val="000000"/>
                </a:solidFill>
              </a:rPr>
              <a:t>O</a:t>
            </a:r>
            <a:r>
              <a:rPr lang="en-US" dirty="0" smtClean="0">
                <a:solidFill>
                  <a:srgbClr val="000000"/>
                </a:solidFill>
              </a:rPr>
              <a:t>RGANIZACION</a:t>
            </a:r>
            <a:endParaRPr lang="en-US" dirty="0">
              <a:solidFill>
                <a:srgbClr val="000000"/>
              </a:solidFill>
            </a:endParaRPr>
          </a:p>
        </p:txBody>
      </p:sp>
      <p:sp>
        <p:nvSpPr>
          <p:cNvPr id="7192" name="AutoShape 24"/>
          <p:cNvSpPr>
            <a:spLocks noChangeArrowheads="1"/>
          </p:cNvSpPr>
          <p:nvPr/>
        </p:nvSpPr>
        <p:spPr bwMode="gray">
          <a:xfrm>
            <a:off x="3349625" y="33210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MX"/>
          </a:p>
        </p:txBody>
      </p:sp>
      <p:sp>
        <p:nvSpPr>
          <p:cNvPr id="7193" name="Rectangle 25"/>
          <p:cNvSpPr>
            <a:spLocks noChangeArrowheads="1"/>
          </p:cNvSpPr>
          <p:nvPr/>
        </p:nvSpPr>
        <p:spPr bwMode="auto">
          <a:xfrm>
            <a:off x="4752974" y="3429000"/>
            <a:ext cx="1962165" cy="369332"/>
          </a:xfrm>
          <a:prstGeom prst="rect">
            <a:avLst/>
          </a:prstGeom>
          <a:noFill/>
          <a:ln w="9525">
            <a:noFill/>
            <a:miter lim="800000"/>
            <a:headEnd/>
            <a:tailEnd/>
          </a:ln>
          <a:effectLst/>
        </p:spPr>
        <p:txBody>
          <a:bodyPr wrap="square">
            <a:spAutoFit/>
          </a:bodyPr>
          <a:lstStyle/>
          <a:p>
            <a:pPr eaLnBrk="0" hangingPunct="0"/>
            <a:r>
              <a:rPr lang="en-US" b="1" dirty="0" smtClean="0">
                <a:solidFill>
                  <a:srgbClr val="FF0000"/>
                </a:solidFill>
              </a:rPr>
              <a:t>DIRECCION</a:t>
            </a:r>
            <a:endParaRPr lang="en-US" b="1" dirty="0">
              <a:solidFill>
                <a:srgbClr val="FF0000"/>
              </a:solidFill>
            </a:endParaRPr>
          </a:p>
        </p:txBody>
      </p:sp>
      <p:sp>
        <p:nvSpPr>
          <p:cNvPr id="7194" name="Oval 26"/>
          <p:cNvSpPr>
            <a:spLocks noChangeArrowheads="1"/>
          </p:cNvSpPr>
          <p:nvPr/>
        </p:nvSpPr>
        <p:spPr bwMode="gray">
          <a:xfrm>
            <a:off x="3263900" y="19462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s-MX"/>
          </a:p>
        </p:txBody>
      </p:sp>
      <p:sp>
        <p:nvSpPr>
          <p:cNvPr id="7195" name="Oval 27"/>
          <p:cNvSpPr>
            <a:spLocks noChangeArrowheads="1"/>
          </p:cNvSpPr>
          <p:nvPr/>
        </p:nvSpPr>
        <p:spPr bwMode="gray">
          <a:xfrm>
            <a:off x="3276600" y="27114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s-MX"/>
          </a:p>
        </p:txBody>
      </p:sp>
      <p:sp>
        <p:nvSpPr>
          <p:cNvPr id="7196" name="Oval 28"/>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s-MX"/>
          </a:p>
        </p:txBody>
      </p:sp>
      <p:sp>
        <p:nvSpPr>
          <p:cNvPr id="7197" name="AutoShape 29"/>
          <p:cNvSpPr>
            <a:spLocks noChangeArrowheads="1"/>
          </p:cNvSpPr>
          <p:nvPr/>
        </p:nvSpPr>
        <p:spPr bwMode="gray">
          <a:xfrm>
            <a:off x="3352800" y="40528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MX"/>
          </a:p>
        </p:txBody>
      </p:sp>
      <p:sp>
        <p:nvSpPr>
          <p:cNvPr id="7198" name="Rectangle 30"/>
          <p:cNvSpPr>
            <a:spLocks noChangeArrowheads="1"/>
          </p:cNvSpPr>
          <p:nvPr/>
        </p:nvSpPr>
        <p:spPr bwMode="auto">
          <a:xfrm>
            <a:off x="4756150" y="4129088"/>
            <a:ext cx="1313180" cy="369332"/>
          </a:xfrm>
          <a:prstGeom prst="rect">
            <a:avLst/>
          </a:prstGeom>
          <a:noFill/>
          <a:ln w="9525">
            <a:noFill/>
            <a:miter lim="800000"/>
            <a:headEnd/>
            <a:tailEnd/>
          </a:ln>
          <a:effectLst/>
        </p:spPr>
        <p:txBody>
          <a:bodyPr wrap="none">
            <a:spAutoFit/>
          </a:bodyPr>
          <a:lstStyle/>
          <a:p>
            <a:pPr eaLnBrk="0" hangingPunct="0"/>
            <a:r>
              <a:rPr lang="en-US" dirty="0" smtClean="0">
                <a:solidFill>
                  <a:srgbClr val="000000"/>
                </a:solidFill>
              </a:rPr>
              <a:t>CONTROL</a:t>
            </a:r>
            <a:endParaRPr lang="en-US" dirty="0">
              <a:solidFill>
                <a:srgbClr val="000000"/>
              </a:solidFill>
            </a:endParaRPr>
          </a:p>
        </p:txBody>
      </p:sp>
      <p:sp>
        <p:nvSpPr>
          <p:cNvPr id="7199" name="Oval 31"/>
          <p:cNvSpPr>
            <a:spLocks noChangeArrowheads="1"/>
          </p:cNvSpPr>
          <p:nvPr/>
        </p:nvSpPr>
        <p:spPr bwMode="gray">
          <a:xfrm>
            <a:off x="3263900" y="4191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s-MX"/>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solidFill>
                  <a:srgbClr val="FFFF00"/>
                </a:solidFill>
              </a:rPr>
              <a:t>2.- HABILIDADES DIRECTIVAS </a:t>
            </a:r>
            <a:endParaRPr lang="es-MX" dirty="0">
              <a:solidFill>
                <a:srgbClr val="FFFF00"/>
              </a:solidFill>
            </a:endParaRP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822325" y="1876425"/>
            <a:ext cx="1912938" cy="3605213"/>
            <a:chOff x="513" y="998"/>
            <a:chExt cx="110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s-MX"/>
            </a:p>
          </p:txBody>
        </p:sp>
        <p:sp>
          <p:nvSpPr>
            <p:cNvPr id="9221" name="Freeform 5"/>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s-MX"/>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s-MX"/>
            </a:p>
          </p:txBody>
        </p:sp>
      </p:grpSp>
      <p:sp>
        <p:nvSpPr>
          <p:cNvPr id="9224" name="AutoShape 8"/>
          <p:cNvSpPr>
            <a:spLocks noChangeArrowheads="1"/>
          </p:cNvSpPr>
          <p:nvPr/>
        </p:nvSpPr>
        <p:spPr bwMode="gray">
          <a:xfrm>
            <a:off x="4287838" y="3476625"/>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s-MX"/>
          </a:p>
        </p:txBody>
      </p:sp>
      <p:sp>
        <p:nvSpPr>
          <p:cNvPr id="9226" name="AutoShape 10"/>
          <p:cNvSpPr>
            <a:spLocks noChangeArrowheads="1"/>
          </p:cNvSpPr>
          <p:nvPr/>
        </p:nvSpPr>
        <p:spPr bwMode="gray">
          <a:xfrm>
            <a:off x="4260850" y="5018088"/>
            <a:ext cx="376238" cy="347662"/>
          </a:xfrm>
          <a:prstGeom prst="rightArrow">
            <a:avLst>
              <a:gd name="adj1" fmla="val 50000"/>
              <a:gd name="adj2" fmla="val 45091"/>
            </a:avLst>
          </a:prstGeom>
          <a:solidFill>
            <a:srgbClr val="FEFEFE"/>
          </a:solidFill>
          <a:ln w="9525">
            <a:noFill/>
            <a:miter lim="800000"/>
            <a:headEnd/>
            <a:tailEnd/>
          </a:ln>
          <a:effectLst/>
        </p:spPr>
        <p:txBody>
          <a:bodyPr wrap="none" anchor="ctr"/>
          <a:lstStyle/>
          <a:p>
            <a:endParaRPr lang="es-MX"/>
          </a:p>
        </p:txBody>
      </p:sp>
      <p:sp>
        <p:nvSpPr>
          <p:cNvPr id="9228" name="AutoShape 12"/>
          <p:cNvSpPr>
            <a:spLocks noChangeArrowheads="1"/>
          </p:cNvSpPr>
          <p:nvPr/>
        </p:nvSpPr>
        <p:spPr bwMode="gray">
          <a:xfrm>
            <a:off x="4268788" y="1981200"/>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s-MX"/>
          </a:p>
        </p:txBody>
      </p:sp>
      <p:sp>
        <p:nvSpPr>
          <p:cNvPr id="9229" name="AutoShape 13"/>
          <p:cNvSpPr>
            <a:spLocks noChangeArrowheads="1"/>
          </p:cNvSpPr>
          <p:nvPr/>
        </p:nvSpPr>
        <p:spPr bwMode="gray">
          <a:xfrm>
            <a:off x="2825750" y="1519238"/>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MX"/>
          </a:p>
        </p:txBody>
      </p:sp>
      <p:sp>
        <p:nvSpPr>
          <p:cNvPr id="9230"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s-MX"/>
          </a:p>
        </p:txBody>
      </p:sp>
      <p:sp>
        <p:nvSpPr>
          <p:cNvPr id="9231" name="AutoShape 15"/>
          <p:cNvSpPr>
            <a:spLocks noChangeArrowheads="1"/>
          </p:cNvSpPr>
          <p:nvPr/>
        </p:nvSpPr>
        <p:spPr bwMode="gray">
          <a:xfrm>
            <a:off x="2838450" y="3021013"/>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MX"/>
          </a:p>
        </p:txBody>
      </p:sp>
      <p:sp>
        <p:nvSpPr>
          <p:cNvPr id="9232"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s-MX"/>
          </a:p>
        </p:txBody>
      </p:sp>
      <p:sp>
        <p:nvSpPr>
          <p:cNvPr id="9233" name="AutoShape 17"/>
          <p:cNvSpPr>
            <a:spLocks noChangeArrowheads="1"/>
          </p:cNvSpPr>
          <p:nvPr/>
        </p:nvSpPr>
        <p:spPr bwMode="gray">
          <a:xfrm>
            <a:off x="2819400" y="4543425"/>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MX" sz="1000" dirty="0"/>
          </a:p>
        </p:txBody>
      </p:sp>
      <p:sp>
        <p:nvSpPr>
          <p:cNvPr id="9234"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s-MX"/>
          </a:p>
        </p:txBody>
      </p:sp>
      <p:pic>
        <p:nvPicPr>
          <p:cNvPr id="9235" name="Picture 19" descr="YG_circle001"/>
          <p:cNvPicPr>
            <a:picLocks noChangeAspect="1" noChangeArrowheads="1"/>
          </p:cNvPicPr>
          <p:nvPr/>
        </p:nvPicPr>
        <p:blipFill>
          <a:blip r:embed="rId2" cstate="print"/>
          <a:srcRect/>
          <a:stretch>
            <a:fillRect/>
          </a:stretch>
        </p:blipFill>
        <p:spPr bwMode="auto">
          <a:xfrm>
            <a:off x="242888" y="2695575"/>
            <a:ext cx="1882775" cy="1879600"/>
          </a:xfrm>
          <a:prstGeom prst="rect">
            <a:avLst/>
          </a:prstGeom>
          <a:noFill/>
        </p:spPr>
      </p:pic>
      <p:sp>
        <p:nvSpPr>
          <p:cNvPr id="9239" name="Text Box 23"/>
          <p:cNvSpPr txBox="1">
            <a:spLocks noChangeArrowheads="1"/>
          </p:cNvSpPr>
          <p:nvPr/>
        </p:nvSpPr>
        <p:spPr bwMode="gray">
          <a:xfrm>
            <a:off x="428596" y="3214686"/>
            <a:ext cx="1573212" cy="923330"/>
          </a:xfrm>
          <a:prstGeom prst="rect">
            <a:avLst/>
          </a:prstGeom>
          <a:noFill/>
          <a:ln w="9525" algn="ctr">
            <a:noFill/>
            <a:miter lim="800000"/>
            <a:headEnd/>
            <a:tailEnd/>
          </a:ln>
          <a:effectLst/>
        </p:spPr>
        <p:txBody>
          <a:bodyPr>
            <a:spAutoFit/>
          </a:bodyPr>
          <a:lstStyle/>
          <a:p>
            <a:pPr algn="ctr" eaLnBrk="0" hangingPunct="0"/>
            <a:r>
              <a:rPr lang="en-US" b="1" dirty="0" smtClean="0"/>
              <a:t>PRINCIPIOS DE LA DIRECCION</a:t>
            </a:r>
            <a:endParaRPr lang="en-US" b="1" dirty="0"/>
          </a:p>
        </p:txBody>
      </p:sp>
      <p:sp>
        <p:nvSpPr>
          <p:cNvPr id="9240" name="Text Box 24"/>
          <p:cNvSpPr txBox="1">
            <a:spLocks noChangeArrowheads="1"/>
          </p:cNvSpPr>
          <p:nvPr/>
        </p:nvSpPr>
        <p:spPr bwMode="white">
          <a:xfrm>
            <a:off x="2806700" y="1689100"/>
            <a:ext cx="1673225" cy="1200329"/>
          </a:xfrm>
          <a:prstGeom prst="rect">
            <a:avLst/>
          </a:prstGeom>
          <a:noFill/>
          <a:ln w="9525" algn="ctr">
            <a:noFill/>
            <a:miter lim="800000"/>
            <a:headEnd/>
            <a:tailEnd/>
          </a:ln>
          <a:effectLst/>
        </p:spPr>
        <p:txBody>
          <a:bodyPr>
            <a:spAutoFit/>
          </a:bodyPr>
          <a:lstStyle/>
          <a:p>
            <a:pPr algn="ctr">
              <a:spcBef>
                <a:spcPct val="50000"/>
              </a:spcBef>
            </a:pPr>
            <a:r>
              <a:rPr lang="en-US" sz="2400" b="1" dirty="0" smtClean="0">
                <a:solidFill>
                  <a:srgbClr val="FEFFFF"/>
                </a:solidFill>
              </a:rPr>
              <a:t>UNIDAD DE MANDO</a:t>
            </a:r>
            <a:endParaRPr lang="en-US" sz="2400" b="1" dirty="0">
              <a:solidFill>
                <a:srgbClr val="FEFFFF"/>
              </a:solidFill>
            </a:endParaRPr>
          </a:p>
        </p:txBody>
      </p:sp>
      <p:sp>
        <p:nvSpPr>
          <p:cNvPr id="9241" name="Text Box 25"/>
          <p:cNvSpPr txBox="1">
            <a:spLocks noChangeArrowheads="1"/>
          </p:cNvSpPr>
          <p:nvPr/>
        </p:nvSpPr>
        <p:spPr bwMode="white">
          <a:xfrm>
            <a:off x="2857488" y="3071810"/>
            <a:ext cx="1714512" cy="1015663"/>
          </a:xfrm>
          <a:prstGeom prst="rect">
            <a:avLst/>
          </a:prstGeom>
          <a:noFill/>
          <a:ln w="9525" algn="ctr">
            <a:noFill/>
            <a:miter lim="800000"/>
            <a:headEnd/>
            <a:tailEnd/>
          </a:ln>
          <a:effectLst/>
        </p:spPr>
        <p:txBody>
          <a:bodyPr wrap="square">
            <a:spAutoFit/>
          </a:bodyPr>
          <a:lstStyle/>
          <a:p>
            <a:pPr algn="ctr">
              <a:spcBef>
                <a:spcPct val="50000"/>
              </a:spcBef>
            </a:pPr>
            <a:r>
              <a:rPr lang="en-US" sz="2000" b="1" dirty="0">
                <a:solidFill>
                  <a:srgbClr val="FEFFFF"/>
                </a:solidFill>
              </a:rPr>
              <a:t> </a:t>
            </a:r>
            <a:r>
              <a:rPr lang="en-US" sz="2000" b="1" dirty="0" smtClean="0">
                <a:solidFill>
                  <a:srgbClr val="FEFFFF"/>
                </a:solidFill>
              </a:rPr>
              <a:t>COMUNICACION</a:t>
            </a:r>
            <a:endParaRPr lang="en-US" sz="2000" b="1" dirty="0">
              <a:solidFill>
                <a:srgbClr val="FEFFFF"/>
              </a:solidFill>
            </a:endParaRPr>
          </a:p>
        </p:txBody>
      </p:sp>
      <p:sp>
        <p:nvSpPr>
          <p:cNvPr id="9242" name="Text Box 26"/>
          <p:cNvSpPr txBox="1">
            <a:spLocks noChangeArrowheads="1"/>
          </p:cNvSpPr>
          <p:nvPr/>
        </p:nvSpPr>
        <p:spPr bwMode="white">
          <a:xfrm>
            <a:off x="2786050" y="4812581"/>
            <a:ext cx="1673225" cy="830997"/>
          </a:xfrm>
          <a:prstGeom prst="rect">
            <a:avLst/>
          </a:prstGeom>
          <a:noFill/>
          <a:ln w="9525" algn="ctr">
            <a:noFill/>
            <a:miter lim="800000"/>
            <a:headEnd/>
            <a:tailEnd/>
          </a:ln>
          <a:effectLst/>
        </p:spPr>
        <p:txBody>
          <a:bodyPr>
            <a:spAutoFit/>
          </a:bodyPr>
          <a:lstStyle/>
          <a:p>
            <a:pPr algn="ctr">
              <a:spcBef>
                <a:spcPct val="50000"/>
              </a:spcBef>
            </a:pPr>
            <a:r>
              <a:rPr lang="en-US" sz="1600" b="1" dirty="0">
                <a:solidFill>
                  <a:srgbClr val="FEFFFF"/>
                </a:solidFill>
              </a:rPr>
              <a:t> </a:t>
            </a:r>
            <a:r>
              <a:rPr lang="en-US" sz="1600" b="1" dirty="0" smtClean="0">
                <a:solidFill>
                  <a:srgbClr val="FEFFFF"/>
                </a:solidFill>
              </a:rPr>
              <a:t>TECNICAS DE DIRECCION APROPIADA</a:t>
            </a:r>
            <a:endParaRPr lang="en-US" sz="1600" b="1" dirty="0">
              <a:solidFill>
                <a:srgbClr val="FEFFFF"/>
              </a:solidFill>
            </a:endParaRPr>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UNIDAD DE MANDO</a:t>
            </a:r>
            <a:endParaRPr lang="es-MX" dirty="0">
              <a:solidFill>
                <a:srgbClr val="FF0000"/>
              </a:solidFill>
            </a:endParaRPr>
          </a:p>
        </p:txBody>
      </p:sp>
      <p:sp>
        <p:nvSpPr>
          <p:cNvPr id="3" name="2 Marcador de contenido"/>
          <p:cNvSpPr>
            <a:spLocks noGrp="1"/>
          </p:cNvSpPr>
          <p:nvPr>
            <p:ph idx="1"/>
          </p:nvPr>
        </p:nvSpPr>
        <p:spPr/>
        <p:txBody>
          <a:bodyPr/>
          <a:lstStyle/>
          <a:p>
            <a:pPr algn="just">
              <a:buNone/>
            </a:pPr>
            <a:r>
              <a:rPr lang="es-MX" sz="2400" dirty="0" smtClean="0"/>
              <a:t>“Desde el momento en que dos jefes ejercen su autoridad sobre el mismo hombre o sobre el mismo servicio, se deja sentir un malestar, si la causa persiste, aumenta la confusión, la enfermedad aparece, lo mismo que en un organismo animal molestado por un cuerpo extraño, y se observan las consecuencias </a:t>
            </a:r>
            <a:endParaRPr lang="es-MX" sz="2400" dirty="0"/>
          </a:p>
        </p:txBody>
      </p:sp>
      <p:pic>
        <p:nvPicPr>
          <p:cNvPr id="53250" name="Picture 2" descr="http://s2.subirimagenes.com/albums/previo/thump_530849sgundo-principio.jpg"/>
          <p:cNvPicPr>
            <a:picLocks noChangeAspect="1" noChangeArrowheads="1"/>
          </p:cNvPicPr>
          <p:nvPr/>
        </p:nvPicPr>
        <p:blipFill>
          <a:blip r:embed="rId2" cstate="print"/>
          <a:srcRect/>
          <a:stretch>
            <a:fillRect/>
          </a:stretch>
        </p:blipFill>
        <p:spPr bwMode="auto">
          <a:xfrm>
            <a:off x="3214678" y="3929066"/>
            <a:ext cx="2543175" cy="1905000"/>
          </a:xfrm>
          <a:prstGeom prst="rect">
            <a:avLst/>
          </a:prstGeom>
          <a:noFill/>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p:spPr>
        <p:txBody>
          <a:bodyPr/>
          <a:lstStyle/>
          <a:p>
            <a:r>
              <a:rPr lang="es-MX" b="1" dirty="0">
                <a:solidFill>
                  <a:srgbClr val="FF0000"/>
                </a:solidFill>
                <a:latin typeface="Century Gothic" pitchFamily="34" charset="0"/>
              </a:rPr>
              <a:t>COMUNICACION</a:t>
            </a:r>
            <a:endParaRPr lang="en-GB" b="1" dirty="0">
              <a:solidFill>
                <a:srgbClr val="FF0000"/>
              </a:solidFill>
              <a:latin typeface="Century Gothic" pitchFamily="34" charset="0"/>
            </a:endParaRPr>
          </a:p>
        </p:txBody>
      </p:sp>
      <p:sp>
        <p:nvSpPr>
          <p:cNvPr id="3075" name="Rectangle 3"/>
          <p:cNvSpPr>
            <a:spLocks noGrp="1" noChangeArrowheads="1"/>
          </p:cNvSpPr>
          <p:nvPr>
            <p:ph type="body" idx="1"/>
          </p:nvPr>
        </p:nvSpPr>
        <p:spPr>
          <a:xfrm>
            <a:off x="0" y="1600200"/>
            <a:ext cx="7010400" cy="4495800"/>
          </a:xfrm>
          <a:noFill/>
          <a:ln/>
        </p:spPr>
        <p:txBody>
          <a:bodyPr/>
          <a:lstStyle/>
          <a:p>
            <a:pPr algn="just"/>
            <a:r>
              <a:rPr lang="es-MX" sz="2400" b="1" dirty="0">
                <a:solidFill>
                  <a:srgbClr val="003399"/>
                </a:solidFill>
                <a:latin typeface="Century Gothic" pitchFamily="34" charset="0"/>
              </a:rPr>
              <a:t>El verbo comunicar proviene del </a:t>
            </a:r>
            <a:r>
              <a:rPr lang="es-MX" sz="2400" b="1" dirty="0" smtClean="0">
                <a:solidFill>
                  <a:srgbClr val="003399"/>
                </a:solidFill>
                <a:latin typeface="Century Gothic" pitchFamily="34" charset="0"/>
              </a:rPr>
              <a:t>latín </a:t>
            </a:r>
            <a:r>
              <a:rPr lang="es-MX" sz="2400" b="1" dirty="0">
                <a:solidFill>
                  <a:srgbClr val="003399"/>
                </a:solidFill>
                <a:latin typeface="Century Gothic" pitchFamily="34" charset="0"/>
              </a:rPr>
              <a:t>“comunicare”.  Significa acción, efecto de hacer a otro partícipe de lo que uno tiene, descubrir, manifestar o hacer saber.</a:t>
            </a:r>
          </a:p>
          <a:p>
            <a:pPr algn="just"/>
            <a:r>
              <a:rPr lang="es-MX" sz="2400" b="1" dirty="0">
                <a:solidFill>
                  <a:srgbClr val="003399"/>
                </a:solidFill>
                <a:latin typeface="Century Gothic" pitchFamily="34" charset="0"/>
              </a:rPr>
              <a:t>Existe tendencia a comunicar en sentido descendente u </a:t>
            </a:r>
            <a:r>
              <a:rPr lang="es-MX" sz="2400" b="1" dirty="0" smtClean="0">
                <a:solidFill>
                  <a:srgbClr val="003399"/>
                </a:solidFill>
                <a:latin typeface="Century Gothic" pitchFamily="34" charset="0"/>
              </a:rPr>
              <a:t>horizontal </a:t>
            </a:r>
            <a:r>
              <a:rPr lang="es-MX" sz="2400" b="1" dirty="0">
                <a:solidFill>
                  <a:srgbClr val="003399"/>
                </a:solidFill>
                <a:latin typeface="Century Gothic" pitchFamily="34" charset="0"/>
              </a:rPr>
              <a:t>y proporcionar instrucciones e información, pero no a escuchar en sentido inverso.</a:t>
            </a:r>
          </a:p>
          <a:p>
            <a:pPr algn="just">
              <a:buFontTx/>
              <a:buNone/>
            </a:pPr>
            <a:endParaRPr lang="en-GB" sz="2400" b="1" dirty="0">
              <a:solidFill>
                <a:srgbClr val="003399"/>
              </a:solidFill>
              <a:latin typeface="Century Gothic" pitchFamily="34" charset="0"/>
            </a:endParaRPr>
          </a:p>
        </p:txBody>
      </p:sp>
      <p:pic>
        <p:nvPicPr>
          <p:cNvPr id="58370" name="Picture 2" descr="http://www.sabiduria.com/images/comunicacion.png"/>
          <p:cNvPicPr>
            <a:picLocks noChangeAspect="1" noChangeArrowheads="1"/>
          </p:cNvPicPr>
          <p:nvPr/>
        </p:nvPicPr>
        <p:blipFill>
          <a:blip r:embed="rId2" cstate="print"/>
          <a:srcRect/>
          <a:stretch>
            <a:fillRect/>
          </a:stretch>
        </p:blipFill>
        <p:spPr bwMode="auto">
          <a:xfrm>
            <a:off x="5000628" y="4333891"/>
            <a:ext cx="2238380" cy="2238381"/>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p:cTn id="13"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38200" y="838200"/>
            <a:ext cx="7467600" cy="519113"/>
          </a:xfrm>
          <a:prstGeom prst="rect">
            <a:avLst/>
          </a:prstGeom>
          <a:noFill/>
          <a:ln w="9525">
            <a:noFill/>
            <a:miter lim="800000"/>
            <a:headEnd/>
            <a:tailEnd/>
          </a:ln>
          <a:effectLst/>
        </p:spPr>
        <p:txBody>
          <a:bodyPr>
            <a:spAutoFit/>
          </a:bodyPr>
          <a:lstStyle/>
          <a:p>
            <a:pPr algn="ctr">
              <a:spcBef>
                <a:spcPct val="50000"/>
              </a:spcBef>
            </a:pPr>
            <a:r>
              <a:rPr lang="es-MX" sz="2800" b="1">
                <a:solidFill>
                  <a:srgbClr val="FF0000"/>
                </a:solidFill>
                <a:latin typeface="Century Gothic" pitchFamily="34" charset="0"/>
              </a:rPr>
              <a:t>CONTENIDO DE LA COMUNICACION</a:t>
            </a:r>
            <a:endParaRPr lang="en-US" sz="2800" b="1">
              <a:solidFill>
                <a:srgbClr val="FF0000"/>
              </a:solidFill>
              <a:latin typeface="Century Gothic" pitchFamily="34" charset="0"/>
            </a:endParaRPr>
          </a:p>
        </p:txBody>
      </p:sp>
      <p:sp>
        <p:nvSpPr>
          <p:cNvPr id="4099" name="Text Box 3"/>
          <p:cNvSpPr txBox="1">
            <a:spLocks noChangeArrowheads="1"/>
          </p:cNvSpPr>
          <p:nvPr/>
        </p:nvSpPr>
        <p:spPr bwMode="auto">
          <a:xfrm>
            <a:off x="457200" y="1676400"/>
            <a:ext cx="8229600" cy="1552575"/>
          </a:xfrm>
          <a:prstGeom prst="rect">
            <a:avLst/>
          </a:prstGeom>
          <a:noFill/>
          <a:ln w="9525">
            <a:noFill/>
            <a:miter lim="800000"/>
            <a:headEnd/>
            <a:tailEnd/>
          </a:ln>
          <a:effectLst/>
        </p:spPr>
        <p:txBody>
          <a:bodyPr>
            <a:spAutoFit/>
          </a:bodyPr>
          <a:lstStyle/>
          <a:p>
            <a:pPr algn="just">
              <a:spcBef>
                <a:spcPct val="50000"/>
              </a:spcBef>
            </a:pPr>
            <a:r>
              <a:rPr lang="es-MX" b="1">
                <a:solidFill>
                  <a:srgbClr val="003399"/>
                </a:solidFill>
                <a:latin typeface="Century Gothic" pitchFamily="34" charset="0"/>
                <a:cs typeface="Times New Roman" pitchFamily="18" charset="0"/>
              </a:rPr>
              <a:t>Los  datos, conocimientos, ideas, experiencias, hechos, normas, principios, que permanecen en estado latente se convierten en objeto de la comunicación debido a factores dinámicos.  </a:t>
            </a:r>
            <a:endParaRPr lang="en-US" b="1">
              <a:solidFill>
                <a:srgbClr val="003399"/>
              </a:solidFill>
              <a:latin typeface="Century Gothic" pitchFamily="34" charset="0"/>
              <a:cs typeface="Times New Roman" pitchFamily="18" charset="0"/>
            </a:endParaRPr>
          </a:p>
        </p:txBody>
      </p:sp>
      <p:sp>
        <p:nvSpPr>
          <p:cNvPr id="4100" name="Text Box 4"/>
          <p:cNvSpPr txBox="1">
            <a:spLocks noChangeArrowheads="1"/>
          </p:cNvSpPr>
          <p:nvPr/>
        </p:nvSpPr>
        <p:spPr bwMode="auto">
          <a:xfrm>
            <a:off x="1071538" y="3143248"/>
            <a:ext cx="6477000" cy="457200"/>
          </a:xfrm>
          <a:prstGeom prst="rect">
            <a:avLst/>
          </a:prstGeom>
          <a:noFill/>
          <a:ln w="9525">
            <a:noFill/>
            <a:miter lim="800000"/>
            <a:headEnd/>
            <a:tailEnd/>
          </a:ln>
          <a:effectLst/>
        </p:spPr>
        <p:txBody>
          <a:bodyPr>
            <a:spAutoFit/>
          </a:bodyPr>
          <a:lstStyle/>
          <a:p>
            <a:pPr>
              <a:spcBef>
                <a:spcPct val="50000"/>
              </a:spcBef>
            </a:pPr>
            <a:r>
              <a:rPr lang="es-MX" b="1" dirty="0">
                <a:solidFill>
                  <a:srgbClr val="003399"/>
                </a:solidFill>
                <a:latin typeface="Century Gothic" pitchFamily="34" charset="0"/>
              </a:rPr>
              <a:t>ASPECTOS QUE CONFIGURAN EL MENSAJE</a:t>
            </a:r>
            <a:endParaRPr lang="en-US" b="1" dirty="0">
              <a:solidFill>
                <a:srgbClr val="003399"/>
              </a:solidFill>
              <a:latin typeface="Century Gothic" pitchFamily="34" charset="0"/>
            </a:endParaRPr>
          </a:p>
        </p:txBody>
      </p:sp>
      <p:sp>
        <p:nvSpPr>
          <p:cNvPr id="4101" name="AutoShape 5"/>
          <p:cNvSpPr>
            <a:spLocks noChangeArrowheads="1"/>
          </p:cNvSpPr>
          <p:nvPr/>
        </p:nvSpPr>
        <p:spPr bwMode="auto">
          <a:xfrm>
            <a:off x="928662" y="3714752"/>
            <a:ext cx="2209800" cy="1371600"/>
          </a:xfrm>
          <a:prstGeom prst="homePlate">
            <a:avLst>
              <a:gd name="adj" fmla="val 40278"/>
            </a:avLst>
          </a:prstGeom>
          <a:solidFill>
            <a:schemeClr val="accent1"/>
          </a:solidFill>
          <a:ln w="57150">
            <a:solidFill>
              <a:schemeClr val="bg2"/>
            </a:solidFill>
            <a:miter lim="800000"/>
            <a:headEnd/>
            <a:tailEnd/>
          </a:ln>
          <a:effectLst/>
        </p:spPr>
        <p:txBody>
          <a:bodyPr wrap="none" anchor="ctr"/>
          <a:lstStyle/>
          <a:p>
            <a:pPr algn="ctr"/>
            <a:r>
              <a:rPr lang="es-MX" b="1">
                <a:solidFill>
                  <a:srgbClr val="003399"/>
                </a:solidFill>
                <a:latin typeface="Century Gothic" pitchFamily="34" charset="0"/>
              </a:rPr>
              <a:t>Código</a:t>
            </a:r>
            <a:endParaRPr lang="en-US" b="1">
              <a:solidFill>
                <a:srgbClr val="003399"/>
              </a:solidFill>
              <a:latin typeface="Century Gothic" pitchFamily="34" charset="0"/>
            </a:endParaRPr>
          </a:p>
        </p:txBody>
      </p:sp>
      <p:sp>
        <p:nvSpPr>
          <p:cNvPr id="4102" name="AutoShape 6"/>
          <p:cNvSpPr>
            <a:spLocks noChangeArrowheads="1"/>
          </p:cNvSpPr>
          <p:nvPr/>
        </p:nvSpPr>
        <p:spPr bwMode="auto">
          <a:xfrm>
            <a:off x="3143240" y="3786190"/>
            <a:ext cx="2209800" cy="1371600"/>
          </a:xfrm>
          <a:prstGeom prst="homePlate">
            <a:avLst>
              <a:gd name="adj" fmla="val 40278"/>
            </a:avLst>
          </a:prstGeom>
          <a:solidFill>
            <a:schemeClr val="accent1"/>
          </a:solidFill>
          <a:ln w="57150">
            <a:solidFill>
              <a:schemeClr val="bg2"/>
            </a:solidFill>
            <a:miter lim="800000"/>
            <a:headEnd/>
            <a:tailEnd/>
          </a:ln>
          <a:effectLst/>
        </p:spPr>
        <p:txBody>
          <a:bodyPr wrap="none" anchor="ctr"/>
          <a:lstStyle/>
          <a:p>
            <a:pPr algn="ctr"/>
            <a:r>
              <a:rPr lang="es-MX" b="1">
                <a:solidFill>
                  <a:srgbClr val="003399"/>
                </a:solidFill>
                <a:latin typeface="Century Gothic" pitchFamily="34" charset="0"/>
              </a:rPr>
              <a:t>Contenido</a:t>
            </a:r>
            <a:endParaRPr lang="en-US" b="1">
              <a:solidFill>
                <a:srgbClr val="003399"/>
              </a:solidFill>
              <a:latin typeface="Century Gothic" pitchFamily="34" charset="0"/>
            </a:endParaRPr>
          </a:p>
        </p:txBody>
      </p:sp>
      <p:sp>
        <p:nvSpPr>
          <p:cNvPr id="4103" name="AutoShape 7"/>
          <p:cNvSpPr>
            <a:spLocks noChangeArrowheads="1"/>
          </p:cNvSpPr>
          <p:nvPr/>
        </p:nvSpPr>
        <p:spPr bwMode="auto">
          <a:xfrm>
            <a:off x="5572132" y="3786190"/>
            <a:ext cx="2209800" cy="1371600"/>
          </a:xfrm>
          <a:prstGeom prst="homePlate">
            <a:avLst>
              <a:gd name="adj" fmla="val 40278"/>
            </a:avLst>
          </a:prstGeom>
          <a:solidFill>
            <a:schemeClr val="accent1"/>
          </a:solidFill>
          <a:ln w="57150">
            <a:solidFill>
              <a:schemeClr val="bg2"/>
            </a:solidFill>
            <a:miter lim="800000"/>
            <a:headEnd/>
            <a:tailEnd/>
          </a:ln>
          <a:effectLst/>
        </p:spPr>
        <p:txBody>
          <a:bodyPr wrap="none" anchor="ctr"/>
          <a:lstStyle/>
          <a:p>
            <a:pPr algn="ctr"/>
            <a:r>
              <a:rPr lang="es-MX" b="1">
                <a:solidFill>
                  <a:srgbClr val="003399"/>
                </a:solidFill>
                <a:latin typeface="Century Gothic" pitchFamily="34" charset="0"/>
              </a:rPr>
              <a:t>Tratamiento </a:t>
            </a:r>
          </a:p>
          <a:p>
            <a:pPr algn="ctr"/>
            <a:r>
              <a:rPr lang="es-MX" b="1">
                <a:solidFill>
                  <a:srgbClr val="003399"/>
                </a:solidFill>
                <a:latin typeface="Century Gothic" pitchFamily="34" charset="0"/>
              </a:rPr>
              <a:t>del mensaje</a:t>
            </a:r>
            <a:endParaRPr lang="en-US" b="1">
              <a:solidFill>
                <a:srgbClr val="003399"/>
              </a:solidFill>
              <a:latin typeface="Century Gothic"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0-#ppt_w/2"/>
                                          </p:val>
                                        </p:tav>
                                        <p:tav tm="100000">
                                          <p:val>
                                            <p:strVal val="#ppt_x"/>
                                          </p:val>
                                        </p:tav>
                                      </p:tavLst>
                                    </p:anim>
                                    <p:anim calcmode="lin" valueType="num">
                                      <p:cBhvr additive="base">
                                        <p:cTn id="14"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linds(horizont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blinds(horizontal)">
                                      <p:cBhvr>
                                        <p:cTn id="24" dur="500"/>
                                        <p:tgtEl>
                                          <p:spTgt spid="410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103"/>
                                        </p:tgtEl>
                                        <p:attrNameLst>
                                          <p:attrName>style.visibility</p:attrName>
                                        </p:attrNameLst>
                                      </p:cBhvr>
                                      <p:to>
                                        <p:strVal val="visible"/>
                                      </p:to>
                                    </p:set>
                                    <p:animEffect transition="in" filter="blinds(horizontal)">
                                      <p:cBhvr>
                                        <p:cTn id="2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nimBg="1" autoUpdateAnimBg="0"/>
      <p:bldP spid="4102" grpId="0" animBg="1" autoUpdateAnimBg="0"/>
      <p:bldP spid="410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609600"/>
            <a:ext cx="7467600" cy="461665"/>
          </a:xfrm>
          <a:prstGeom prst="rect">
            <a:avLst/>
          </a:prstGeom>
          <a:noFill/>
          <a:ln w="9525">
            <a:noFill/>
            <a:miter lim="800000"/>
            <a:headEnd/>
            <a:tailEnd/>
          </a:ln>
          <a:effectLst/>
        </p:spPr>
        <p:txBody>
          <a:bodyPr>
            <a:spAutoFit/>
          </a:bodyPr>
          <a:lstStyle/>
          <a:p>
            <a:pPr algn="ctr">
              <a:spcBef>
                <a:spcPct val="50000"/>
              </a:spcBef>
            </a:pPr>
            <a:r>
              <a:rPr lang="es-MX" sz="2400" b="1" dirty="0">
                <a:solidFill>
                  <a:srgbClr val="FF0000"/>
                </a:solidFill>
                <a:latin typeface="Century Gothic" pitchFamily="34" charset="0"/>
              </a:rPr>
              <a:t>ELEMENTOS DEL PROCESO DE COMUNICACION</a:t>
            </a:r>
            <a:endParaRPr lang="en-US" sz="2400" b="1" dirty="0">
              <a:solidFill>
                <a:srgbClr val="FF0000"/>
              </a:solidFill>
              <a:latin typeface="Century Gothic" pitchFamily="34" charset="0"/>
            </a:endParaRPr>
          </a:p>
        </p:txBody>
      </p:sp>
      <p:sp>
        <p:nvSpPr>
          <p:cNvPr id="5124" name="AutoShape 4"/>
          <p:cNvSpPr>
            <a:spLocks noChangeArrowheads="1"/>
          </p:cNvSpPr>
          <p:nvPr/>
        </p:nvSpPr>
        <p:spPr bwMode="auto">
          <a:xfrm>
            <a:off x="381000" y="2133600"/>
            <a:ext cx="2209800" cy="1447800"/>
          </a:xfrm>
          <a:prstGeom prst="chevron">
            <a:avLst>
              <a:gd name="adj" fmla="val 38158"/>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Emisor</a:t>
            </a:r>
            <a:endParaRPr lang="en-US" sz="2000" b="1">
              <a:solidFill>
                <a:srgbClr val="000099"/>
              </a:solidFill>
              <a:latin typeface="Century Gothic" pitchFamily="34" charset="0"/>
            </a:endParaRPr>
          </a:p>
        </p:txBody>
      </p:sp>
      <p:sp>
        <p:nvSpPr>
          <p:cNvPr id="5125" name="AutoShape 5"/>
          <p:cNvSpPr>
            <a:spLocks noChangeArrowheads="1"/>
          </p:cNvSpPr>
          <p:nvPr/>
        </p:nvSpPr>
        <p:spPr bwMode="auto">
          <a:xfrm>
            <a:off x="2119313" y="2133600"/>
            <a:ext cx="2528887" cy="1447800"/>
          </a:xfrm>
          <a:prstGeom prst="chevron">
            <a:avLst>
              <a:gd name="adj" fmla="val 43668"/>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Transmisión</a:t>
            </a:r>
            <a:endParaRPr lang="en-US" sz="2000" b="1">
              <a:solidFill>
                <a:srgbClr val="000099"/>
              </a:solidFill>
              <a:latin typeface="Century Gothic" pitchFamily="34" charset="0"/>
            </a:endParaRPr>
          </a:p>
        </p:txBody>
      </p:sp>
      <p:sp>
        <p:nvSpPr>
          <p:cNvPr id="5126" name="AutoShape 6"/>
          <p:cNvSpPr>
            <a:spLocks noChangeArrowheads="1"/>
          </p:cNvSpPr>
          <p:nvPr/>
        </p:nvSpPr>
        <p:spPr bwMode="auto">
          <a:xfrm>
            <a:off x="4191000" y="2133600"/>
            <a:ext cx="2135188" cy="1447800"/>
          </a:xfrm>
          <a:prstGeom prst="chevron">
            <a:avLst>
              <a:gd name="adj" fmla="val 36870"/>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Receptor</a:t>
            </a:r>
            <a:endParaRPr lang="en-US" sz="2000" b="1">
              <a:solidFill>
                <a:srgbClr val="000099"/>
              </a:solidFill>
              <a:latin typeface="Century Gothic" pitchFamily="34" charset="0"/>
            </a:endParaRPr>
          </a:p>
        </p:txBody>
      </p:sp>
      <p:sp>
        <p:nvSpPr>
          <p:cNvPr id="5127" name="AutoShape 7"/>
          <p:cNvSpPr>
            <a:spLocks noChangeArrowheads="1"/>
          </p:cNvSpPr>
          <p:nvPr/>
        </p:nvSpPr>
        <p:spPr bwMode="auto">
          <a:xfrm>
            <a:off x="5867400" y="2133600"/>
            <a:ext cx="2514600" cy="1447800"/>
          </a:xfrm>
          <a:prstGeom prst="chevron">
            <a:avLst>
              <a:gd name="adj" fmla="val 43421"/>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Procedimiento</a:t>
            </a:r>
            <a:endParaRPr lang="en-US" sz="2000" b="1">
              <a:solidFill>
                <a:srgbClr val="000099"/>
              </a:solidFill>
              <a:latin typeface="Century Gothic" pitchFamily="34" charset="0"/>
            </a:endParaRPr>
          </a:p>
        </p:txBody>
      </p:sp>
      <p:sp>
        <p:nvSpPr>
          <p:cNvPr id="5128" name="AutoShape 8"/>
          <p:cNvSpPr>
            <a:spLocks noChangeArrowheads="1"/>
          </p:cNvSpPr>
          <p:nvPr/>
        </p:nvSpPr>
        <p:spPr bwMode="auto">
          <a:xfrm rot="10770096">
            <a:off x="990600" y="1143000"/>
            <a:ext cx="5791200" cy="762000"/>
          </a:xfrm>
          <a:prstGeom prst="curvedUpArrow">
            <a:avLst>
              <a:gd name="adj1" fmla="val 152000"/>
              <a:gd name="adj2" fmla="val 304000"/>
              <a:gd name="adj3" fmla="val 33333"/>
            </a:avLst>
          </a:prstGeom>
          <a:solidFill>
            <a:srgbClr val="003399"/>
          </a:solidFill>
          <a:ln w="38100">
            <a:solidFill>
              <a:srgbClr val="A50021"/>
            </a:solidFill>
            <a:miter lim="800000"/>
            <a:headEnd/>
            <a:tailEnd/>
          </a:ln>
          <a:effectLst/>
        </p:spPr>
        <p:txBody>
          <a:bodyPr wrap="none" anchor="ctr"/>
          <a:lstStyle/>
          <a:p>
            <a:endParaRPr lang="es-MX"/>
          </a:p>
        </p:txBody>
      </p:sp>
      <p:sp>
        <p:nvSpPr>
          <p:cNvPr id="5129" name="AutoShape 9"/>
          <p:cNvSpPr>
            <a:spLocks noChangeArrowheads="1"/>
          </p:cNvSpPr>
          <p:nvPr/>
        </p:nvSpPr>
        <p:spPr bwMode="auto">
          <a:xfrm>
            <a:off x="914400" y="3810000"/>
            <a:ext cx="3276600" cy="990600"/>
          </a:xfrm>
          <a:prstGeom prst="upArrowCallout">
            <a:avLst>
              <a:gd name="adj1" fmla="val 82692"/>
              <a:gd name="adj2" fmla="val 82692"/>
              <a:gd name="adj3" fmla="val 16667"/>
              <a:gd name="adj4" fmla="val 66667"/>
            </a:avLst>
          </a:prstGeom>
          <a:solidFill>
            <a:schemeClr val="accent1"/>
          </a:solidFill>
          <a:ln w="9525">
            <a:solidFill>
              <a:schemeClr val="tx1"/>
            </a:solidFill>
            <a:miter lim="800000"/>
            <a:headEnd/>
            <a:tailEnd/>
          </a:ln>
          <a:effectLst/>
        </p:spPr>
        <p:txBody>
          <a:bodyPr wrap="none" anchor="ctr"/>
          <a:lstStyle/>
          <a:p>
            <a:pPr algn="ctr"/>
            <a:r>
              <a:rPr lang="es-MX" b="1">
                <a:solidFill>
                  <a:srgbClr val="000099"/>
                </a:solidFill>
                <a:latin typeface="Century Gothic" pitchFamily="34" charset="0"/>
              </a:rPr>
              <a:t>Procesos Primarios</a:t>
            </a:r>
            <a:endParaRPr lang="en-US" b="1">
              <a:solidFill>
                <a:srgbClr val="000099"/>
              </a:solidFill>
              <a:latin typeface="Century Gothic" pitchFamily="34" charset="0"/>
            </a:endParaRPr>
          </a:p>
        </p:txBody>
      </p:sp>
      <p:sp>
        <p:nvSpPr>
          <p:cNvPr id="5130" name="AutoShape 10"/>
          <p:cNvSpPr>
            <a:spLocks noChangeArrowheads="1"/>
          </p:cNvSpPr>
          <p:nvPr/>
        </p:nvSpPr>
        <p:spPr bwMode="auto">
          <a:xfrm>
            <a:off x="4648200" y="3810000"/>
            <a:ext cx="3276600" cy="990600"/>
          </a:xfrm>
          <a:prstGeom prst="upArrowCallout">
            <a:avLst>
              <a:gd name="adj1" fmla="val 82692"/>
              <a:gd name="adj2" fmla="val 82692"/>
              <a:gd name="adj3" fmla="val 16667"/>
              <a:gd name="adj4" fmla="val 66667"/>
            </a:avLst>
          </a:prstGeom>
          <a:solidFill>
            <a:schemeClr val="accent1"/>
          </a:solidFill>
          <a:ln w="9525">
            <a:solidFill>
              <a:schemeClr val="tx1"/>
            </a:solidFill>
            <a:miter lim="800000"/>
            <a:headEnd/>
            <a:tailEnd/>
          </a:ln>
          <a:effectLst/>
        </p:spPr>
        <p:txBody>
          <a:bodyPr wrap="none" anchor="ctr"/>
          <a:lstStyle/>
          <a:p>
            <a:pPr algn="ctr"/>
            <a:r>
              <a:rPr lang="es-MX" b="1">
                <a:solidFill>
                  <a:srgbClr val="000099"/>
                </a:solidFill>
                <a:latin typeface="Century Gothic" pitchFamily="34" charset="0"/>
              </a:rPr>
              <a:t>Procesos Secundarios</a:t>
            </a:r>
            <a:endParaRPr lang="en-US" b="1">
              <a:solidFill>
                <a:srgbClr val="000099"/>
              </a:solidFill>
              <a:latin typeface="Century Gothic"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500" fill="hold"/>
                                        <p:tgtEl>
                                          <p:spTgt spid="5127"/>
                                        </p:tgtEl>
                                        <p:attrNameLst>
                                          <p:attrName>ppt_x</p:attrName>
                                        </p:attrNameLst>
                                      </p:cBhvr>
                                      <p:tavLst>
                                        <p:tav tm="0">
                                          <p:val>
                                            <p:strVal val="0-#ppt_w/2"/>
                                          </p:val>
                                        </p:tav>
                                        <p:tav tm="100000">
                                          <p:val>
                                            <p:strVal val="#ppt_x"/>
                                          </p:val>
                                        </p:tav>
                                      </p:tavLst>
                                    </p:anim>
                                    <p:anim calcmode="lin" valueType="num">
                                      <p:cBhvr additive="base">
                                        <p:cTn id="26"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additive="base">
                                        <p:cTn id="31" dur="500" fill="hold"/>
                                        <p:tgtEl>
                                          <p:spTgt spid="5128"/>
                                        </p:tgtEl>
                                        <p:attrNameLst>
                                          <p:attrName>ppt_x</p:attrName>
                                        </p:attrNameLst>
                                      </p:cBhvr>
                                      <p:tavLst>
                                        <p:tav tm="0">
                                          <p:val>
                                            <p:strVal val="0-#ppt_w/2"/>
                                          </p:val>
                                        </p:tav>
                                        <p:tav tm="100000">
                                          <p:val>
                                            <p:strVal val="#ppt_x"/>
                                          </p:val>
                                        </p:tav>
                                      </p:tavLst>
                                    </p:anim>
                                    <p:anim calcmode="lin" valueType="num">
                                      <p:cBhvr additive="base">
                                        <p:cTn id="3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additive="base">
                                        <p:cTn id="37" dur="500" fill="hold"/>
                                        <p:tgtEl>
                                          <p:spTgt spid="5129"/>
                                        </p:tgtEl>
                                        <p:attrNameLst>
                                          <p:attrName>ppt_x</p:attrName>
                                        </p:attrNameLst>
                                      </p:cBhvr>
                                      <p:tavLst>
                                        <p:tav tm="0">
                                          <p:val>
                                            <p:strVal val="0-#ppt_w/2"/>
                                          </p:val>
                                        </p:tav>
                                        <p:tav tm="100000">
                                          <p:val>
                                            <p:strVal val="#ppt_x"/>
                                          </p:val>
                                        </p:tav>
                                      </p:tavLst>
                                    </p:anim>
                                    <p:anim calcmode="lin" valueType="num">
                                      <p:cBhvr additive="base">
                                        <p:cTn id="38"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0"/>
                                        </p:tgtEl>
                                        <p:attrNameLst>
                                          <p:attrName>style.visibility</p:attrName>
                                        </p:attrNameLst>
                                      </p:cBhvr>
                                      <p:to>
                                        <p:strVal val="visible"/>
                                      </p:to>
                                    </p:set>
                                    <p:anim calcmode="lin" valueType="num">
                                      <p:cBhvr additive="base">
                                        <p:cTn id="43" dur="500" fill="hold"/>
                                        <p:tgtEl>
                                          <p:spTgt spid="5130"/>
                                        </p:tgtEl>
                                        <p:attrNameLst>
                                          <p:attrName>ppt_x</p:attrName>
                                        </p:attrNameLst>
                                      </p:cBhvr>
                                      <p:tavLst>
                                        <p:tav tm="0">
                                          <p:val>
                                            <p:strVal val="0-#ppt_w/2"/>
                                          </p:val>
                                        </p:tav>
                                        <p:tav tm="100000">
                                          <p:val>
                                            <p:strVal val="#ppt_x"/>
                                          </p:val>
                                        </p:tav>
                                      </p:tavLst>
                                    </p:anim>
                                    <p:anim calcmode="lin" valueType="num">
                                      <p:cBhvr additive="base">
                                        <p:cTn id="44"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autoUpdateAnimBg="0"/>
      <p:bldP spid="5125" grpId="0" animBg="1" autoUpdateAnimBg="0"/>
      <p:bldP spid="5126" grpId="0" animBg="1" autoUpdateAnimBg="0"/>
      <p:bldP spid="5127" grpId="0" animBg="1" autoUpdateAnimBg="0"/>
      <p:bldP spid="5128" grpId="0" animBg="1"/>
      <p:bldP spid="5129" grpId="0" animBg="1" autoUpdateAnimBg="0"/>
      <p:bldP spid="513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TECNICAS Y ESTILOS DE DIRECCION</a:t>
            </a:r>
            <a:endParaRPr lang="es-MX" dirty="0">
              <a:solidFill>
                <a:srgbClr val="FF0000"/>
              </a:solidFill>
            </a:endParaRPr>
          </a:p>
        </p:txBody>
      </p:sp>
      <p:sp>
        <p:nvSpPr>
          <p:cNvPr id="10" name="9 Marcador de texto"/>
          <p:cNvSpPr>
            <a:spLocks noGrp="1"/>
          </p:cNvSpPr>
          <p:nvPr>
            <p:ph type="body" idx="1"/>
          </p:nvPr>
        </p:nvSpPr>
        <p:spPr/>
        <p:txBody>
          <a:bodyPr/>
          <a:lstStyle/>
          <a:p>
            <a:pPr algn="ctr"/>
            <a:r>
              <a:rPr lang="es-MX" dirty="0" smtClean="0"/>
              <a:t>AUTOCRATICO</a:t>
            </a:r>
            <a:endParaRPr lang="es-MX" dirty="0"/>
          </a:p>
        </p:txBody>
      </p:sp>
      <p:sp>
        <p:nvSpPr>
          <p:cNvPr id="4" name="3 Marcador de texto"/>
          <p:cNvSpPr>
            <a:spLocks noGrp="1"/>
          </p:cNvSpPr>
          <p:nvPr>
            <p:ph sz="half" idx="2"/>
          </p:nvPr>
        </p:nvSpPr>
        <p:spPr/>
        <p:txBody>
          <a:bodyPr/>
          <a:lstStyle/>
          <a:p>
            <a:pPr>
              <a:buFont typeface="Wingdings" pitchFamily="2" charset="2"/>
              <a:buChar char="ü"/>
            </a:pPr>
            <a:r>
              <a:rPr lang="en-US" sz="2800" dirty="0" err="1" smtClean="0"/>
              <a:t>Mando</a:t>
            </a:r>
            <a:r>
              <a:rPr lang="en-US" sz="2800" dirty="0" smtClean="0"/>
              <a:t>, </a:t>
            </a:r>
            <a:r>
              <a:rPr lang="en-US" sz="2800" dirty="0" err="1" smtClean="0"/>
              <a:t>obediencia</a:t>
            </a:r>
            <a:endParaRPr lang="en-US" sz="2800" dirty="0" smtClean="0"/>
          </a:p>
          <a:p>
            <a:pPr>
              <a:buFont typeface="Wingdings" pitchFamily="2" charset="2"/>
              <a:buChar char="ü"/>
            </a:pPr>
            <a:r>
              <a:rPr lang="en-US" sz="2800" dirty="0" err="1" smtClean="0"/>
              <a:t>Instrucciones</a:t>
            </a:r>
            <a:r>
              <a:rPr lang="en-US" sz="2800" dirty="0" smtClean="0"/>
              <a:t> </a:t>
            </a:r>
            <a:r>
              <a:rPr lang="en-US" sz="2800" dirty="0" err="1" smtClean="0"/>
              <a:t>detalladas</a:t>
            </a:r>
            <a:endParaRPr lang="en-US" sz="2800" dirty="0" smtClean="0"/>
          </a:p>
          <a:p>
            <a:pPr>
              <a:buFont typeface="Wingdings" pitchFamily="2" charset="2"/>
              <a:buChar char="ü"/>
            </a:pPr>
            <a:r>
              <a:rPr lang="en-US" sz="2800" dirty="0" err="1" smtClean="0"/>
              <a:t>Estrecha</a:t>
            </a:r>
            <a:r>
              <a:rPr lang="en-US" sz="2800" dirty="0" smtClean="0"/>
              <a:t> </a:t>
            </a:r>
            <a:r>
              <a:rPr lang="en-US" sz="2800" dirty="0" err="1" smtClean="0"/>
              <a:t>vigilancia</a:t>
            </a:r>
            <a:endParaRPr lang="en-US" sz="2800" dirty="0" smtClean="0"/>
          </a:p>
          <a:p>
            <a:pPr>
              <a:buFont typeface="Wingdings" pitchFamily="2" charset="2"/>
              <a:buChar char="ü"/>
            </a:pPr>
            <a:r>
              <a:rPr lang="en-US" sz="2800" dirty="0" err="1" smtClean="0"/>
              <a:t>Formalización</a:t>
            </a:r>
            <a:r>
              <a:rPr lang="en-US" sz="2800" dirty="0" smtClean="0"/>
              <a:t> </a:t>
            </a:r>
            <a:r>
              <a:rPr lang="en-US" sz="2800" dirty="0" err="1" smtClean="0"/>
              <a:t>conductual</a:t>
            </a:r>
            <a:endParaRPr lang="en-US" sz="2800" dirty="0" smtClean="0"/>
          </a:p>
          <a:p>
            <a:pPr>
              <a:buFont typeface="Wingdings" pitchFamily="2" charset="2"/>
              <a:buChar char="ü"/>
            </a:pPr>
            <a:r>
              <a:rPr lang="en-US" sz="2800" dirty="0" err="1" smtClean="0"/>
              <a:t>Comunicación</a:t>
            </a:r>
            <a:r>
              <a:rPr lang="en-US" sz="2800" dirty="0" smtClean="0"/>
              <a:t> vertical</a:t>
            </a:r>
            <a:endParaRPr lang="es-MX" sz="2800" dirty="0"/>
          </a:p>
        </p:txBody>
      </p:sp>
      <p:sp>
        <p:nvSpPr>
          <p:cNvPr id="11" name="10 Marcador de texto"/>
          <p:cNvSpPr>
            <a:spLocks noGrp="1"/>
          </p:cNvSpPr>
          <p:nvPr>
            <p:ph type="body" sz="quarter" idx="3"/>
          </p:nvPr>
        </p:nvSpPr>
        <p:spPr/>
        <p:txBody>
          <a:bodyPr/>
          <a:lstStyle/>
          <a:p>
            <a:pPr algn="ctr"/>
            <a:r>
              <a:rPr lang="es-MX" dirty="0" smtClean="0"/>
              <a:t>PARTICIPATIVO</a:t>
            </a:r>
            <a:endParaRPr lang="es-MX" dirty="0"/>
          </a:p>
        </p:txBody>
      </p:sp>
      <p:sp>
        <p:nvSpPr>
          <p:cNvPr id="12" name="11 Marcador de contenido"/>
          <p:cNvSpPr>
            <a:spLocks noGrp="1"/>
          </p:cNvSpPr>
          <p:nvPr>
            <p:ph sz="quarter" idx="4"/>
          </p:nvPr>
        </p:nvSpPr>
        <p:spPr/>
        <p:txBody>
          <a:bodyPr/>
          <a:lstStyle/>
          <a:p>
            <a:pPr>
              <a:lnSpc>
                <a:spcPct val="90000"/>
              </a:lnSpc>
              <a:buFont typeface="Wingdings" pitchFamily="2" charset="2"/>
              <a:buChar char="ü"/>
            </a:pPr>
            <a:r>
              <a:rPr lang="en-US" dirty="0" err="1" smtClean="0"/>
              <a:t>Opinión</a:t>
            </a:r>
            <a:r>
              <a:rPr lang="en-US" dirty="0" smtClean="0"/>
              <a:t>, </a:t>
            </a:r>
            <a:r>
              <a:rPr lang="en-US" dirty="0" err="1" smtClean="0"/>
              <a:t>decisión</a:t>
            </a:r>
            <a:endParaRPr lang="en-US" dirty="0" smtClean="0"/>
          </a:p>
          <a:p>
            <a:pPr>
              <a:lnSpc>
                <a:spcPct val="90000"/>
              </a:lnSpc>
              <a:buFont typeface="Wingdings" pitchFamily="2" charset="2"/>
              <a:buChar char="ü"/>
            </a:pPr>
            <a:r>
              <a:rPr lang="en-US" dirty="0" err="1" smtClean="0"/>
              <a:t>Compartir</a:t>
            </a:r>
            <a:r>
              <a:rPr lang="en-US" dirty="0" smtClean="0"/>
              <a:t> el </a:t>
            </a:r>
            <a:r>
              <a:rPr lang="en-US" dirty="0" err="1" smtClean="0"/>
              <a:t>estudio</a:t>
            </a:r>
            <a:endParaRPr lang="en-US" dirty="0" smtClean="0"/>
          </a:p>
          <a:p>
            <a:pPr>
              <a:lnSpc>
                <a:spcPct val="90000"/>
              </a:lnSpc>
              <a:buFont typeface="Wingdings" pitchFamily="2" charset="2"/>
              <a:buChar char="ü"/>
            </a:pPr>
            <a:r>
              <a:rPr lang="en-US" dirty="0" err="1" smtClean="0"/>
              <a:t>Estimula</a:t>
            </a:r>
            <a:r>
              <a:rPr lang="en-US" dirty="0" smtClean="0"/>
              <a:t> el </a:t>
            </a:r>
            <a:r>
              <a:rPr lang="en-US" dirty="0" err="1" smtClean="0"/>
              <a:t>involucramiento</a:t>
            </a:r>
            <a:endParaRPr lang="en-US" dirty="0" smtClean="0"/>
          </a:p>
          <a:p>
            <a:pPr>
              <a:lnSpc>
                <a:spcPct val="90000"/>
              </a:lnSpc>
              <a:buFont typeface="Wingdings" pitchFamily="2" charset="2"/>
              <a:buChar char="ü"/>
            </a:pPr>
            <a:r>
              <a:rPr lang="en-US" dirty="0" smtClean="0"/>
              <a:t>Forma </a:t>
            </a:r>
            <a:r>
              <a:rPr lang="en-US" dirty="0" err="1" smtClean="0"/>
              <a:t>jefes</a:t>
            </a:r>
            <a:endParaRPr lang="en-US" dirty="0" smtClean="0"/>
          </a:p>
          <a:p>
            <a:pPr>
              <a:lnSpc>
                <a:spcPct val="90000"/>
              </a:lnSpc>
              <a:buFont typeface="Wingdings" pitchFamily="2" charset="2"/>
              <a:buChar char="ü"/>
            </a:pPr>
            <a:r>
              <a:rPr lang="en-US" dirty="0" err="1" smtClean="0"/>
              <a:t>Decisiones</a:t>
            </a:r>
            <a:r>
              <a:rPr lang="en-US" dirty="0" smtClean="0"/>
              <a:t> con y sin </a:t>
            </a:r>
            <a:r>
              <a:rPr lang="en-US" dirty="0" err="1" smtClean="0"/>
              <a:t>consulta</a:t>
            </a:r>
            <a:endParaRPr lang="en-US" dirty="0" smtClean="0"/>
          </a:p>
          <a:p>
            <a:pPr>
              <a:lnSpc>
                <a:spcPct val="90000"/>
              </a:lnSpc>
              <a:buFont typeface="Wingdings" pitchFamily="2" charset="2"/>
              <a:buChar char="ü"/>
            </a:pPr>
            <a:r>
              <a:rPr lang="en-US" dirty="0" err="1" smtClean="0"/>
              <a:t>Comunicación</a:t>
            </a:r>
            <a:r>
              <a:rPr lang="en-US" dirty="0" smtClean="0"/>
              <a:t> </a:t>
            </a:r>
            <a:r>
              <a:rPr lang="en-US" dirty="0" err="1" smtClean="0"/>
              <a:t>descendente</a:t>
            </a:r>
            <a:r>
              <a:rPr lang="en-US" dirty="0" smtClean="0"/>
              <a:t> y </a:t>
            </a:r>
            <a:r>
              <a:rPr lang="en-US" dirty="0" err="1" smtClean="0"/>
              <a:t>ascendente</a:t>
            </a:r>
            <a:endParaRPr lang="en-US" dirty="0" smtClean="0"/>
          </a:p>
          <a:p>
            <a:endParaRPr lang="es-MX" dirty="0"/>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lstStyle/>
          <a:p>
            <a:r>
              <a:rPr lang="es-MX" dirty="0" smtClean="0">
                <a:solidFill>
                  <a:srgbClr val="FF0000"/>
                </a:solidFill>
              </a:rPr>
              <a:t>TECNICAS Y ESTILOS DE DIRECCION</a:t>
            </a:r>
            <a:endParaRPr lang="es-MX" dirty="0">
              <a:solidFill>
                <a:srgbClr val="FF0000"/>
              </a:solidFill>
            </a:endParaRPr>
          </a:p>
        </p:txBody>
      </p:sp>
      <p:sp>
        <p:nvSpPr>
          <p:cNvPr id="8" name="7 Marcador de contenido"/>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MX" b="1" dirty="0" smtClean="0">
                <a:solidFill>
                  <a:srgbClr val="FFFF00"/>
                </a:solidFill>
              </a:rPr>
              <a:t>LIBERTAD DE ACCION</a:t>
            </a:r>
          </a:p>
          <a:p>
            <a:pPr>
              <a:buFont typeface="Wingdings" pitchFamily="2" charset="2"/>
              <a:buChar char="ü"/>
            </a:pPr>
            <a:r>
              <a:rPr lang="en-US" b="1" dirty="0" err="1" smtClean="0">
                <a:solidFill>
                  <a:srgbClr val="FFFF00"/>
                </a:solidFill>
              </a:rPr>
              <a:t>Dejar</a:t>
            </a:r>
            <a:r>
              <a:rPr lang="en-US" b="1" dirty="0" smtClean="0">
                <a:solidFill>
                  <a:srgbClr val="FFFF00"/>
                </a:solidFill>
              </a:rPr>
              <a:t> </a:t>
            </a:r>
            <a:r>
              <a:rPr lang="en-US" b="1" dirty="0" err="1" smtClean="0">
                <a:solidFill>
                  <a:srgbClr val="FFFF00"/>
                </a:solidFill>
              </a:rPr>
              <a:t>actuar</a:t>
            </a:r>
            <a:endParaRPr lang="en-US" b="1" dirty="0" smtClean="0">
              <a:solidFill>
                <a:srgbClr val="FFFF00"/>
              </a:solidFill>
            </a:endParaRPr>
          </a:p>
          <a:p>
            <a:pPr>
              <a:buFont typeface="Wingdings" pitchFamily="2" charset="2"/>
              <a:buChar char="ü"/>
            </a:pPr>
            <a:r>
              <a:rPr lang="en-US" b="1" dirty="0" err="1" smtClean="0">
                <a:solidFill>
                  <a:srgbClr val="FFFF00"/>
                </a:solidFill>
              </a:rPr>
              <a:t>Establecer</a:t>
            </a:r>
            <a:r>
              <a:rPr lang="en-US" b="1" dirty="0" smtClean="0">
                <a:solidFill>
                  <a:srgbClr val="FFFF00"/>
                </a:solidFill>
              </a:rPr>
              <a:t> </a:t>
            </a:r>
            <a:r>
              <a:rPr lang="en-US" b="1" dirty="0" err="1" smtClean="0">
                <a:solidFill>
                  <a:srgbClr val="FFFF00"/>
                </a:solidFill>
              </a:rPr>
              <a:t>objetivos</a:t>
            </a:r>
            <a:r>
              <a:rPr lang="en-US" b="1" dirty="0" smtClean="0">
                <a:solidFill>
                  <a:srgbClr val="FFFF00"/>
                </a:solidFill>
              </a:rPr>
              <a:t> y </a:t>
            </a:r>
            <a:r>
              <a:rPr lang="en-US" b="1" dirty="0" err="1" smtClean="0">
                <a:solidFill>
                  <a:srgbClr val="FFFF00"/>
                </a:solidFill>
              </a:rPr>
              <a:t>recursos</a:t>
            </a:r>
            <a:endParaRPr lang="en-US" b="1" dirty="0" smtClean="0">
              <a:solidFill>
                <a:srgbClr val="FFFF00"/>
              </a:solidFill>
            </a:endParaRPr>
          </a:p>
          <a:p>
            <a:pPr>
              <a:buFont typeface="Wingdings" pitchFamily="2" charset="2"/>
              <a:buChar char="ü"/>
            </a:pPr>
            <a:r>
              <a:rPr lang="en-US" b="1" dirty="0" err="1" smtClean="0">
                <a:solidFill>
                  <a:srgbClr val="FFFF00"/>
                </a:solidFill>
              </a:rPr>
              <a:t>Suministra</a:t>
            </a:r>
            <a:r>
              <a:rPr lang="en-US" b="1" dirty="0" smtClean="0">
                <a:solidFill>
                  <a:srgbClr val="FFFF00"/>
                </a:solidFill>
              </a:rPr>
              <a:t> </a:t>
            </a:r>
            <a:r>
              <a:rPr lang="en-US" b="1" dirty="0" err="1" smtClean="0">
                <a:solidFill>
                  <a:srgbClr val="FFFF00"/>
                </a:solidFill>
              </a:rPr>
              <a:t>toda</a:t>
            </a:r>
            <a:r>
              <a:rPr lang="en-US" b="1" dirty="0" smtClean="0">
                <a:solidFill>
                  <a:srgbClr val="FFFF00"/>
                </a:solidFill>
              </a:rPr>
              <a:t> la </a:t>
            </a:r>
            <a:r>
              <a:rPr lang="en-US" b="1" dirty="0" err="1" smtClean="0">
                <a:solidFill>
                  <a:srgbClr val="FFFF00"/>
                </a:solidFill>
              </a:rPr>
              <a:t>información</a:t>
            </a:r>
            <a:endParaRPr lang="en-US" b="1" dirty="0" smtClean="0">
              <a:solidFill>
                <a:srgbClr val="FFFF00"/>
              </a:solidFill>
            </a:endParaRPr>
          </a:p>
          <a:p>
            <a:pPr>
              <a:buFont typeface="Wingdings" pitchFamily="2" charset="2"/>
              <a:buChar char="ü"/>
            </a:pPr>
            <a:r>
              <a:rPr lang="en-US" b="1" dirty="0" err="1" smtClean="0">
                <a:solidFill>
                  <a:srgbClr val="FFFF00"/>
                </a:solidFill>
              </a:rPr>
              <a:t>Ofrece</a:t>
            </a:r>
            <a:r>
              <a:rPr lang="en-US" b="1" dirty="0" smtClean="0">
                <a:solidFill>
                  <a:srgbClr val="FFFF00"/>
                </a:solidFill>
              </a:rPr>
              <a:t> </a:t>
            </a:r>
            <a:r>
              <a:rPr lang="en-US" b="1" dirty="0" err="1" smtClean="0">
                <a:solidFill>
                  <a:srgbClr val="FFFF00"/>
                </a:solidFill>
              </a:rPr>
              <a:t>apoyo</a:t>
            </a:r>
            <a:r>
              <a:rPr lang="en-US" b="1" dirty="0" smtClean="0">
                <a:solidFill>
                  <a:srgbClr val="FFFF00"/>
                </a:solidFill>
              </a:rPr>
              <a:t> p/</a:t>
            </a:r>
            <a:r>
              <a:rPr lang="en-US" b="1" dirty="0" err="1" smtClean="0">
                <a:solidFill>
                  <a:srgbClr val="FFFF00"/>
                </a:solidFill>
              </a:rPr>
              <a:t>ejecución</a:t>
            </a:r>
            <a:endParaRPr lang="en-US" b="1" dirty="0" smtClean="0">
              <a:solidFill>
                <a:srgbClr val="FFFF00"/>
              </a:solidFill>
            </a:endParaRPr>
          </a:p>
          <a:p>
            <a:pPr>
              <a:buFont typeface="Wingdings" pitchFamily="2" charset="2"/>
              <a:buChar char="ü"/>
            </a:pPr>
            <a:r>
              <a:rPr lang="en-US" b="1" dirty="0" err="1" smtClean="0">
                <a:solidFill>
                  <a:srgbClr val="FFFF00"/>
                </a:solidFill>
              </a:rPr>
              <a:t>Instrucciones</a:t>
            </a:r>
            <a:r>
              <a:rPr lang="en-US" b="1" dirty="0" smtClean="0">
                <a:solidFill>
                  <a:srgbClr val="FFFF00"/>
                </a:solidFill>
              </a:rPr>
              <a:t> </a:t>
            </a:r>
            <a:r>
              <a:rPr lang="en-US" b="1" dirty="0" err="1" smtClean="0">
                <a:solidFill>
                  <a:srgbClr val="FFFF00"/>
                </a:solidFill>
              </a:rPr>
              <a:t>generales</a:t>
            </a:r>
            <a:endParaRPr lang="en-US" b="1" dirty="0" smtClean="0">
              <a:solidFill>
                <a:srgbClr val="FFFF00"/>
              </a:solidFill>
            </a:endParaRPr>
          </a:p>
          <a:p>
            <a:pPr>
              <a:buFont typeface="Wingdings" pitchFamily="2" charset="2"/>
              <a:buChar char="ü"/>
            </a:pPr>
            <a:r>
              <a:rPr lang="en-US" b="1" dirty="0" err="1" smtClean="0">
                <a:solidFill>
                  <a:srgbClr val="FFFF00"/>
                </a:solidFill>
              </a:rPr>
              <a:t>Supervisión</a:t>
            </a:r>
            <a:r>
              <a:rPr lang="en-US" b="1" dirty="0" smtClean="0">
                <a:solidFill>
                  <a:srgbClr val="FFFF00"/>
                </a:solidFill>
              </a:rPr>
              <a:t> </a:t>
            </a:r>
            <a:r>
              <a:rPr lang="en-US" b="1" dirty="0" err="1" smtClean="0">
                <a:solidFill>
                  <a:srgbClr val="FFFF00"/>
                </a:solidFill>
              </a:rPr>
              <a:t>discreta</a:t>
            </a:r>
            <a:endParaRPr lang="es-ES" b="1" dirty="0" smtClean="0">
              <a:solidFill>
                <a:srgbClr val="FFFF00"/>
              </a:solidFill>
            </a:endParaRPr>
          </a:p>
          <a:p>
            <a:endParaRPr lang="es-MX" dirty="0"/>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COMUNICACIÓN ORGANIZACIONAL</a:t>
            </a:r>
            <a:endParaRPr lang="es-MX" dirty="0">
              <a:solidFill>
                <a:srgbClr val="FF0000"/>
              </a:solidFill>
            </a:endParaRPr>
          </a:p>
        </p:txBody>
      </p:sp>
      <p:sp>
        <p:nvSpPr>
          <p:cNvPr id="3" name="2 Marcador de contenido"/>
          <p:cNvSpPr>
            <a:spLocks noGrp="1"/>
          </p:cNvSpPr>
          <p:nvPr>
            <p:ph idx="1"/>
          </p:nvPr>
        </p:nvSpPr>
        <p:spPr>
          <a:xfrm>
            <a:off x="428596" y="1500174"/>
            <a:ext cx="8229600" cy="3205170"/>
          </a:xfrm>
        </p:spPr>
        <p:txBody>
          <a:bodyPr/>
          <a:lstStyle/>
          <a:p>
            <a:pPr algn="just">
              <a:buNone/>
            </a:pPr>
            <a:r>
              <a:rPr lang="es-MX" sz="2000" dirty="0" smtClean="0"/>
              <a:t>“El conjunto total de mensajes que se intercambian entre los integrantes de una organización, y entre ésta y su medio”, “Un conjunto de técnicas y actividades encaminadas a facilitar y agilizar el flujo de mensajes que se dan entre los miembros de la organización, entre la organización y su medio; o bien, influir en las opiniones, aptitudes y conductas de los públicos internos y externos de la organización, todo ello con el fin de que ésta última cumpla mejor y más rápido los objetivos”, Fernández Collado.</a:t>
            </a:r>
            <a:br>
              <a:rPr lang="es-MX" sz="2000" dirty="0" smtClean="0"/>
            </a:br>
            <a:r>
              <a:rPr lang="es-MX" sz="2000" dirty="0" smtClean="0"/>
              <a:t/>
            </a:r>
            <a:br>
              <a:rPr lang="es-MX" sz="2000" dirty="0" smtClean="0"/>
            </a:br>
            <a:endParaRPr lang="es-MX" sz="2000" dirty="0"/>
          </a:p>
        </p:txBody>
      </p:sp>
      <p:pic>
        <p:nvPicPr>
          <p:cNvPr id="52226" name="Picture 2" descr="http://www.bligoo.com/media/users/9/487278/images/public/43289/comunicacion-300x300.jpg?v=1294155232945"/>
          <p:cNvPicPr>
            <a:picLocks noChangeAspect="1" noChangeArrowheads="1"/>
          </p:cNvPicPr>
          <p:nvPr/>
        </p:nvPicPr>
        <p:blipFill>
          <a:blip r:embed="rId2" cstate="print"/>
          <a:srcRect/>
          <a:stretch>
            <a:fillRect/>
          </a:stretch>
        </p:blipFill>
        <p:spPr bwMode="auto">
          <a:xfrm>
            <a:off x="3214678" y="4000500"/>
            <a:ext cx="2500330" cy="2500330"/>
          </a:xfrm>
          <a:prstGeom prst="rect">
            <a:avLst/>
          </a:prstGeom>
          <a:noFill/>
        </p:spPr>
      </p:pic>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09600"/>
            <a:ext cx="8534400" cy="1143000"/>
          </a:xfrm>
        </p:spPr>
        <p:txBody>
          <a:bodyPr/>
          <a:lstStyle/>
          <a:p>
            <a:r>
              <a:rPr lang="es-GT" sz="3600" dirty="0">
                <a:solidFill>
                  <a:srgbClr val="A50021"/>
                </a:solidFill>
                <a:latin typeface="Century Gothic" pitchFamily="34" charset="0"/>
              </a:rPr>
              <a:t>ELEMENTOS DE LA COMUNICACIÓN ORGANIZACIONAL</a:t>
            </a:r>
            <a:endParaRPr lang="en-US" sz="3600" dirty="0">
              <a:solidFill>
                <a:srgbClr val="A50021"/>
              </a:solidFill>
              <a:latin typeface="Century Gothic" pitchFamily="34" charset="0"/>
            </a:endParaRPr>
          </a:p>
        </p:txBody>
      </p:sp>
      <p:sp>
        <p:nvSpPr>
          <p:cNvPr id="26627" name="Rectangle 3"/>
          <p:cNvSpPr>
            <a:spLocks noGrp="1" noChangeArrowheads="1"/>
          </p:cNvSpPr>
          <p:nvPr>
            <p:ph type="body" idx="1"/>
          </p:nvPr>
        </p:nvSpPr>
        <p:spPr>
          <a:xfrm>
            <a:off x="357158" y="1828800"/>
            <a:ext cx="8229600" cy="5029200"/>
          </a:xfrm>
        </p:spPr>
        <p:txBody>
          <a:bodyPr/>
          <a:lstStyle/>
          <a:p>
            <a:r>
              <a:rPr lang="es-GT" b="1" dirty="0">
                <a:solidFill>
                  <a:srgbClr val="003399"/>
                </a:solidFill>
                <a:latin typeface="Century Gothic" pitchFamily="34" charset="0"/>
              </a:rPr>
              <a:t>MENSAJES:</a:t>
            </a:r>
          </a:p>
          <a:p>
            <a:pPr algn="just">
              <a:buFontTx/>
              <a:buNone/>
            </a:pPr>
            <a:r>
              <a:rPr lang="es-GT" dirty="0">
                <a:solidFill>
                  <a:srgbClr val="003399"/>
                </a:solidFill>
                <a:latin typeface="Century Gothic" pitchFamily="34" charset="0"/>
              </a:rPr>
              <a:t>   La información que es percibida y a la que los receptores le dan un significado.</a:t>
            </a:r>
          </a:p>
          <a:p>
            <a:pPr>
              <a:buFontTx/>
              <a:buNone/>
            </a:pPr>
            <a:endParaRPr lang="es-GT" dirty="0">
              <a:solidFill>
                <a:srgbClr val="003399"/>
              </a:solidFill>
              <a:latin typeface="Century Gothic" pitchFamily="34" charset="0"/>
            </a:endParaRPr>
          </a:p>
          <a:p>
            <a:pPr>
              <a:buFontTx/>
              <a:buNone/>
            </a:pPr>
            <a:endParaRPr lang="en-US" sz="2800" dirty="0">
              <a:solidFill>
                <a:srgbClr val="003399"/>
              </a:solidFill>
              <a:latin typeface="Century Gothic" pitchFamily="34" charset="0"/>
            </a:endParaRPr>
          </a:p>
        </p:txBody>
      </p:sp>
      <p:sp>
        <p:nvSpPr>
          <p:cNvPr id="26630" name="AutoShape 6"/>
          <p:cNvSpPr>
            <a:spLocks noChangeArrowheads="1"/>
          </p:cNvSpPr>
          <p:nvPr/>
        </p:nvSpPr>
        <p:spPr bwMode="auto">
          <a:xfrm>
            <a:off x="457200" y="4572000"/>
            <a:ext cx="2209800" cy="1447800"/>
          </a:xfrm>
          <a:prstGeom prst="chevron">
            <a:avLst>
              <a:gd name="adj" fmla="val 38158"/>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Tarea</a:t>
            </a:r>
            <a:endParaRPr lang="en-US" sz="2000" b="1">
              <a:solidFill>
                <a:srgbClr val="000099"/>
              </a:solidFill>
              <a:latin typeface="Century Gothic" pitchFamily="34" charset="0"/>
            </a:endParaRPr>
          </a:p>
        </p:txBody>
      </p:sp>
      <p:sp>
        <p:nvSpPr>
          <p:cNvPr id="26631" name="AutoShape 7"/>
          <p:cNvSpPr>
            <a:spLocks noChangeArrowheads="1"/>
          </p:cNvSpPr>
          <p:nvPr/>
        </p:nvSpPr>
        <p:spPr bwMode="auto">
          <a:xfrm>
            <a:off x="2895600" y="4572000"/>
            <a:ext cx="3048000" cy="1447800"/>
          </a:xfrm>
          <a:prstGeom prst="chevron">
            <a:avLst>
              <a:gd name="adj" fmla="val 52632"/>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Mantenimiento</a:t>
            </a:r>
            <a:endParaRPr lang="en-US" sz="2000" b="1">
              <a:solidFill>
                <a:srgbClr val="000099"/>
              </a:solidFill>
              <a:latin typeface="Century Gothic" pitchFamily="34" charset="0"/>
            </a:endParaRPr>
          </a:p>
        </p:txBody>
      </p:sp>
      <p:sp>
        <p:nvSpPr>
          <p:cNvPr id="26632" name="AutoShape 8"/>
          <p:cNvSpPr>
            <a:spLocks noChangeArrowheads="1"/>
          </p:cNvSpPr>
          <p:nvPr/>
        </p:nvSpPr>
        <p:spPr bwMode="auto">
          <a:xfrm>
            <a:off x="6019800" y="4572000"/>
            <a:ext cx="2209800" cy="1447800"/>
          </a:xfrm>
          <a:prstGeom prst="chevron">
            <a:avLst>
              <a:gd name="adj" fmla="val 38158"/>
            </a:avLst>
          </a:prstGeom>
          <a:solidFill>
            <a:schemeClr val="accent1"/>
          </a:solidFill>
          <a:ln w="76200">
            <a:solidFill>
              <a:schemeClr val="bg2"/>
            </a:solidFill>
            <a:miter lim="800000"/>
            <a:headEnd/>
            <a:tailEnd/>
          </a:ln>
          <a:effectLst/>
        </p:spPr>
        <p:txBody>
          <a:bodyPr wrap="none" anchor="ctr"/>
          <a:lstStyle/>
          <a:p>
            <a:pPr algn="ctr"/>
            <a:r>
              <a:rPr lang="es-MX" sz="2000" b="1">
                <a:solidFill>
                  <a:srgbClr val="000099"/>
                </a:solidFill>
                <a:latin typeface="Century Gothic" pitchFamily="34" charset="0"/>
              </a:rPr>
              <a:t>         Humanos</a:t>
            </a:r>
            <a:endParaRPr lang="en-US" sz="2000" b="1">
              <a:solidFill>
                <a:srgbClr val="000099"/>
              </a:solidFill>
              <a:latin typeface="Century Gothic"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anim calcmode="lin" valueType="num">
                                      <p:cBhvr additive="base">
                                        <p:cTn id="13" dur="500" fill="hold"/>
                                        <p:tgtEl>
                                          <p:spTgt spid="26631"/>
                                        </p:tgtEl>
                                        <p:attrNameLst>
                                          <p:attrName>ppt_x</p:attrName>
                                        </p:attrNameLst>
                                      </p:cBhvr>
                                      <p:tavLst>
                                        <p:tav tm="0">
                                          <p:val>
                                            <p:strVal val="#ppt_x"/>
                                          </p:val>
                                        </p:tav>
                                        <p:tav tm="100000">
                                          <p:val>
                                            <p:strVal val="#ppt_x"/>
                                          </p:val>
                                        </p:tav>
                                      </p:tavLst>
                                    </p:anim>
                                    <p:anim calcmode="lin" valueType="num">
                                      <p:cBhvr additive="base">
                                        <p:cTn id="14"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32"/>
                                        </p:tgtEl>
                                        <p:attrNameLst>
                                          <p:attrName>style.visibility</p:attrName>
                                        </p:attrNameLst>
                                      </p:cBhvr>
                                      <p:to>
                                        <p:strVal val="visible"/>
                                      </p:to>
                                    </p:set>
                                    <p:anim calcmode="lin" valueType="num">
                                      <p:cBhvr additive="base">
                                        <p:cTn id="19" dur="500" fill="hold"/>
                                        <p:tgtEl>
                                          <p:spTgt spid="26632"/>
                                        </p:tgtEl>
                                        <p:attrNameLst>
                                          <p:attrName>ppt_x</p:attrName>
                                        </p:attrNameLst>
                                      </p:cBhvr>
                                      <p:tavLst>
                                        <p:tav tm="0">
                                          <p:val>
                                            <p:strVal val="#ppt_x"/>
                                          </p:val>
                                        </p:tav>
                                        <p:tav tm="100000">
                                          <p:val>
                                            <p:strVal val="#ppt_x"/>
                                          </p:val>
                                        </p:tav>
                                      </p:tavLst>
                                    </p:anim>
                                    <p:anim calcmode="lin" valueType="num">
                                      <p:cBhvr additive="base">
                                        <p:cTn id="20"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autoUpdateAnimBg="0"/>
      <p:bldP spid="26631" grpId="0" animBg="1" autoUpdateAnimBg="0"/>
      <p:bldP spid="2663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300" dirty="0" smtClean="0"/>
              <a:t>CONCEPTO DE DIRECCION</a:t>
            </a:r>
            <a:endParaRPr lang="en-US" sz="4300" dirty="0"/>
          </a:p>
        </p:txBody>
      </p:sp>
      <p:sp>
        <p:nvSpPr>
          <p:cNvPr id="8195" name="Rectangle 3"/>
          <p:cNvSpPr>
            <a:spLocks noGrp="1" noChangeArrowheads="1"/>
          </p:cNvSpPr>
          <p:nvPr>
            <p:ph type="body" idx="1"/>
          </p:nvPr>
        </p:nvSpPr>
        <p:spPr bwMode="gray">
          <a:xfrm>
            <a:off x="571472" y="1357298"/>
            <a:ext cx="7824787" cy="3149600"/>
          </a:xfrm>
          <a:noFill/>
          <a:ln/>
        </p:spPr>
        <p:txBody>
          <a:bodyPr/>
          <a:lstStyle/>
          <a:p>
            <a:pPr algn="just">
              <a:buNone/>
            </a:pPr>
            <a:r>
              <a:rPr lang="en-US" b="1" dirty="0" smtClean="0"/>
              <a:t>La </a:t>
            </a:r>
            <a:r>
              <a:rPr lang="en-US" b="1" dirty="0" err="1"/>
              <a:t>D</a:t>
            </a:r>
            <a:r>
              <a:rPr lang="en-US" b="1" dirty="0" err="1" smtClean="0"/>
              <a:t>irección</a:t>
            </a:r>
            <a:r>
              <a:rPr lang="en-US" b="1" dirty="0" smtClean="0"/>
              <a:t> </a:t>
            </a:r>
            <a:r>
              <a:rPr lang="en-US" dirty="0" err="1" smtClean="0"/>
              <a:t>tiene</a:t>
            </a:r>
            <a:r>
              <a:rPr lang="en-US" dirty="0" smtClean="0"/>
              <a:t> </a:t>
            </a:r>
            <a:r>
              <a:rPr lang="en-US" dirty="0" err="1" smtClean="0"/>
              <a:t>como</a:t>
            </a:r>
            <a:r>
              <a:rPr lang="en-US" dirty="0" smtClean="0"/>
              <a:t> fin </a:t>
            </a:r>
            <a:r>
              <a:rPr lang="en-US" dirty="0" err="1" smtClean="0"/>
              <a:t>motivar</a:t>
            </a:r>
            <a:r>
              <a:rPr lang="en-US" dirty="0" smtClean="0"/>
              <a:t> y </a:t>
            </a:r>
            <a:r>
              <a:rPr lang="en-US" dirty="0" err="1" smtClean="0"/>
              <a:t>conducir</a:t>
            </a:r>
            <a:r>
              <a:rPr lang="en-US" dirty="0" smtClean="0"/>
              <a:t> el factor </a:t>
            </a:r>
            <a:r>
              <a:rPr lang="en-US" dirty="0" err="1" smtClean="0"/>
              <a:t>humano</a:t>
            </a:r>
            <a:r>
              <a:rPr lang="en-US" dirty="0" smtClean="0"/>
              <a:t>, </a:t>
            </a:r>
            <a:r>
              <a:rPr lang="en-US" dirty="0" err="1" smtClean="0"/>
              <a:t>guiándolo</a:t>
            </a:r>
            <a:r>
              <a:rPr lang="en-US" dirty="0" smtClean="0"/>
              <a:t> al </a:t>
            </a:r>
            <a:r>
              <a:rPr lang="en-US" dirty="0" err="1" smtClean="0"/>
              <a:t>logro</a:t>
            </a:r>
            <a:r>
              <a:rPr lang="en-US" dirty="0" smtClean="0"/>
              <a:t> de los fines </a:t>
            </a:r>
            <a:r>
              <a:rPr lang="en-US" dirty="0" err="1" smtClean="0"/>
              <a:t>sociales</a:t>
            </a:r>
            <a:r>
              <a:rPr lang="en-US" dirty="0" smtClean="0"/>
              <a:t>. </a:t>
            </a:r>
            <a:r>
              <a:rPr lang="en-US" dirty="0" err="1" smtClean="0"/>
              <a:t>Dirigir</a:t>
            </a:r>
            <a:r>
              <a:rPr lang="en-US" dirty="0" smtClean="0"/>
              <a:t> </a:t>
            </a:r>
            <a:r>
              <a:rPr lang="en-US" dirty="0" err="1" smtClean="0"/>
              <a:t>implica</a:t>
            </a:r>
            <a:r>
              <a:rPr lang="en-US" dirty="0" smtClean="0"/>
              <a:t> </a:t>
            </a:r>
            <a:r>
              <a:rPr lang="en-US" dirty="0" err="1" smtClean="0"/>
              <a:t>motivar</a:t>
            </a:r>
            <a:r>
              <a:rPr lang="en-US" dirty="0" smtClean="0"/>
              <a:t>, </a:t>
            </a:r>
            <a:r>
              <a:rPr lang="en-US" dirty="0" err="1" smtClean="0"/>
              <a:t>conducir</a:t>
            </a:r>
            <a:r>
              <a:rPr lang="en-US" dirty="0" smtClean="0"/>
              <a:t> </a:t>
            </a:r>
            <a:r>
              <a:rPr lang="en-US" dirty="0" err="1" smtClean="0"/>
              <a:t>hacia</a:t>
            </a:r>
            <a:r>
              <a:rPr lang="en-US" dirty="0" smtClean="0"/>
              <a:t> fines, </a:t>
            </a:r>
            <a:r>
              <a:rPr lang="en-US" dirty="0" err="1" smtClean="0"/>
              <a:t>adoptar</a:t>
            </a:r>
            <a:r>
              <a:rPr lang="en-US" dirty="0" smtClean="0"/>
              <a:t> </a:t>
            </a:r>
            <a:r>
              <a:rPr lang="en-US" dirty="0" err="1" smtClean="0"/>
              <a:t>resoluciones</a:t>
            </a:r>
            <a:r>
              <a:rPr lang="en-US" dirty="0" smtClean="0"/>
              <a:t> y </a:t>
            </a:r>
            <a:r>
              <a:rPr lang="en-US" dirty="0" err="1" smtClean="0"/>
              <a:t>actitudes</a:t>
            </a:r>
            <a:r>
              <a:rPr lang="en-US" dirty="0" smtClean="0"/>
              <a:t>.</a:t>
            </a:r>
          </a:p>
          <a:p>
            <a:pPr algn="just">
              <a:buNone/>
            </a:pPr>
            <a:endParaRPr lang="en-US" b="1" dirty="0"/>
          </a:p>
        </p:txBody>
      </p:sp>
      <p:pic>
        <p:nvPicPr>
          <p:cNvPr id="8198" name="Picture 6" descr="http://directivos.files.wordpress.com/2010/09/directivos.jpg"/>
          <p:cNvPicPr>
            <a:picLocks noChangeAspect="1" noChangeArrowheads="1"/>
          </p:cNvPicPr>
          <p:nvPr/>
        </p:nvPicPr>
        <p:blipFill>
          <a:blip r:embed="rId2" cstate="print"/>
          <a:srcRect/>
          <a:stretch>
            <a:fillRect/>
          </a:stretch>
        </p:blipFill>
        <p:spPr bwMode="auto">
          <a:xfrm>
            <a:off x="2786050" y="4143380"/>
            <a:ext cx="3608150" cy="2407801"/>
          </a:xfrm>
          <a:prstGeom prst="rect">
            <a:avLst/>
          </a:prstGeom>
          <a:noFill/>
        </p:spPr>
      </p:pic>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609600"/>
            <a:ext cx="8534400" cy="1143000"/>
          </a:xfrm>
        </p:spPr>
        <p:txBody>
          <a:bodyPr/>
          <a:lstStyle/>
          <a:p>
            <a:r>
              <a:rPr lang="es-GT" sz="3600" b="1">
                <a:solidFill>
                  <a:srgbClr val="A50021"/>
                </a:solidFill>
                <a:latin typeface="Century Gothic" pitchFamily="34" charset="0"/>
              </a:rPr>
              <a:t>ELEMENTOS DE LA COMUNICACIÓN ORGANIZACIONAL</a:t>
            </a:r>
            <a:endParaRPr lang="en-US" sz="3600" b="1">
              <a:solidFill>
                <a:srgbClr val="A50021"/>
              </a:solidFill>
              <a:latin typeface="Century Gothic" pitchFamily="34" charset="0"/>
            </a:endParaRPr>
          </a:p>
        </p:txBody>
      </p:sp>
      <p:sp>
        <p:nvSpPr>
          <p:cNvPr id="27651" name="Rectangle 3"/>
          <p:cNvSpPr>
            <a:spLocks noGrp="1" noChangeArrowheads="1"/>
          </p:cNvSpPr>
          <p:nvPr>
            <p:ph type="body" idx="1"/>
          </p:nvPr>
        </p:nvSpPr>
        <p:spPr>
          <a:xfrm>
            <a:off x="500034" y="2143116"/>
            <a:ext cx="8229600" cy="5029200"/>
          </a:xfrm>
        </p:spPr>
        <p:txBody>
          <a:bodyPr/>
          <a:lstStyle/>
          <a:p>
            <a:r>
              <a:rPr lang="es-GT" b="1" dirty="0">
                <a:solidFill>
                  <a:srgbClr val="003399"/>
                </a:solidFill>
                <a:latin typeface="Century Gothic" pitchFamily="34" charset="0"/>
              </a:rPr>
              <a:t>REDES:</a:t>
            </a:r>
            <a:r>
              <a:rPr lang="es-GT" dirty="0">
                <a:solidFill>
                  <a:srgbClr val="003399"/>
                </a:solidFill>
                <a:latin typeface="Century Gothic" pitchFamily="34" charset="0"/>
              </a:rPr>
              <a:t>  EJEMPLO</a:t>
            </a:r>
          </a:p>
          <a:p>
            <a:pPr algn="just">
              <a:buFontTx/>
              <a:buNone/>
            </a:pPr>
            <a:r>
              <a:rPr lang="es-GT" dirty="0">
                <a:solidFill>
                  <a:srgbClr val="003399"/>
                </a:solidFill>
                <a:latin typeface="Century Gothic" pitchFamily="34" charset="0"/>
              </a:rPr>
              <a:t>	Las organizaciones se componen de series de personas que ocupan distintas posiciones o representan distintos roles.</a:t>
            </a:r>
          </a:p>
          <a:p>
            <a:pPr algn="just">
              <a:buFontTx/>
              <a:buNone/>
            </a:pPr>
            <a:r>
              <a:rPr lang="es-GT" dirty="0">
                <a:solidFill>
                  <a:srgbClr val="003399"/>
                </a:solidFill>
                <a:latin typeface="Century Gothic" pitchFamily="34" charset="0"/>
              </a:rPr>
              <a:t>	</a:t>
            </a:r>
            <a:endParaRPr lang="en-US" sz="2800" dirty="0">
              <a:solidFill>
                <a:srgbClr val="003399"/>
              </a:solidFill>
              <a:latin typeface="Century Gothic"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609600"/>
            <a:ext cx="8534400" cy="1143000"/>
          </a:xfrm>
        </p:spPr>
        <p:txBody>
          <a:bodyPr/>
          <a:lstStyle/>
          <a:p>
            <a:r>
              <a:rPr lang="es-GT" sz="3600">
                <a:solidFill>
                  <a:srgbClr val="A50021"/>
                </a:solidFill>
                <a:latin typeface="Century Gothic" pitchFamily="34" charset="0"/>
              </a:rPr>
              <a:t>ELEMENTOS DE LA COMUNICACIÓN ORGANIZACIONAL</a:t>
            </a:r>
            <a:endParaRPr lang="en-US" sz="3600">
              <a:solidFill>
                <a:srgbClr val="A50021"/>
              </a:solidFill>
              <a:latin typeface="Century Gothic" pitchFamily="34" charset="0"/>
            </a:endParaRPr>
          </a:p>
        </p:txBody>
      </p:sp>
      <p:sp>
        <p:nvSpPr>
          <p:cNvPr id="28675" name="Rectangle 3"/>
          <p:cNvSpPr>
            <a:spLocks noGrp="1" noChangeArrowheads="1"/>
          </p:cNvSpPr>
          <p:nvPr>
            <p:ph type="body" idx="1"/>
          </p:nvPr>
        </p:nvSpPr>
        <p:spPr>
          <a:xfrm>
            <a:off x="428596" y="2143116"/>
            <a:ext cx="8229600" cy="5029200"/>
          </a:xfrm>
        </p:spPr>
        <p:txBody>
          <a:bodyPr/>
          <a:lstStyle/>
          <a:p>
            <a:r>
              <a:rPr lang="es-GT" b="1" dirty="0">
                <a:solidFill>
                  <a:srgbClr val="003399"/>
                </a:solidFill>
                <a:latin typeface="Century Gothic" pitchFamily="34" charset="0"/>
              </a:rPr>
              <a:t>INTERDEPENDENCIA:</a:t>
            </a:r>
          </a:p>
          <a:p>
            <a:pPr algn="just">
              <a:buFontTx/>
              <a:buNone/>
            </a:pPr>
            <a:r>
              <a:rPr lang="es-MX" dirty="0">
                <a:solidFill>
                  <a:srgbClr val="003399"/>
                </a:solidFill>
                <a:latin typeface="Century Gothic" pitchFamily="34" charset="0"/>
                <a:cs typeface="Times New Roman" pitchFamily="18" charset="0"/>
              </a:rPr>
              <a:t>    La organización es un sistema abierto cuyas partes están relacionadas entre sí y con su medio ambiente.  </a:t>
            </a:r>
            <a:endParaRPr lang="es-GT" dirty="0">
              <a:solidFill>
                <a:srgbClr val="003399"/>
              </a:solidFill>
              <a:latin typeface="Century Gothic" pitchFamily="34" charset="0"/>
            </a:endParaRPr>
          </a:p>
          <a:p>
            <a:pPr>
              <a:buFontTx/>
              <a:buNone/>
            </a:pPr>
            <a:r>
              <a:rPr lang="es-GT" dirty="0"/>
              <a:t>	</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09600"/>
            <a:ext cx="8534400" cy="1143000"/>
          </a:xfrm>
        </p:spPr>
        <p:txBody>
          <a:bodyPr/>
          <a:lstStyle/>
          <a:p>
            <a:r>
              <a:rPr lang="es-GT" sz="3600" dirty="0">
                <a:solidFill>
                  <a:srgbClr val="FF0000"/>
                </a:solidFill>
              </a:rPr>
              <a:t>ELEMENTOS DE LA COMUNICACIÓN ORGANIZACIONAL</a:t>
            </a:r>
            <a:endParaRPr lang="en-US" sz="3600" dirty="0">
              <a:solidFill>
                <a:srgbClr val="FF0000"/>
              </a:solidFill>
            </a:endParaRPr>
          </a:p>
        </p:txBody>
      </p:sp>
      <p:sp>
        <p:nvSpPr>
          <p:cNvPr id="29699" name="Rectangle 3"/>
          <p:cNvSpPr>
            <a:spLocks noGrp="1" noChangeArrowheads="1"/>
          </p:cNvSpPr>
          <p:nvPr>
            <p:ph type="body" idx="1"/>
          </p:nvPr>
        </p:nvSpPr>
        <p:spPr>
          <a:xfrm>
            <a:off x="4572000" y="2362200"/>
            <a:ext cx="3886200" cy="4114800"/>
          </a:xfrm>
        </p:spPr>
        <p:txBody>
          <a:bodyPr/>
          <a:lstStyle/>
          <a:p>
            <a:pPr algn="just">
              <a:lnSpc>
                <a:spcPct val="90000"/>
              </a:lnSpc>
            </a:pPr>
            <a:r>
              <a:rPr lang="es-GT" sz="2800" b="1" dirty="0">
                <a:solidFill>
                  <a:srgbClr val="003399"/>
                </a:solidFill>
                <a:latin typeface="Century Gothic" pitchFamily="34" charset="0"/>
              </a:rPr>
              <a:t>RELACIONES</a:t>
            </a:r>
          </a:p>
          <a:p>
            <a:pPr algn="just">
              <a:lnSpc>
                <a:spcPct val="90000"/>
              </a:lnSpc>
              <a:buFontTx/>
              <a:buNone/>
            </a:pPr>
            <a:r>
              <a:rPr lang="es-MX" sz="2800" dirty="0">
                <a:solidFill>
                  <a:srgbClr val="003399"/>
                </a:solidFill>
                <a:latin typeface="Century Gothic" pitchFamily="34" charset="0"/>
                <a:cs typeface="Times New Roman" pitchFamily="18" charset="0"/>
              </a:rPr>
              <a:t>   Las redes por las que fluyen los mensajes de las organización están conectadas por personas</a:t>
            </a:r>
            <a:r>
              <a:rPr lang="en-US" sz="2800" dirty="0">
                <a:solidFill>
                  <a:srgbClr val="003399"/>
                </a:solidFill>
                <a:latin typeface="Century Gothic" pitchFamily="34" charset="0"/>
              </a:rPr>
              <a:t> </a:t>
            </a:r>
            <a:endParaRPr lang="es-GT" sz="2800" dirty="0">
              <a:solidFill>
                <a:srgbClr val="003399"/>
              </a:solidFill>
              <a:latin typeface="Century Gothic" pitchFamily="34" charset="0"/>
            </a:endParaRPr>
          </a:p>
          <a:p>
            <a:pPr algn="just">
              <a:lnSpc>
                <a:spcPct val="90000"/>
              </a:lnSpc>
            </a:pPr>
            <a:endParaRPr lang="es-GT" sz="2800" dirty="0">
              <a:solidFill>
                <a:srgbClr val="003399"/>
              </a:solidFill>
              <a:latin typeface="Century Gothic" pitchFamily="34" charset="0"/>
            </a:endParaRPr>
          </a:p>
          <a:p>
            <a:pPr algn="just">
              <a:lnSpc>
                <a:spcPct val="90000"/>
              </a:lnSpc>
              <a:buFontTx/>
              <a:buNone/>
            </a:pPr>
            <a:r>
              <a:rPr lang="es-GT" sz="2800" dirty="0">
                <a:latin typeface="Century Gothic" pitchFamily="34" charset="0"/>
              </a:rPr>
              <a:t>	</a:t>
            </a:r>
            <a:endParaRPr lang="en-US" sz="2800" dirty="0">
              <a:latin typeface="Century Gothic" pitchFamily="34" charset="0"/>
            </a:endParaRPr>
          </a:p>
        </p:txBody>
      </p:sp>
      <p:pic>
        <p:nvPicPr>
          <p:cNvPr id="91138" name="Picture 2" descr="http://despilfarro.com/wp-content/2010/02/compa%C3%B1eros-de-trabajo.jpg"/>
          <p:cNvPicPr>
            <a:picLocks noChangeAspect="1" noChangeArrowheads="1"/>
          </p:cNvPicPr>
          <p:nvPr/>
        </p:nvPicPr>
        <p:blipFill>
          <a:blip r:embed="rId2" cstate="print"/>
          <a:srcRect/>
          <a:stretch>
            <a:fillRect/>
          </a:stretch>
        </p:blipFill>
        <p:spPr bwMode="auto">
          <a:xfrm>
            <a:off x="285720" y="2452459"/>
            <a:ext cx="4286280" cy="2881534"/>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1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609600"/>
            <a:ext cx="8534400" cy="1143000"/>
          </a:xfrm>
        </p:spPr>
        <p:txBody>
          <a:bodyPr/>
          <a:lstStyle/>
          <a:p>
            <a:r>
              <a:rPr lang="es-GT" sz="3600" b="1" dirty="0">
                <a:solidFill>
                  <a:srgbClr val="FF0000"/>
                </a:solidFill>
                <a:latin typeface="Century Gothic" pitchFamily="34" charset="0"/>
              </a:rPr>
              <a:t>ELEMENTOS DE LA COMUNICACIÓN ORGANIZACIONAL</a:t>
            </a:r>
            <a:endParaRPr lang="en-US" sz="3600" b="1" dirty="0">
              <a:solidFill>
                <a:srgbClr val="FF0000"/>
              </a:solidFill>
              <a:latin typeface="Century Gothic" pitchFamily="34" charset="0"/>
            </a:endParaRPr>
          </a:p>
        </p:txBody>
      </p:sp>
      <p:sp>
        <p:nvSpPr>
          <p:cNvPr id="30723" name="Rectangle 3"/>
          <p:cNvSpPr>
            <a:spLocks noGrp="1" noChangeArrowheads="1"/>
          </p:cNvSpPr>
          <p:nvPr>
            <p:ph type="body" idx="1"/>
          </p:nvPr>
        </p:nvSpPr>
        <p:spPr>
          <a:xfrm>
            <a:off x="357158" y="1828800"/>
            <a:ext cx="8229600" cy="5029200"/>
          </a:xfrm>
        </p:spPr>
        <p:txBody>
          <a:bodyPr/>
          <a:lstStyle/>
          <a:p>
            <a:r>
              <a:rPr lang="es-GT" b="1" dirty="0">
                <a:solidFill>
                  <a:srgbClr val="003399"/>
                </a:solidFill>
                <a:latin typeface="Century Gothic" pitchFamily="34" charset="0"/>
              </a:rPr>
              <a:t>FEED-BACK</a:t>
            </a:r>
          </a:p>
          <a:p>
            <a:pPr>
              <a:buFontTx/>
              <a:buNone/>
            </a:pPr>
            <a:r>
              <a:rPr lang="es-MX" dirty="0">
                <a:solidFill>
                  <a:srgbClr val="003399"/>
                </a:solidFill>
                <a:latin typeface="Century Gothic" pitchFamily="34" charset="0"/>
                <a:cs typeface="Times New Roman" pitchFamily="18" charset="0"/>
              </a:rPr>
              <a:t>	La respuesta que recibe el sujeto sobre sus actuaciones, comunicaciones o personalidad.</a:t>
            </a:r>
            <a:r>
              <a:rPr lang="en-US" dirty="0">
                <a:solidFill>
                  <a:srgbClr val="003399"/>
                </a:solidFill>
                <a:latin typeface="Century Gothic" pitchFamily="34" charset="0"/>
              </a:rPr>
              <a:t> </a:t>
            </a:r>
            <a:endParaRPr lang="es-GT" dirty="0">
              <a:solidFill>
                <a:srgbClr val="003399"/>
              </a:solidFill>
              <a:latin typeface="Century Gothic" pitchFamily="34" charset="0"/>
            </a:endParaRPr>
          </a:p>
          <a:p>
            <a:pPr>
              <a:buFontTx/>
              <a:buNone/>
            </a:pPr>
            <a:r>
              <a:rPr lang="es-GT" dirty="0">
                <a:solidFill>
                  <a:srgbClr val="003399"/>
                </a:solidFill>
                <a:latin typeface="Century Gothic" pitchFamily="34" charset="0"/>
              </a:rPr>
              <a:t>	</a:t>
            </a:r>
            <a:endParaRPr lang="en-US" dirty="0">
              <a:solidFill>
                <a:srgbClr val="003399"/>
              </a:solidFill>
              <a:latin typeface="Century Gothic" pitchFamily="34" charset="0"/>
            </a:endParaRPr>
          </a:p>
        </p:txBody>
      </p:sp>
      <p:sp>
        <p:nvSpPr>
          <p:cNvPr id="90114" name="AutoShape 2" descr="data:image/jpg;base64,/9j/4AAQSkZJRgABAQAAAQABAAD/2wBDAAkGBwgHBgkIBwgKCgkLDRYPDQwMDRsUFRAWIB0iIiAdHx8kKDQsJCYxJx8fLT0tMTU3Ojo6Iys/RD84QzQ5Ojf/2wBDAQoKCg0MDRoPDxo3JR8lNzc3Nzc3Nzc3Nzc3Nzc3Nzc3Nzc3Nzc3Nzc3Nzc3Nzc3Nzc3Nzc3Nzc3Nzc3Nzc3Nzf/wAARCACEAMUDASIAAhEBAxEB/8QAHAAAAAcBAQAAAAAAAAAAAAAAAAIDBAUGBwEI/8QARhAAAgEDAgMDCAYIBAQHAAAAAQIDAAQRBSESMUEGUWEHExQiMnGBkUKSobHS8BUXI1JUcsHRMzRi4SVDgsMkU3SissLx/8QAGAEAAwEBAAAAAAAAAAAAAAAAAQIDAAT/xAAhEQADAQADAQEAAgMAAAAAAAAAAQIRAyExEkETMiJRYf/aAAwDAQACEQMRAD8A2QcR+kfma7v+83zro5UKGmGGuavbaHpkl9eOwRSFVesjHYKPEmsE7UduNa1u7Ej3UsEKsfMw28jIoPLOxyeu5+GKs/lq1dv0xaafHIQlvD5wgHYSPkZ9/DjHvPfWZMzOo4sLhc/cen/TWHSOzazqcmGbUr7AH8VJ/eirqmpkn/id6dv4qX8VJyxKEGANgM464A/2+dNQTjYb57+dEI8XVNSJA/SN9j/1cn4qKdY1M5c6lf8ACOQ9Lk3+2m8ilDhQNtzv1oi8ODk435AZ/POsbCTh17VYVYjUbsnn61zIfd1qzdlO3mt6bcw+cvZZYVBLQzPlGBPjv15jeqKSWJwAqeJ3NHBKMeEgk9axsPW9hfw39lDeW78UMqhlbi2/IO1Ocn8k15w7F9t77s7OFeRprN9poMjOO9c9R47HlW79ltUj1fSVuoixQthSwxtgHx5ZxzPKgI0S+T+SaGT1+80KFYB3J/JNc4j+SaFdxWMDJ/JoZP5NDFcOy8RIAHMk1jHcn8k0Mn8k0xl1Swi4uK7iJXmAc1FntfpplaOLjldeaoQW+XOl+5X6FS2WHJ/JoZPjUXY69p18mYpuEg4IkHDg9x7j76kwQdwQR3g0U0wNYA5PU/OiEtn2j8zR6TbnRMMNRv5bSRBGSQy55+NCmuu/4kP8h++hRMTtChSdwzLBKycwjEe/BoYY80dsr19T7Uaje5LJLckoc7BQAF/9o+yoe5ZfaQD2hgjoP69KdztmN+I7sqcWemFxTfSbabVLsWtsgL8J9rYIoOSxPQAY3olEn+Cay8cZVhvjLE0igXK+qTnmPCpK/wBNubKMTGJ5LV24VuODhWTxGemxqOMrhl4FVSMji7qCejNNehSS7lTKAByPSuljCQwwG7wDRy6lmYquwGWJ69ffRkh88ARsmeeMZogG7K0rZK5JrvAw3xjHfUxpunxtMvECwzz6Cp657MxNGs0TDcZKuPuNTfIkys8NMpASTjyRue7atV8jvaDU0/4MnmZLV5uIcZPnEyDnh8AFye6qlddnWezd4U42j9bhAGSOtXryK6JcRX13qE8TCNIxHHI6g5Y8wD0IAGcf1plSolyQ56Zrg5V3FCu0SQBRJJFjQu5AA33NEuHdY3MRAYKTluVUzWWv5yrvcNJBgh4iNge8YpLv5GmdJrUO0iRxk2Mfn23AP0Q3dVWudSuNSc+euWt5wcYB9TPuo628yBp4T6+cOp5SY6N4+Px60uLaG9QTICsi7Mp2IPcf6GoO2yiSQ1guGM3oeqxBJPosBs3iO8UfUdC86gmt2AlU8StnP59/MfZTxI0mT0W5XYclPMfyn+lOoC9thWcvEfZbO4+NDoO/6IS2jMw4nHmrqPZs/S8G7we/r9tScU91ChNncNDKPZDHiUn91hyI8edGv7bcTxKMr3d3caZyS8SrNHkgbMOv/wCjb7KK1AfZadA1pNXt2DRmG7hPDPCfonvHht+edSbDeqXpLiDU475G2YCOfHJlPst9wPuFXVsg8qvNaidLGQeu/wCLD/IfvoV3Xv8AFh/lP30KoKTlFmYLDIx+ihPyFGpK7UGzuA+eExODjnjBrGPLOpsnFJwkk4Gc9N+QFTXk+t/PTarGr+aWSCOEydVV5V4j7yM/Kq/fwmKaTcsGk76nuwi8V5c2ucJdwFA3c4IZSPiPtpL/AKnRxf2RYLm5h1a/TT/Q5nigbgihiYD1RtuTUX2w7MW+lxi5gQJDkL6xJwcb793dU/JYNakaikjx3BYpcwIcc/pDG+PCplPN3NvqcVwp4DCg9f1uFuDPLv5GueaaOvllNaYq2c8LIQq4ypHM91WXRNFa6VeLibJ3HQUyFmb/AFXggy7SPnAB2781qFrp6abZxwxjBAGSOpqt310Q4477IOy0JY2B39X6OedO74ebAULz5inU9ylsUSSVVdgTg1WdT1+COZlMvnWyB6pGBUEmy/0kWzspYpfXRtpCeCb9m3DseEg5+zNaVpem2ek6fDYafCIbaFcIgOcdTk9cnnWc+S+QahqQuIGzFEjO+eh9kA9xyT8q1HrXRxrEcfO9oFChQqhAZamvFARglcbgddxUQ0SPFw8XFge1jfPf76nb8hLSRicbYHxqtyleLznEExyYnGKlyelIQljgbjHtL6sijk69Pz8KQZQj+kWxAOcb8j3q3cfGlZ1lXMgAYf6f7UydnSTjiUqx5qRsw7vH3VFj4OmkhulKAcMg9pG9pD/Ue6hDM3CYpyc+H3++oia/R5AJYCrgY85Cdx4FeePmKXS8ymWdZUHIkFT88UNM0PxcC2ISfHmz7LdCPz05io+7PotwjqQYJiBkclbpn7qWN1E8bJIMxN7QY5X35HKo28Js4mWXimsJOZG7R+Pw7xR02Dm1mEM5il/w35fykbj+vvq+aXMZ7GJnILgcDEdSOvxxn41l920gjThZWfHHGw/5mOo9439+auXYvVEurcxZGTgin43jEuetHuv/AOLD/KfvoV3tB/iQfyH76FdJMmwK5KnnI3jHNlI+YxR6ie02qXGk6TcXNjbrc3UacaQsxAbB35b8sn4VjHnLVLKcTPC8TLJGxGfEbY+znUz2Fg89ewhEcNES7EAjh+NaDLaw6jIbl44eKbDMY/Zzj6PhTnTbC2sUZbeJU4zlsVCr3o6pnBHU9PF5OPNsIsD1mI6UpZW/okCRdzMxPeSeeadylfpEimN1eKFwMZHOpldbWDeWCGO6eWGOJXbclVAyaUu5EMQJIGBvkYz7qYvfoil+IE43JqJutSkm9VCST9lZs0rGLvIolZxzHXuquXWmR3upLcS+bU5+iD63vqTuJBb25eVtiN8mmNnfejXLzzwFgIyIowwDAnrucZxmgtRVfL7NS8mvo1vp01jFEkc8becbC4LqeR+HKrlWZ9iDfXWtWt1bwTrAAVnaRcDhx38j0xgnlWm10ce52cHOkreHMV2hQAzTkiN7QTG301puBmRGBcqMlRuM46745VRNQXX7WSIwGxuwWYMLhDkDpuDt8jV11/URAot43CsfbOeQ7qh/OIwwR7PjUba0tCaQWxluGjBuokhbGSqNxL8KFyEIwygiuK4Oc0jM5LYG4qbKJERqkDLlo+Fl7nUH7edRkNxcLcEDT4Djm3rAn41YpYxIhD5x3U3giWHj4tzjYmlGIqa9TjXitWjfB9aGQgjHMGkxqXo0gV8vG226gEeOORHu+VLQ6VMjG6uDH5xnLuibqT9nIYqu6tqlqdTTTEPnCQTI5weFug/PhRS0Llek4kP7IwwPmJm47c5z5qT93PceXxo/Zy99D1JGB4IpW4gP3W6j5/fUNpV60ci2854lfbOe49PHkaeahGYLskf8z9quP3hs2Pfz+NZdMm1+M0jWZhMLZxvlDn35oVD6bfenabbOd5ETgce47H5YoV1p6jnaxiep+VTSINai0nTLWfULiWcQiVXVIuInGzHOQD1A+dTd1OZpWdjnPQHYDpXmXzjLIJUYrIrcSsvMEciK2PsX2wj7QW3mbllTUYx+1T98fvL/AFHSnnNFtNLomp4/0dLxIo9CkPL/AMhvwnPwPgdlzJwrnNKNJxKVO4PQjNRd0j2yngDNbD2RzMY8e8fdUuXia7ktw8qf+NHNSu2VAUBORVeuryQjO+D1p/NcKzEMw9YbHO1ISRxOAy4x3fn41zHV4R6Izg8ecdKWit448yPwqqjJJ6UqzAOFUD40xe4N5LI/Kxtxlv8AWR/SskZ6KEQZW81CRYo2/wAtE5AJPfg8ye7pU9oPYyfVLhLy4jgS3imAaOfiy4B3G3hVY8k1i/aDtqb3VP23osRnCvuFOwQAdwyD8K30fnerTH6Rvkc9IKiLGixxqqoowqqMADwFGoUKqcwK4dxijgVwisYreuaPeekS3trdjzOC7wuo3O3XH2VCwiRSzSY5+yo5D41eru3W6tpLeQsqyLglTgj41nPai3uuylvBNbCe6hlkMZDOvCNs9dxnf5VG5706OKt6ZINnmKT4t6Lpt2l7Zx3EQYJIMgMNx4UsyDmBUmO2IyNwrmonVLmWC2aSA4l4l4SRnG9SNwTUVqRzA2RzoGRFdo7zUTaBEuFRHG5jXBPx6VSreEpdSSA+svX41e9UhL6cv7wXNU6AbzKeYz99UljeokpRxRs0QIYKJVx38jipg3H6Q0qGUHEkaiTb6rD7qgraX9nHvyJT4H/cUfRJ2S7lts/s+FwB3Ajag0K0Xns0SqzBT6pVGHhnioUTssxaKQ4+gg+1qFWnw569MM4qPbXM1pcR3FtI0U0ZyjqcEGkeIV2qgNb7I9tYNWjSzv2WG/xgdFmPeO4+Hyq0SSFgMHxrz4Se8jG+1XTst24nh83Z6mfOKNlk+ljx76oq/CVR+ouWt2imF3iYwtz2OBnvHcar9hqRlk9Hm4o5c/Bh3ipic2+rOswmLR8IwnSmkmlRhvVQPxbZ7t+lTvhVeFOPmcrGNbqaRoLllYA+wO8DG/30bSGe7sobKxieW4kAPm0G5PPG9Vm21p4TfQXrBjE5y6jckHhz91XfyT3ulntFFFO5NzIG9GPD6vEB7Oe/BJHurm/jaeM61zJLUXvsD2WOhtd31yJPSrtUUiQjiVR3gbDfA/6auNcFdqyWI5Kp09YKRu7mOztnuJvZUcupPQUtVc7RXQnmFsrFY4vWcjq3QfChdfK0MrWM7jWpW8y0UzNeyyBUjVtlydhju++rkBtVF7Kaeb3W3v5MGC0JSPPWQj+gPzI7qvOaXj1rWNyZuI7VY8oMTXGhpAiBmkuEALbBee57v96s2RSF/ZQahavb3Klo3BBwSCPcelM1qFh5SZn2nzRyQq8CqsTE8CryAzTx36DpRHs4dNuWt4+JYoiQqud8VHXN+g4uDf1sDHfXOzpbT7QvcyqgJyKh8m7nwd1XeucL3pZmm/ZI5RuEEZYcxnrjvFOUjjiQCIfGgDQt3GHhK+HKqRqEXot/nHqyZB99XeTLCoTWbAXFu/CMuoyKKGRWQxWNwOasf7j7R9tGhn83ewXC+zJ7fwP+/wB1ESRVnCTngMnquccj0b3j+lIzQyWtyyTLmPi4iB0zz+H9qf0LNJ7HsCl0uR6pUZ+LUKYeT6Zw2oRTnJXzZVxyYHi3+z7aFUldHNXpjPLY/OuhivOimhVjB+LNFOwz+RXM4ocxjxoGLJ2b157WZYppMEnCk8m99aBNq9vHpF1f8Q47eMtwf6ug+eKxsbVPWurzX+mDR7llAG0UnItvkKx67jY+NMqaEcJsiVDF+J29Z88R9/On+h6jJY3McsbcE1vKssbdzKcj7QB7jUYX9X/UOdHByglHNThh4d9KOewLK5S8tILqMEJNGsi+AIBx9tL1nXkX7S/pfs7+jLh+K700BBvu8J9g/DHCfcK0CeaO3iaWdwiLzY9KUnnYnqFyLOzlnPNF9Ud7cgPnWfX1w9tayyniLc8k7uxPIe+p7WNSj1J4kt8+jR+sSQV4m9x7v61V7y+UalGyoG9GYSAHkW+h799/hXPda/8Ah08cNI0TQbH9G6TbWzY86F4pMdXbdvtOPhUhVK7M9pL+41SKzv5EmWfIUhQpVgCenTAq61aWmuiFpp9grPfKr2zn0KBdO02Tzd1IgeWQc41OQoHcSQd+gHjWhV5s8qt+bvtfqSAn1ZyvPoqhB/8AE0wEiMTtbriRtEL+SRGyQJQHIJ7iQT9tWnT9Uu9f1uzsLQKZJQHRlxwQR4Bd2XvXu6nHfWe2yhlMsmyjng8/Ctc8k2lpZ6Jca1MM3WoNwR5HsQqSB82U/VHfQcpjumkSM2o2lvrkmiwx4t7W1ThI5hiTsfHGCT3k0ZkG5ByKrVtmXtDqV2zZae6YJjqinhH2Cp3cbZOK569LfOIPjemxRpJvNxpxu2wUczSsCy3Fx5m3Uu7HAAH3+FP9VnteyuiXV/NiSZU3b99j7KDuBP8AWjEfQlVhmflBmtrC4/RdoA90cPdSjfgzyRfvJ9wprpmpJc6epuSoktyI2YjPqn2Sfjt8qrV3czXd3Lc3Ll5pXLu56k7mlbN+GG5ycI8YU478gj7jV3CzBFTNd7DIubzhYp6se3Mc35UKhfJLcO7atGzFkTzJUE8smTOPlQoqcQtPWZdQoZoU4wKGKFdHOsY5QIoV0CgYHQ0aI4JB3HUUTGK6pw1ExbvJtq8uhdsbKSMs8bSeZlRBkvE/Pbw2b4Vs2s6tJqVysceRArYRD95rMfJPBbGS+u5FDToAisforjJx+elX9Dk+d+R8K5eWnuFohesWlnWGI8JJC8tudV61tZH1CW8nDCPh4UU9++TViaEMQGBotwsUcXBsC/XPIVIsn+EDaa1LpeswvZxxPLIjrmQE8A6nA69PjWj9mNabWLebz0arPA4V+D2WBGQRnl1HwrLrW387qHpBJ4I+JB40ax1C8h1WaK1u5YYxHxsqMRlskA/LNPF/InJxfRtHEBuSABuSeQFeTO0N4uq9o9Ru4CWinu5ZIyf3SxI+w1uXbDtTJZeTA3ckv/jb6L0VGGx4iSGb4KGPvrBYAIIWmYDIG1dK7OVLGFlDM0drAvE7MAFA3ZjsBW5rCNF7J29mjHiihjtlJ6t1PzyfhWb+S7STqGuG/mQGK3HqZ6udvsGa0TtU5E9haKRhVadx4+yv/wBq3I8kMr6tIbW8EMcSYABXlSiRS3MyxwpxMx4QM4olnBLcZYFUiXYySHAB7ttyfAVa9Os4rG3AjPnHcDjkOxPhjoPCueON0X5ORSJ2llFp0BCAtK49eQjdvADurHPKj2i/SeqjTreTNtZsePhOzy9T8OXv4q0HyidozoGjHzDhb25ykH+nvf4A/MisGYnPPOd8nma68SWI5V29ZwH4+FGLkgDkByAoorpz3isOaP5HT6+sfywf9yhRfI4fX1jPdB/3KFAR+kvP5K9EjbC3up48ZI/wUl+q/Rf4zUvrx/goUKwAfqv0X+N1L68f4KH6r9F/jdS+vH+ChQoGB+q/Rf43Uvrx/gro8mGjA/53Uvrx/goUKxgHyYaMed7qX14/wVw+S/Rcf53Uvrx/goUKJiX0DsfY6H6T6JdXjeeUBhKyEbd2FHfU76IEi4RLJgKf3f7UKFRpdlpb+Rw0RJOZG2Hcv9qQmtBK44pZNh/p/tQoUMQZbCR6fFHAyKz4YHJIXP3UyTQLdZXmE9wGYYO64x9WhQoYhk2Ntd7L2ur2djZ3V3eLBZCQxJGyAEsxJJypyelRUnk40mYBGvNQC77B498f9FChV5Od+lj7O6JbaDbpbWTyMmOcnCT17gKVu9Mju76a7mnm43CrgcOAFGwG3x+JoUKF+Bj+xJQyNCghi4UjT1VAUbUFnlVWAfqeaj+1ChTLwSvSqdouxtn2ivzfahfX/GFCKkbRhEUdACh65PxqJ/Vho2f87qX14/wUKFFhR0eS/Rv43Uvrx/grn6sNG/jdS+vH+ChQpTFn7E9jNP0Vr30W5u388I+LzpQ4xxYxhR3mhQoVjH//2Q=="/>
          <p:cNvSpPr>
            <a:spLocks noChangeAspect="1" noChangeArrowheads="1"/>
          </p:cNvSpPr>
          <p:nvPr/>
        </p:nvSpPr>
        <p:spPr bwMode="auto">
          <a:xfrm>
            <a:off x="80963" y="-433388"/>
            <a:ext cx="1362075" cy="9144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0116" name="AutoShape 4" descr="data:image/jpg;base64,/9j/4AAQSkZJRgABAQAAAQABAAD/2wBDAAkGBwgHBgkIBwgKCgkLDRYPDQwMDRsUFRAWIB0iIiAdHx8kKDQsJCYxJx8fLT0tMTU3Ojo6Iys/RD84QzQ5Ojf/2wBDAQoKCg0MDRoPDxo3JR8lNzc3Nzc3Nzc3Nzc3Nzc3Nzc3Nzc3Nzc3Nzc3Nzc3Nzc3Nzc3Nzc3Nzc3Nzc3Nzc3Nzf/wAARCACEAMUDASIAAhEBAxEB/8QAHAAAAAcBAQAAAAAAAAAAAAAAAAIDBAUGBwEI/8QARhAAAgEDAgMDCAYIBAQHAAAAAQIDAAQRBSESMUEGUWEHExQiMnGBkUKSobHS8BUXI1JUcsHRMzRi4SVDgsMkU3SissLx/8QAGAEAAwEBAAAAAAAAAAAAAAAAAQIDAAT/xAAhEQADAQADAQEAAgMAAAAAAAAAAQIRAyExEkETMiJRYf/aAAwDAQACEQMRAD8A2QcR+kfma7v+83zro5UKGmGGuavbaHpkl9eOwRSFVesjHYKPEmsE7UduNa1u7Ej3UsEKsfMw28jIoPLOxyeu5+GKs/lq1dv0xaafHIQlvD5wgHYSPkZ9/DjHvPfWZMzOo4sLhc/cen/TWHSOzazqcmGbUr7AH8VJ/eirqmpkn/id6dv4qX8VJyxKEGANgM464A/2+dNQTjYb57+dEI8XVNSJA/SN9j/1cn4qKdY1M5c6lf8ACOQ9Lk3+2m8ilDhQNtzv1oi8ODk435AZ/POsbCTh17VYVYjUbsnn61zIfd1qzdlO3mt6bcw+cvZZYVBLQzPlGBPjv15jeqKSWJwAqeJ3NHBKMeEgk9axsPW9hfw39lDeW78UMqhlbi2/IO1Ocn8k15w7F9t77s7OFeRprN9poMjOO9c9R47HlW79ltUj1fSVuoixQthSwxtgHx5ZxzPKgI0S+T+SaGT1+80KFYB3J/JNc4j+SaFdxWMDJ/JoZP5NDFcOy8RIAHMk1jHcn8k0Mn8k0xl1Swi4uK7iJXmAc1FntfpplaOLjldeaoQW+XOl+5X6FS2WHJ/JoZPjUXY69p18mYpuEg4IkHDg9x7j76kwQdwQR3g0U0wNYA5PU/OiEtn2j8zR6TbnRMMNRv5bSRBGSQy55+NCmuu/4kP8h++hRMTtChSdwzLBKycwjEe/BoYY80dsr19T7Uaje5LJLckoc7BQAF/9o+yoe5ZfaQD2hgjoP69KdztmN+I7sqcWemFxTfSbabVLsWtsgL8J9rYIoOSxPQAY3olEn+Cay8cZVhvjLE0igXK+qTnmPCpK/wBNubKMTGJ5LV24VuODhWTxGemxqOMrhl4FVSMji7qCejNNehSS7lTKAByPSuljCQwwG7wDRy6lmYquwGWJ69ffRkh88ARsmeeMZogG7K0rZK5JrvAw3xjHfUxpunxtMvECwzz6Cp657MxNGs0TDcZKuPuNTfIkys8NMpASTjyRue7atV8jvaDU0/4MnmZLV5uIcZPnEyDnh8AFye6qlddnWezd4U42j9bhAGSOtXryK6JcRX13qE8TCNIxHHI6g5Y8wD0IAGcf1plSolyQ56Zrg5V3FCu0SQBRJJFjQu5AA33NEuHdY3MRAYKTluVUzWWv5yrvcNJBgh4iNge8YpLv5GmdJrUO0iRxk2Mfn23AP0Q3dVWudSuNSc+euWt5wcYB9TPuo628yBp4T6+cOp5SY6N4+Px60uLaG9QTICsi7Mp2IPcf6GoO2yiSQ1guGM3oeqxBJPosBs3iO8UfUdC86gmt2AlU8StnP59/MfZTxI0mT0W5XYclPMfyn+lOoC9thWcvEfZbO4+NDoO/6IS2jMw4nHmrqPZs/S8G7we/r9tScU91ChNncNDKPZDHiUn91hyI8edGv7bcTxKMr3d3caZyS8SrNHkgbMOv/wCjb7KK1AfZadA1pNXt2DRmG7hPDPCfonvHht+edSbDeqXpLiDU475G2YCOfHJlPst9wPuFXVsg8qvNaidLGQeu/wCLD/IfvoV3Xv8AFh/lP30KoKTlFmYLDIx+ihPyFGpK7UGzuA+eExODjnjBrGPLOpsnFJwkk4Gc9N+QFTXk+t/PTarGr+aWSCOEydVV5V4j7yM/Kq/fwmKaTcsGk76nuwi8V5c2ucJdwFA3c4IZSPiPtpL/AKnRxf2RYLm5h1a/TT/Q5nigbgihiYD1RtuTUX2w7MW+lxi5gQJDkL6xJwcb793dU/JYNakaikjx3BYpcwIcc/pDG+PCplPN3NvqcVwp4DCg9f1uFuDPLv5GueaaOvllNaYq2c8LIQq4ypHM91WXRNFa6VeLibJ3HQUyFmb/AFXggy7SPnAB2781qFrp6abZxwxjBAGSOpqt310Q4477IOy0JY2B39X6OedO74ebAULz5inU9ylsUSSVVdgTg1WdT1+COZlMvnWyB6pGBUEmy/0kWzspYpfXRtpCeCb9m3DseEg5+zNaVpem2ek6fDYafCIbaFcIgOcdTk9cnnWc+S+QahqQuIGzFEjO+eh9kA9xyT8q1HrXRxrEcfO9oFChQqhAZamvFARglcbgddxUQ0SPFw8XFge1jfPf76nb8hLSRicbYHxqtyleLznEExyYnGKlyelIQljgbjHtL6sijk69Pz8KQZQj+kWxAOcb8j3q3cfGlZ1lXMgAYf6f7UydnSTjiUqx5qRsw7vH3VFj4OmkhulKAcMg9pG9pD/Ue6hDM3CYpyc+H3++oia/R5AJYCrgY85Cdx4FeePmKXS8ymWdZUHIkFT88UNM0PxcC2ISfHmz7LdCPz05io+7PotwjqQYJiBkclbpn7qWN1E8bJIMxN7QY5X35HKo28Js4mWXimsJOZG7R+Pw7xR02Dm1mEM5il/w35fykbj+vvq+aXMZ7GJnILgcDEdSOvxxn41l920gjThZWfHHGw/5mOo9439+auXYvVEurcxZGTgin43jEuetHuv/AOLD/KfvoV3tB/iQfyH76FdJMmwK5KnnI3jHNlI+YxR6ie02qXGk6TcXNjbrc3UacaQsxAbB35b8sn4VjHnLVLKcTPC8TLJGxGfEbY+znUz2Fg89ewhEcNES7EAjh+NaDLaw6jIbl44eKbDMY/Zzj6PhTnTbC2sUZbeJU4zlsVCr3o6pnBHU9PF5OPNsIsD1mI6UpZW/okCRdzMxPeSeeadylfpEimN1eKFwMZHOpldbWDeWCGO6eWGOJXbclVAyaUu5EMQJIGBvkYz7qYvfoil+IE43JqJutSkm9VCST9lZs0rGLvIolZxzHXuquXWmR3upLcS+bU5+iD63vqTuJBb25eVtiN8mmNnfejXLzzwFgIyIowwDAnrucZxmgtRVfL7NS8mvo1vp01jFEkc8becbC4LqeR+HKrlWZ9iDfXWtWt1bwTrAAVnaRcDhx38j0xgnlWm10ce52cHOkreHMV2hQAzTkiN7QTG301puBmRGBcqMlRuM46745VRNQXX7WSIwGxuwWYMLhDkDpuDt8jV11/URAot43CsfbOeQ7qh/OIwwR7PjUba0tCaQWxluGjBuokhbGSqNxL8KFyEIwygiuK4Oc0jM5LYG4qbKJERqkDLlo+Fl7nUH7edRkNxcLcEDT4Djm3rAn41YpYxIhD5x3U3giWHj4tzjYmlGIqa9TjXitWjfB9aGQgjHMGkxqXo0gV8vG226gEeOORHu+VLQ6VMjG6uDH5xnLuibqT9nIYqu6tqlqdTTTEPnCQTI5weFug/PhRS0Llek4kP7IwwPmJm47c5z5qT93PceXxo/Zy99D1JGB4IpW4gP3W6j5/fUNpV60ci2854lfbOe49PHkaeahGYLskf8z9quP3hs2Pfz+NZdMm1+M0jWZhMLZxvlDn35oVD6bfenabbOd5ETgce47H5YoV1p6jnaxiep+VTSINai0nTLWfULiWcQiVXVIuInGzHOQD1A+dTd1OZpWdjnPQHYDpXmXzjLIJUYrIrcSsvMEciK2PsX2wj7QW3mbllTUYx+1T98fvL/AFHSnnNFtNLomp4/0dLxIo9CkPL/AMhvwnPwPgdlzJwrnNKNJxKVO4PQjNRd0j2yngDNbD2RzMY8e8fdUuXia7ktw8qf+NHNSu2VAUBORVeuryQjO+D1p/NcKzEMw9YbHO1ISRxOAy4x3fn41zHV4R6Izg8ecdKWit448yPwqqjJJ6UqzAOFUD40xe4N5LI/Kxtxlv8AWR/SskZ6KEQZW81CRYo2/wAtE5AJPfg8ye7pU9oPYyfVLhLy4jgS3imAaOfiy4B3G3hVY8k1i/aDtqb3VP23osRnCvuFOwQAdwyD8K30fnerTH6Rvkc9IKiLGixxqqoowqqMADwFGoUKqcwK4dxijgVwisYreuaPeekS3trdjzOC7wuo3O3XH2VCwiRSzSY5+yo5D41eru3W6tpLeQsqyLglTgj41nPai3uuylvBNbCe6hlkMZDOvCNs9dxnf5VG5706OKt6ZINnmKT4t6Lpt2l7Zx3EQYJIMgMNx4UsyDmBUmO2IyNwrmonVLmWC2aSA4l4l4SRnG9SNwTUVqRzA2RzoGRFdo7zUTaBEuFRHG5jXBPx6VSreEpdSSA+svX41e9UhL6cv7wXNU6AbzKeYz99UljeokpRxRs0QIYKJVx38jipg3H6Q0qGUHEkaiTb6rD7qgraX9nHvyJT4H/cUfRJ2S7lts/s+FwB3Ajag0K0Xns0SqzBT6pVGHhnioUTssxaKQ4+gg+1qFWnw569MM4qPbXM1pcR3FtI0U0ZyjqcEGkeIV2qgNb7I9tYNWjSzv2WG/xgdFmPeO4+Hyq0SSFgMHxrz4Se8jG+1XTst24nh83Z6mfOKNlk+ljx76oq/CVR+ouWt2imF3iYwtz2OBnvHcar9hqRlk9Hm4o5c/Bh3ipic2+rOswmLR8IwnSmkmlRhvVQPxbZ7t+lTvhVeFOPmcrGNbqaRoLllYA+wO8DG/30bSGe7sobKxieW4kAPm0G5PPG9Vm21p4TfQXrBjE5y6jckHhz91XfyT3ulntFFFO5NzIG9GPD6vEB7Oe/BJHurm/jaeM61zJLUXvsD2WOhtd31yJPSrtUUiQjiVR3gbDfA/6auNcFdqyWI5Kp09YKRu7mOztnuJvZUcupPQUtVc7RXQnmFsrFY4vWcjq3QfChdfK0MrWM7jWpW8y0UzNeyyBUjVtlydhju++rkBtVF7Kaeb3W3v5MGC0JSPPWQj+gPzI7qvOaXj1rWNyZuI7VY8oMTXGhpAiBmkuEALbBee57v96s2RSF/ZQahavb3Klo3BBwSCPcelM1qFh5SZn2nzRyQq8CqsTE8CryAzTx36DpRHs4dNuWt4+JYoiQqud8VHXN+g4uDf1sDHfXOzpbT7QvcyqgJyKh8m7nwd1XeucL3pZmm/ZI5RuEEZYcxnrjvFOUjjiQCIfGgDQt3GHhK+HKqRqEXot/nHqyZB99XeTLCoTWbAXFu/CMuoyKKGRWQxWNwOasf7j7R9tGhn83ewXC+zJ7fwP+/wB1ESRVnCTngMnquccj0b3j+lIzQyWtyyTLmPi4iB0zz+H9qf0LNJ7HsCl0uR6pUZ+LUKYeT6Zw2oRTnJXzZVxyYHi3+z7aFUldHNXpjPLY/OuhivOimhVjB+LNFOwz+RXM4ocxjxoGLJ2b157WZYppMEnCk8m99aBNq9vHpF1f8Q47eMtwf6ug+eKxsbVPWurzX+mDR7llAG0UnItvkKx67jY+NMqaEcJsiVDF+J29Z88R9/On+h6jJY3McsbcE1vKssbdzKcj7QB7jUYX9X/UOdHByglHNThh4d9KOewLK5S8tILqMEJNGsi+AIBx9tL1nXkX7S/pfs7+jLh+K700BBvu8J9g/DHCfcK0CeaO3iaWdwiLzY9KUnnYnqFyLOzlnPNF9Ud7cgPnWfX1w9tayyniLc8k7uxPIe+p7WNSj1J4kt8+jR+sSQV4m9x7v61V7y+UalGyoG9GYSAHkW+h799/hXPda/8Ah08cNI0TQbH9G6TbWzY86F4pMdXbdvtOPhUhVK7M9pL+41SKzv5EmWfIUhQpVgCenTAq61aWmuiFpp9grPfKr2zn0KBdO02Tzd1IgeWQc41OQoHcSQd+gHjWhV5s8qt+bvtfqSAn1ZyvPoqhB/8AE0wEiMTtbriRtEL+SRGyQJQHIJ7iQT9tWnT9Uu9f1uzsLQKZJQHRlxwQR4Bd2XvXu6nHfWe2yhlMsmyjng8/Ctc8k2lpZ6Jca1MM3WoNwR5HsQqSB82U/VHfQcpjumkSM2o2lvrkmiwx4t7W1ThI5hiTsfHGCT3k0ZkG5ByKrVtmXtDqV2zZae6YJjqinhH2Cp3cbZOK569LfOIPjemxRpJvNxpxu2wUczSsCy3Fx5m3Uu7HAAH3+FP9VnteyuiXV/NiSZU3b99j7KDuBP8AWjEfQlVhmflBmtrC4/RdoA90cPdSjfgzyRfvJ9wprpmpJc6epuSoktyI2YjPqn2Sfjt8qrV3czXd3Lc3Ll5pXLu56k7mlbN+GG5ycI8YU478gj7jV3CzBFTNd7DIubzhYp6se3Mc35UKhfJLcO7atGzFkTzJUE8smTOPlQoqcQtPWZdQoZoU4wKGKFdHOsY5QIoV0CgYHQ0aI4JB3HUUTGK6pw1ExbvJtq8uhdsbKSMs8bSeZlRBkvE/Pbw2b4Vs2s6tJqVysceRArYRD95rMfJPBbGS+u5FDToAisforjJx+elX9Dk+d+R8K5eWnuFohesWlnWGI8JJC8tudV61tZH1CW8nDCPh4UU9++TViaEMQGBotwsUcXBsC/XPIVIsn+EDaa1LpeswvZxxPLIjrmQE8A6nA69PjWj9mNabWLebz0arPA4V+D2WBGQRnl1HwrLrW387qHpBJ4I+JB40ax1C8h1WaK1u5YYxHxsqMRlskA/LNPF/InJxfRtHEBuSABuSeQFeTO0N4uq9o9Ru4CWinu5ZIyf3SxI+w1uXbDtTJZeTA3ckv/jb6L0VGGx4iSGb4KGPvrBYAIIWmYDIG1dK7OVLGFlDM0drAvE7MAFA3ZjsBW5rCNF7J29mjHiihjtlJ6t1PzyfhWb+S7STqGuG/mQGK3HqZ6udvsGa0TtU5E9haKRhVadx4+yv/wBq3I8kMr6tIbW8EMcSYABXlSiRS3MyxwpxMx4QM4olnBLcZYFUiXYySHAB7ttyfAVa9Os4rG3AjPnHcDjkOxPhjoPCueON0X5ORSJ2llFp0BCAtK49eQjdvADurHPKj2i/SeqjTreTNtZsePhOzy9T8OXv4q0HyidozoGjHzDhb25ykH+nvf4A/MisGYnPPOd8nma68SWI5V29ZwH4+FGLkgDkByAoorpz3isOaP5HT6+sfywf9yhRfI4fX1jPdB/3KFAR+kvP5K9EjbC3up48ZI/wUl+q/Rf4zUvrx/goUKwAfqv0X+N1L68f4KH6r9F/jdS+vH+ChQoGB+q/Rf43Uvrx/gro8mGjA/53Uvrx/goUKxgHyYaMed7qX14/wVw+S/Rcf53Uvrx/goUKJiX0DsfY6H6T6JdXjeeUBhKyEbd2FHfU76IEi4RLJgKf3f7UKFRpdlpb+Rw0RJOZG2Hcv9qQmtBK44pZNh/p/tQoUMQZbCR6fFHAyKz4YHJIXP3UyTQLdZXmE9wGYYO64x9WhQoYhk2Ntd7L2ur2djZ3V3eLBZCQxJGyAEsxJJypyelRUnk40mYBGvNQC77B498f9FChV5Od+lj7O6JbaDbpbWTyMmOcnCT17gKVu9Mju76a7mnm43CrgcOAFGwG3x+JoUKF+Bj+xJQyNCghi4UjT1VAUbUFnlVWAfqeaj+1ChTLwSvSqdouxtn2ivzfahfX/GFCKkbRhEUdACh65PxqJ/Vho2f87qX14/wUKFFhR0eS/Rv43Uvrx/grn6sNG/jdS+vH+ChQpTFn7E9jNP0Vr30W5u388I+LzpQ4xxYxhR3mhQoVjH//2Q=="/>
          <p:cNvSpPr>
            <a:spLocks noChangeAspect="1" noChangeArrowheads="1"/>
          </p:cNvSpPr>
          <p:nvPr/>
        </p:nvSpPr>
        <p:spPr bwMode="auto">
          <a:xfrm>
            <a:off x="80963" y="-433388"/>
            <a:ext cx="1362075" cy="9144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0118" name="Picture 6" descr="http://www.blogfeed.es/images/los-diez-temas-a-no-hablar-con-tus-companeros-de-trabajo.jpg"/>
          <p:cNvPicPr>
            <a:picLocks noChangeAspect="1" noChangeArrowheads="1"/>
          </p:cNvPicPr>
          <p:nvPr/>
        </p:nvPicPr>
        <p:blipFill>
          <a:blip r:embed="rId2" cstate="print"/>
          <a:srcRect/>
          <a:stretch>
            <a:fillRect/>
          </a:stretch>
        </p:blipFill>
        <p:spPr bwMode="auto">
          <a:xfrm>
            <a:off x="2357422" y="3929066"/>
            <a:ext cx="4762500" cy="2676525"/>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609600"/>
            <a:ext cx="8534400" cy="1143000"/>
          </a:xfrm>
        </p:spPr>
        <p:txBody>
          <a:bodyPr/>
          <a:lstStyle/>
          <a:p>
            <a:r>
              <a:rPr lang="es-GT" sz="3600" dirty="0" smtClean="0">
                <a:solidFill>
                  <a:srgbClr val="A50021"/>
                </a:solidFill>
                <a:latin typeface="Century Gothic" pitchFamily="34" charset="0"/>
              </a:rPr>
              <a:t>TIPOS</a:t>
            </a:r>
            <a:r>
              <a:rPr lang="es-GT" sz="3600" b="1" dirty="0" smtClean="0">
                <a:solidFill>
                  <a:srgbClr val="A50021"/>
                </a:solidFill>
                <a:latin typeface="Century Gothic" pitchFamily="34" charset="0"/>
              </a:rPr>
              <a:t> </a:t>
            </a:r>
            <a:r>
              <a:rPr lang="es-GT" sz="3600" b="1" dirty="0">
                <a:solidFill>
                  <a:srgbClr val="A50021"/>
                </a:solidFill>
                <a:latin typeface="Century Gothic" pitchFamily="34" charset="0"/>
              </a:rPr>
              <a:t>DE </a:t>
            </a:r>
            <a:r>
              <a:rPr lang="es-GT" sz="3600" b="1" dirty="0" smtClean="0">
                <a:solidFill>
                  <a:srgbClr val="A50021"/>
                </a:solidFill>
                <a:latin typeface="Century Gothic" pitchFamily="34" charset="0"/>
              </a:rPr>
              <a:t>COMUNICACIÓN </a:t>
            </a:r>
            <a:r>
              <a:rPr lang="es-GT" sz="3600" b="1" dirty="0">
                <a:solidFill>
                  <a:srgbClr val="A50021"/>
                </a:solidFill>
                <a:latin typeface="Century Gothic" pitchFamily="34" charset="0"/>
              </a:rPr>
              <a:t>ORGANIZACIONAL</a:t>
            </a:r>
            <a:endParaRPr lang="en-US" sz="3600" b="1" dirty="0">
              <a:solidFill>
                <a:srgbClr val="A50021"/>
              </a:solidFill>
              <a:latin typeface="Century Gothic" pitchFamily="34" charset="0"/>
            </a:endParaRPr>
          </a:p>
        </p:txBody>
      </p:sp>
      <p:sp>
        <p:nvSpPr>
          <p:cNvPr id="37891" name="Rectangle 3"/>
          <p:cNvSpPr>
            <a:spLocks noGrp="1" noChangeArrowheads="1"/>
          </p:cNvSpPr>
          <p:nvPr>
            <p:ph type="body" idx="1"/>
          </p:nvPr>
        </p:nvSpPr>
        <p:spPr/>
        <p:txBody>
          <a:bodyPr/>
          <a:lstStyle/>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n-US" sz="2800">
              <a:solidFill>
                <a:srgbClr val="003399"/>
              </a:solidFill>
              <a:latin typeface="Century Gothic" pitchFamily="34" charset="0"/>
            </a:endParaRPr>
          </a:p>
        </p:txBody>
      </p:sp>
      <p:sp>
        <p:nvSpPr>
          <p:cNvPr id="37893" name="AutoShape 5"/>
          <p:cNvSpPr>
            <a:spLocks noChangeArrowheads="1"/>
          </p:cNvSpPr>
          <p:nvPr/>
        </p:nvSpPr>
        <p:spPr bwMode="auto">
          <a:xfrm>
            <a:off x="533400" y="1905000"/>
            <a:ext cx="7772400" cy="4191000"/>
          </a:xfrm>
          <a:prstGeom prst="downArrowCallout">
            <a:avLst>
              <a:gd name="adj1" fmla="val 46364"/>
              <a:gd name="adj2" fmla="val 46364"/>
              <a:gd name="adj3" fmla="val 16667"/>
              <a:gd name="adj4" fmla="val 66667"/>
            </a:avLst>
          </a:prstGeom>
          <a:solidFill>
            <a:schemeClr val="accent1"/>
          </a:solidFill>
          <a:ln w="76200">
            <a:solidFill>
              <a:schemeClr val="bg2"/>
            </a:solidFill>
            <a:miter lim="800000"/>
            <a:headEnd/>
            <a:tailEnd/>
          </a:ln>
          <a:effectLst/>
        </p:spPr>
        <p:txBody>
          <a:bodyPr wrap="none" anchor="ctr"/>
          <a:lstStyle/>
          <a:p>
            <a:pPr algn="ctr"/>
            <a:endParaRPr lang="en-US" sz="3200" b="1">
              <a:solidFill>
                <a:srgbClr val="003399"/>
              </a:solidFill>
              <a:latin typeface="Century Gothic" pitchFamily="34" charset="0"/>
            </a:endParaRPr>
          </a:p>
        </p:txBody>
      </p:sp>
      <p:sp>
        <p:nvSpPr>
          <p:cNvPr id="37895" name="Text Box 7"/>
          <p:cNvSpPr txBox="1">
            <a:spLocks noChangeArrowheads="1"/>
          </p:cNvSpPr>
          <p:nvPr/>
        </p:nvSpPr>
        <p:spPr bwMode="auto">
          <a:xfrm>
            <a:off x="2879725" y="2209800"/>
            <a:ext cx="3743325" cy="1066800"/>
          </a:xfrm>
          <a:prstGeom prst="rect">
            <a:avLst/>
          </a:prstGeom>
          <a:noFill/>
          <a:ln w="9525">
            <a:noFill/>
            <a:miter lim="800000"/>
            <a:headEnd/>
            <a:tailEnd/>
          </a:ln>
          <a:effectLst/>
        </p:spPr>
        <p:txBody>
          <a:bodyPr wrap="none">
            <a:spAutoFit/>
          </a:bodyPr>
          <a:lstStyle/>
          <a:p>
            <a:r>
              <a:rPr lang="es-GT" sz="4000">
                <a:solidFill>
                  <a:srgbClr val="A50021"/>
                </a:solidFill>
                <a:effectLst>
                  <a:outerShdw blurRad="38100" dist="38100" dir="2700000" algn="tl">
                    <a:srgbClr val="000000"/>
                  </a:outerShdw>
                </a:effectLst>
                <a:latin typeface="Century Gothic" pitchFamily="34" charset="0"/>
              </a:rPr>
              <a:t>Descendentes</a:t>
            </a:r>
          </a:p>
          <a:p>
            <a:endParaRPr lang="en-US"/>
          </a:p>
        </p:txBody>
      </p:sp>
      <p:sp>
        <p:nvSpPr>
          <p:cNvPr id="37896" name="Text Box 8"/>
          <p:cNvSpPr txBox="1">
            <a:spLocks noChangeArrowheads="1"/>
          </p:cNvSpPr>
          <p:nvPr/>
        </p:nvSpPr>
        <p:spPr bwMode="auto">
          <a:xfrm>
            <a:off x="3032125" y="2982913"/>
            <a:ext cx="3140075" cy="1919287"/>
          </a:xfrm>
          <a:prstGeom prst="rect">
            <a:avLst/>
          </a:prstGeom>
          <a:noFill/>
          <a:ln w="9525">
            <a:noFill/>
            <a:miter lim="800000"/>
            <a:headEnd/>
            <a:tailEnd/>
          </a:ln>
          <a:effectLst/>
        </p:spPr>
        <p:txBody>
          <a:bodyPr>
            <a:spAutoFit/>
          </a:bodyPr>
          <a:lstStyle/>
          <a:p>
            <a:pPr algn="ctr"/>
            <a:r>
              <a:rPr lang="es-GT" sz="3200">
                <a:solidFill>
                  <a:srgbClr val="003399"/>
                </a:solidFill>
                <a:latin typeface="Century Gothic" pitchFamily="34" charset="0"/>
              </a:rPr>
              <a:t>Directrices</a:t>
            </a:r>
          </a:p>
          <a:p>
            <a:pPr algn="ctr"/>
            <a:r>
              <a:rPr lang="es-GT" sz="3200">
                <a:solidFill>
                  <a:srgbClr val="003399"/>
                </a:solidFill>
                <a:latin typeface="Century Gothic" pitchFamily="34" charset="0"/>
              </a:rPr>
              <a:t> órden</a:t>
            </a:r>
          </a:p>
          <a:p>
            <a:pPr algn="ctr"/>
            <a:r>
              <a:rPr lang="es-GT" sz="3200">
                <a:solidFill>
                  <a:srgbClr val="003399"/>
                </a:solidFill>
                <a:latin typeface="Century Gothic" pitchFamily="34" charset="0"/>
              </a:rPr>
              <a:t> disciplina</a:t>
            </a:r>
            <a:endParaRPr lang="en-US" sz="3200">
              <a:solidFill>
                <a:srgbClr val="003399"/>
              </a:solidFill>
              <a:latin typeface="Century Gothic" pitchFamily="34" charset="0"/>
            </a:endParaRPr>
          </a:p>
          <a:p>
            <a:pPr algn="ct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0-#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additive="base">
                                        <p:cTn id="13" dur="500" fill="hold"/>
                                        <p:tgtEl>
                                          <p:spTgt spid="37895"/>
                                        </p:tgtEl>
                                        <p:attrNameLst>
                                          <p:attrName>ppt_x</p:attrName>
                                        </p:attrNameLst>
                                      </p:cBhvr>
                                      <p:tavLst>
                                        <p:tav tm="0">
                                          <p:val>
                                            <p:strVal val="0-#ppt_w/2"/>
                                          </p:val>
                                        </p:tav>
                                        <p:tav tm="100000">
                                          <p:val>
                                            <p:strVal val="#ppt_x"/>
                                          </p:val>
                                        </p:tav>
                                      </p:tavLst>
                                    </p:anim>
                                    <p:anim calcmode="lin" valueType="num">
                                      <p:cBhvr additive="base">
                                        <p:cTn id="14"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p:cTn id="19" dur="500" fill="hold"/>
                                        <p:tgtEl>
                                          <p:spTgt spid="37896"/>
                                        </p:tgtEl>
                                        <p:attrNameLst>
                                          <p:attrName>ppt_w</p:attrName>
                                        </p:attrNameLst>
                                      </p:cBhvr>
                                      <p:tavLst>
                                        <p:tav tm="0">
                                          <p:val>
                                            <p:fltVal val="0"/>
                                          </p:val>
                                        </p:tav>
                                        <p:tav tm="100000">
                                          <p:val>
                                            <p:strVal val="#ppt_w"/>
                                          </p:val>
                                        </p:tav>
                                      </p:tavLst>
                                    </p:anim>
                                    <p:anim calcmode="lin" valueType="num">
                                      <p:cBhvr>
                                        <p:cTn id="20" dur="500" fill="hold"/>
                                        <p:tgtEl>
                                          <p:spTgt spid="37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autoUpdateAnimBg="0"/>
      <p:bldP spid="37895" grpId="0" autoUpdateAnimBg="0"/>
      <p:bldP spid="3789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609600"/>
            <a:ext cx="8534400" cy="1143000"/>
          </a:xfrm>
        </p:spPr>
        <p:txBody>
          <a:bodyPr/>
          <a:lstStyle/>
          <a:p>
            <a:r>
              <a:rPr lang="es-GT" sz="3600" dirty="0" smtClean="0">
                <a:solidFill>
                  <a:srgbClr val="A50021"/>
                </a:solidFill>
                <a:latin typeface="Century Gothic" pitchFamily="34" charset="0"/>
              </a:rPr>
              <a:t>TIPOS DE </a:t>
            </a:r>
            <a:r>
              <a:rPr lang="es-GT" sz="3600" b="1" dirty="0" smtClean="0">
                <a:solidFill>
                  <a:srgbClr val="A50021"/>
                </a:solidFill>
                <a:latin typeface="Century Gothic" pitchFamily="34" charset="0"/>
              </a:rPr>
              <a:t> </a:t>
            </a:r>
            <a:r>
              <a:rPr lang="es-GT" sz="3600" b="1" dirty="0">
                <a:solidFill>
                  <a:srgbClr val="A50021"/>
                </a:solidFill>
                <a:latin typeface="Century Gothic" pitchFamily="34" charset="0"/>
              </a:rPr>
              <a:t>COMUNICACIÓN ORGANIZACIONAL</a:t>
            </a:r>
            <a:endParaRPr lang="en-US" sz="3600" b="1" dirty="0">
              <a:solidFill>
                <a:srgbClr val="A50021"/>
              </a:solidFill>
              <a:latin typeface="Century Gothic" pitchFamily="34" charset="0"/>
            </a:endParaRPr>
          </a:p>
        </p:txBody>
      </p:sp>
      <p:sp>
        <p:nvSpPr>
          <p:cNvPr id="38915" name="Rectangle 3"/>
          <p:cNvSpPr>
            <a:spLocks noGrp="1" noChangeArrowheads="1"/>
          </p:cNvSpPr>
          <p:nvPr>
            <p:ph type="body" idx="1"/>
          </p:nvPr>
        </p:nvSpPr>
        <p:spPr/>
        <p:txBody>
          <a:bodyPr/>
          <a:lstStyle/>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n-US" sz="2800">
              <a:solidFill>
                <a:srgbClr val="003399"/>
              </a:solidFill>
              <a:latin typeface="Century Gothic" pitchFamily="34" charset="0"/>
            </a:endParaRPr>
          </a:p>
        </p:txBody>
      </p:sp>
      <p:sp>
        <p:nvSpPr>
          <p:cNvPr id="38917" name="AutoShape 5"/>
          <p:cNvSpPr>
            <a:spLocks noChangeArrowheads="1"/>
          </p:cNvSpPr>
          <p:nvPr/>
        </p:nvSpPr>
        <p:spPr bwMode="auto">
          <a:xfrm>
            <a:off x="1143000" y="2133600"/>
            <a:ext cx="7162800" cy="3886200"/>
          </a:xfrm>
          <a:prstGeom prst="upArrowCallout">
            <a:avLst>
              <a:gd name="adj1" fmla="val 46078"/>
              <a:gd name="adj2" fmla="val 46078"/>
              <a:gd name="adj3" fmla="val 16667"/>
              <a:gd name="adj4" fmla="val 66667"/>
            </a:avLst>
          </a:prstGeom>
          <a:solidFill>
            <a:schemeClr val="accent1"/>
          </a:solidFill>
          <a:ln w="76200">
            <a:solidFill>
              <a:schemeClr val="bg2"/>
            </a:solidFill>
            <a:miter lim="800000"/>
            <a:headEnd/>
            <a:tailEnd/>
          </a:ln>
          <a:effectLst/>
        </p:spPr>
        <p:txBody>
          <a:bodyPr wrap="none" anchor="ctr"/>
          <a:lstStyle/>
          <a:p>
            <a:pPr algn="ctr"/>
            <a:r>
              <a:rPr lang="es-GT" sz="2800">
                <a:solidFill>
                  <a:srgbClr val="003399"/>
                </a:solidFill>
                <a:latin typeface="Century Gothic" pitchFamily="34" charset="0"/>
              </a:rPr>
              <a:t> </a:t>
            </a:r>
            <a:endParaRPr lang="en-US" sz="3200" b="1">
              <a:solidFill>
                <a:srgbClr val="003399"/>
              </a:solidFill>
              <a:latin typeface="Century Gothic" pitchFamily="34" charset="0"/>
            </a:endParaRPr>
          </a:p>
          <a:p>
            <a:pPr algn="ctr"/>
            <a:endParaRPr lang="en-US"/>
          </a:p>
        </p:txBody>
      </p:sp>
      <p:sp>
        <p:nvSpPr>
          <p:cNvPr id="38918" name="Rectangle 6"/>
          <p:cNvSpPr>
            <a:spLocks noChangeArrowheads="1"/>
          </p:cNvSpPr>
          <p:nvPr/>
        </p:nvSpPr>
        <p:spPr bwMode="auto">
          <a:xfrm>
            <a:off x="2514600" y="4114800"/>
            <a:ext cx="4572000" cy="1801813"/>
          </a:xfrm>
          <a:prstGeom prst="rect">
            <a:avLst/>
          </a:prstGeom>
          <a:noFill/>
          <a:ln w="9525">
            <a:noFill/>
            <a:miter lim="800000"/>
            <a:headEnd/>
            <a:tailEnd/>
          </a:ln>
          <a:effectLst/>
        </p:spPr>
        <p:txBody>
          <a:bodyPr>
            <a:spAutoFit/>
          </a:bodyPr>
          <a:lstStyle/>
          <a:p>
            <a:pPr algn="ctr">
              <a:spcBef>
                <a:spcPct val="50000"/>
              </a:spcBef>
            </a:pPr>
            <a:r>
              <a:rPr lang="es-GT" sz="2800">
                <a:solidFill>
                  <a:srgbClr val="003399"/>
                </a:solidFill>
                <a:latin typeface="Century Gothic" pitchFamily="34" charset="0"/>
              </a:rPr>
              <a:t>Formular preguntas</a:t>
            </a:r>
          </a:p>
          <a:p>
            <a:pPr algn="ctr">
              <a:spcBef>
                <a:spcPct val="50000"/>
              </a:spcBef>
            </a:pPr>
            <a:r>
              <a:rPr lang="es-GT" sz="2800">
                <a:solidFill>
                  <a:srgbClr val="003399"/>
                </a:solidFill>
                <a:latin typeface="Century Gothic" pitchFamily="34" charset="0"/>
              </a:rPr>
              <a:t>Recibir retroalimentación</a:t>
            </a:r>
          </a:p>
          <a:p>
            <a:pPr algn="ctr">
              <a:spcBef>
                <a:spcPct val="50000"/>
              </a:spcBef>
            </a:pPr>
            <a:r>
              <a:rPr lang="es-GT" sz="2800">
                <a:solidFill>
                  <a:srgbClr val="003399"/>
                </a:solidFill>
                <a:latin typeface="Century Gothic" pitchFamily="34" charset="0"/>
              </a:rPr>
              <a:t>Hacer sugerencias</a:t>
            </a:r>
            <a:endParaRPr lang="en-US" sz="2800">
              <a:solidFill>
                <a:srgbClr val="003399"/>
              </a:solidFill>
              <a:latin typeface="Century Gothic" pitchFamily="34" charset="0"/>
            </a:endParaRPr>
          </a:p>
        </p:txBody>
      </p:sp>
      <p:sp>
        <p:nvSpPr>
          <p:cNvPr id="38919" name="Text Box 7"/>
          <p:cNvSpPr txBox="1">
            <a:spLocks noChangeArrowheads="1"/>
          </p:cNvSpPr>
          <p:nvPr/>
        </p:nvSpPr>
        <p:spPr bwMode="auto">
          <a:xfrm>
            <a:off x="2989263" y="3429000"/>
            <a:ext cx="3411537" cy="1066800"/>
          </a:xfrm>
          <a:prstGeom prst="rect">
            <a:avLst/>
          </a:prstGeom>
          <a:noFill/>
          <a:ln w="9525">
            <a:noFill/>
            <a:miter lim="800000"/>
            <a:headEnd/>
            <a:tailEnd/>
          </a:ln>
          <a:effectLst/>
        </p:spPr>
        <p:txBody>
          <a:bodyPr wrap="none">
            <a:spAutoFit/>
          </a:bodyPr>
          <a:lstStyle/>
          <a:p>
            <a:r>
              <a:rPr lang="es-GT" sz="4000">
                <a:solidFill>
                  <a:srgbClr val="A50021"/>
                </a:solidFill>
                <a:effectLst>
                  <a:outerShdw blurRad="38100" dist="38100" dir="2700000" algn="tl">
                    <a:srgbClr val="000000"/>
                  </a:outerShdw>
                </a:effectLst>
                <a:latin typeface="Century Gothic" pitchFamily="34" charset="0"/>
              </a:rPr>
              <a:t>Ascendentes</a:t>
            </a:r>
          </a:p>
          <a:p>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0-#ppt_w/2"/>
                                          </p:val>
                                        </p:tav>
                                        <p:tav tm="100000">
                                          <p:val>
                                            <p:strVal val="#ppt_x"/>
                                          </p:val>
                                        </p:tav>
                                      </p:tavLst>
                                    </p:anim>
                                    <p:anim calcmode="lin" valueType="num">
                                      <p:cBhvr additive="base">
                                        <p:cTn id="8"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additive="base">
                                        <p:cTn id="13" dur="500" fill="hold"/>
                                        <p:tgtEl>
                                          <p:spTgt spid="38919"/>
                                        </p:tgtEl>
                                        <p:attrNameLst>
                                          <p:attrName>ppt_x</p:attrName>
                                        </p:attrNameLst>
                                      </p:cBhvr>
                                      <p:tavLst>
                                        <p:tav tm="0">
                                          <p:val>
                                            <p:strVal val="0-#ppt_w/2"/>
                                          </p:val>
                                        </p:tav>
                                        <p:tav tm="100000">
                                          <p:val>
                                            <p:strVal val="#ppt_x"/>
                                          </p:val>
                                        </p:tav>
                                      </p:tavLst>
                                    </p:anim>
                                    <p:anim calcmode="lin" valueType="num">
                                      <p:cBhvr additive="base">
                                        <p:cTn id="14"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500" fill="hold"/>
                                        <p:tgtEl>
                                          <p:spTgt spid="38918"/>
                                        </p:tgtEl>
                                        <p:attrNameLst>
                                          <p:attrName>ppt_w</p:attrName>
                                        </p:attrNameLst>
                                      </p:cBhvr>
                                      <p:tavLst>
                                        <p:tav tm="0">
                                          <p:val>
                                            <p:fltVal val="0"/>
                                          </p:val>
                                        </p:tav>
                                        <p:tav tm="100000">
                                          <p:val>
                                            <p:strVal val="#ppt_w"/>
                                          </p:val>
                                        </p:tav>
                                      </p:tavLst>
                                    </p:anim>
                                    <p:anim calcmode="lin" valueType="num">
                                      <p:cBhvr>
                                        <p:cTn id="20" dur="500" fill="hold"/>
                                        <p:tgtEl>
                                          <p:spTgt spid="389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autoUpdateAnimBg="0"/>
      <p:bldP spid="38918" grpId="0" autoUpdateAnimBg="0"/>
      <p:bldP spid="3891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609600"/>
            <a:ext cx="8534400" cy="1143000"/>
          </a:xfrm>
        </p:spPr>
        <p:txBody>
          <a:bodyPr/>
          <a:lstStyle/>
          <a:p>
            <a:r>
              <a:rPr lang="es-GT" sz="3600" dirty="0" smtClean="0">
                <a:solidFill>
                  <a:srgbClr val="A50021"/>
                </a:solidFill>
                <a:latin typeface="Century Gothic" pitchFamily="34" charset="0"/>
              </a:rPr>
              <a:t>TIPOS</a:t>
            </a:r>
            <a:r>
              <a:rPr lang="es-GT" sz="3600" b="1" dirty="0" smtClean="0">
                <a:solidFill>
                  <a:srgbClr val="A50021"/>
                </a:solidFill>
                <a:latin typeface="Century Gothic" pitchFamily="34" charset="0"/>
              </a:rPr>
              <a:t> DE </a:t>
            </a:r>
            <a:r>
              <a:rPr lang="es-GT" sz="3600" b="1" dirty="0">
                <a:solidFill>
                  <a:srgbClr val="A50021"/>
                </a:solidFill>
                <a:latin typeface="Century Gothic" pitchFamily="34" charset="0"/>
              </a:rPr>
              <a:t>COMUNICACIÓN ORGANIZACIONAL</a:t>
            </a:r>
            <a:endParaRPr lang="en-US" sz="3600" b="1" dirty="0">
              <a:solidFill>
                <a:srgbClr val="A50021"/>
              </a:solidFill>
              <a:latin typeface="Century Gothic" pitchFamily="34" charset="0"/>
            </a:endParaRPr>
          </a:p>
        </p:txBody>
      </p:sp>
      <p:sp>
        <p:nvSpPr>
          <p:cNvPr id="39939" name="Rectangle 3"/>
          <p:cNvSpPr>
            <a:spLocks noGrp="1" noChangeArrowheads="1"/>
          </p:cNvSpPr>
          <p:nvPr>
            <p:ph type="body" idx="1"/>
          </p:nvPr>
        </p:nvSpPr>
        <p:spPr/>
        <p:txBody>
          <a:bodyPr/>
          <a:lstStyle/>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s-GT">
              <a:solidFill>
                <a:srgbClr val="003399"/>
              </a:solidFill>
              <a:latin typeface="Century Gothic" pitchFamily="34" charset="0"/>
            </a:endParaRPr>
          </a:p>
          <a:p>
            <a:pPr>
              <a:buFontTx/>
              <a:buNone/>
            </a:pPr>
            <a:endParaRPr lang="en-US" sz="2800">
              <a:solidFill>
                <a:srgbClr val="003399"/>
              </a:solidFill>
              <a:latin typeface="Century Gothic" pitchFamily="34" charset="0"/>
            </a:endParaRPr>
          </a:p>
        </p:txBody>
      </p:sp>
      <p:sp>
        <p:nvSpPr>
          <p:cNvPr id="39943" name="AutoShape 7"/>
          <p:cNvSpPr>
            <a:spLocks noChangeArrowheads="1"/>
          </p:cNvSpPr>
          <p:nvPr/>
        </p:nvSpPr>
        <p:spPr bwMode="auto">
          <a:xfrm>
            <a:off x="762000" y="2057400"/>
            <a:ext cx="7620000" cy="4191000"/>
          </a:xfrm>
          <a:prstGeom prst="rightArrowCallout">
            <a:avLst>
              <a:gd name="adj1" fmla="val 25000"/>
              <a:gd name="adj2" fmla="val 25000"/>
              <a:gd name="adj3" fmla="val 30303"/>
              <a:gd name="adj4" fmla="val 66667"/>
            </a:avLst>
          </a:prstGeom>
          <a:solidFill>
            <a:schemeClr val="accent1"/>
          </a:solidFill>
          <a:ln w="57150">
            <a:solidFill>
              <a:schemeClr val="bg2"/>
            </a:solidFill>
            <a:miter lim="800000"/>
            <a:headEnd/>
            <a:tailEnd/>
          </a:ln>
          <a:effectLst/>
        </p:spPr>
        <p:txBody>
          <a:bodyPr wrap="none" anchor="ctr"/>
          <a:lstStyle/>
          <a:p>
            <a:endParaRPr lang="es-MX"/>
          </a:p>
        </p:txBody>
      </p:sp>
      <p:sp>
        <p:nvSpPr>
          <p:cNvPr id="39944" name="Text Box 8"/>
          <p:cNvSpPr txBox="1">
            <a:spLocks noChangeArrowheads="1"/>
          </p:cNvSpPr>
          <p:nvPr/>
        </p:nvSpPr>
        <p:spPr bwMode="auto">
          <a:xfrm>
            <a:off x="2201863" y="2362200"/>
            <a:ext cx="2598737" cy="1066800"/>
          </a:xfrm>
          <a:prstGeom prst="rect">
            <a:avLst/>
          </a:prstGeom>
          <a:noFill/>
          <a:ln w="9525">
            <a:noFill/>
            <a:miter lim="800000"/>
            <a:headEnd/>
            <a:tailEnd/>
          </a:ln>
          <a:effectLst/>
        </p:spPr>
        <p:txBody>
          <a:bodyPr wrap="none">
            <a:spAutoFit/>
          </a:bodyPr>
          <a:lstStyle/>
          <a:p>
            <a:r>
              <a:rPr lang="es-GT" sz="4000">
                <a:solidFill>
                  <a:srgbClr val="A50021"/>
                </a:solidFill>
                <a:effectLst>
                  <a:outerShdw blurRad="38100" dist="38100" dir="2700000" algn="tl">
                    <a:srgbClr val="000000"/>
                  </a:outerShdw>
                </a:effectLst>
                <a:latin typeface="Century Gothic" pitchFamily="34" charset="0"/>
              </a:rPr>
              <a:t>Horizontal</a:t>
            </a:r>
          </a:p>
          <a:p>
            <a:endParaRPr lang="en-US"/>
          </a:p>
        </p:txBody>
      </p:sp>
      <p:sp>
        <p:nvSpPr>
          <p:cNvPr id="39941" name="Rectangle 5"/>
          <p:cNvSpPr>
            <a:spLocks noChangeArrowheads="1"/>
          </p:cNvSpPr>
          <p:nvPr/>
        </p:nvSpPr>
        <p:spPr bwMode="auto">
          <a:xfrm>
            <a:off x="1295400" y="3200400"/>
            <a:ext cx="4572000" cy="1801813"/>
          </a:xfrm>
          <a:prstGeom prst="rect">
            <a:avLst/>
          </a:prstGeom>
          <a:noFill/>
          <a:ln w="9525">
            <a:noFill/>
            <a:miter lim="800000"/>
            <a:headEnd/>
            <a:tailEnd/>
          </a:ln>
          <a:effectLst/>
        </p:spPr>
        <p:txBody>
          <a:bodyPr>
            <a:spAutoFit/>
          </a:bodyPr>
          <a:lstStyle/>
          <a:p>
            <a:pPr algn="ctr">
              <a:spcBef>
                <a:spcPct val="50000"/>
              </a:spcBef>
            </a:pPr>
            <a:r>
              <a:rPr lang="es-GT" sz="2800">
                <a:solidFill>
                  <a:srgbClr val="003399"/>
                </a:solidFill>
                <a:latin typeface="Century Gothic" pitchFamily="34" charset="0"/>
              </a:rPr>
              <a:t>Coordinación</a:t>
            </a:r>
          </a:p>
          <a:p>
            <a:pPr algn="ctr">
              <a:spcBef>
                <a:spcPct val="50000"/>
              </a:spcBef>
            </a:pPr>
            <a:r>
              <a:rPr lang="es-GT" sz="2800">
                <a:solidFill>
                  <a:srgbClr val="003399"/>
                </a:solidFill>
                <a:latin typeface="Century Gothic" pitchFamily="34" charset="0"/>
              </a:rPr>
              <a:t>Resolución de conflictos</a:t>
            </a:r>
          </a:p>
          <a:p>
            <a:pPr algn="ctr">
              <a:spcBef>
                <a:spcPct val="50000"/>
              </a:spcBef>
            </a:pPr>
            <a:r>
              <a:rPr lang="es-GT" sz="2800">
                <a:solidFill>
                  <a:srgbClr val="003399"/>
                </a:solidFill>
                <a:latin typeface="Century Gothic" pitchFamily="34" charset="0"/>
              </a:rPr>
              <a:t>Rumores</a:t>
            </a:r>
            <a:endParaRPr lang="en-US" sz="2800">
              <a:solidFill>
                <a:srgbClr val="003399"/>
              </a:solidFill>
              <a:latin typeface="Century Gothic"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0-#ppt_w/2"/>
                                          </p:val>
                                        </p:tav>
                                        <p:tav tm="100000">
                                          <p:val>
                                            <p:strVal val="#ppt_x"/>
                                          </p:val>
                                        </p:tav>
                                      </p:tavLst>
                                    </p:anim>
                                    <p:anim calcmode="lin" valueType="num">
                                      <p:cBhvr additive="base">
                                        <p:cTn id="8"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anim calcmode="lin" valueType="num">
                                      <p:cBhvr additive="base">
                                        <p:cTn id="13" dur="500" fill="hold"/>
                                        <p:tgtEl>
                                          <p:spTgt spid="39944"/>
                                        </p:tgtEl>
                                        <p:attrNameLst>
                                          <p:attrName>ppt_x</p:attrName>
                                        </p:attrNameLst>
                                      </p:cBhvr>
                                      <p:tavLst>
                                        <p:tav tm="0">
                                          <p:val>
                                            <p:strVal val="0-#ppt_w/2"/>
                                          </p:val>
                                        </p:tav>
                                        <p:tav tm="100000">
                                          <p:val>
                                            <p:strVal val="#ppt_x"/>
                                          </p:val>
                                        </p:tav>
                                      </p:tavLst>
                                    </p:anim>
                                    <p:anim calcmode="lin" valueType="num">
                                      <p:cBhvr additive="base">
                                        <p:cTn id="14"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500" fill="hold"/>
                                        <p:tgtEl>
                                          <p:spTgt spid="39941"/>
                                        </p:tgtEl>
                                        <p:attrNameLst>
                                          <p:attrName>ppt_w</p:attrName>
                                        </p:attrNameLst>
                                      </p:cBhvr>
                                      <p:tavLst>
                                        <p:tav tm="0">
                                          <p:val>
                                            <p:fltVal val="0"/>
                                          </p:val>
                                        </p:tav>
                                        <p:tav tm="100000">
                                          <p:val>
                                            <p:strVal val="#ppt_w"/>
                                          </p:val>
                                        </p:tav>
                                      </p:tavLst>
                                    </p:anim>
                                    <p:anim calcmode="lin" valueType="num">
                                      <p:cBhvr>
                                        <p:cTn id="20" dur="500" fill="hold"/>
                                        <p:tgtEl>
                                          <p:spTgt spid="399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P spid="39944" grpId="0" autoUpdateAnimBg="0"/>
      <p:bldP spid="3994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609600"/>
            <a:ext cx="8534400" cy="1143000"/>
          </a:xfrm>
        </p:spPr>
        <p:txBody>
          <a:bodyPr/>
          <a:lstStyle/>
          <a:p>
            <a:r>
              <a:rPr lang="es-GT" sz="4000" b="1">
                <a:solidFill>
                  <a:srgbClr val="A50021"/>
                </a:solidFill>
                <a:effectLst>
                  <a:outerShdw blurRad="38100" dist="38100" dir="2700000" algn="tl">
                    <a:srgbClr val="000000"/>
                  </a:outerShdw>
                </a:effectLst>
                <a:latin typeface="Century Gothic" pitchFamily="34" charset="0"/>
              </a:rPr>
              <a:t>USTED ES LO QUE USTED DICE (QUIZÁS)</a:t>
            </a:r>
            <a:endParaRPr lang="en-US" sz="4000" b="1">
              <a:solidFill>
                <a:srgbClr val="A50021"/>
              </a:solidFill>
              <a:effectLst>
                <a:outerShdw blurRad="38100" dist="38100" dir="2700000" algn="tl">
                  <a:srgbClr val="000000"/>
                </a:outerShdw>
              </a:effectLst>
              <a:latin typeface="Century Gothic" pitchFamily="34" charset="0"/>
            </a:endParaRPr>
          </a:p>
        </p:txBody>
      </p:sp>
      <p:sp>
        <p:nvSpPr>
          <p:cNvPr id="35843" name="Rectangle 3"/>
          <p:cNvSpPr>
            <a:spLocks noGrp="1" noChangeArrowheads="1"/>
          </p:cNvSpPr>
          <p:nvPr>
            <p:ph type="body" idx="1"/>
          </p:nvPr>
        </p:nvSpPr>
        <p:spPr/>
        <p:txBody>
          <a:bodyPr/>
          <a:lstStyle/>
          <a:p>
            <a:endParaRPr lang="es-GT"/>
          </a:p>
          <a:p>
            <a:pPr>
              <a:buFontTx/>
              <a:buNone/>
            </a:pPr>
            <a:r>
              <a:rPr lang="es-GT"/>
              <a:t>	</a:t>
            </a:r>
            <a:endParaRPr lang="en-US" sz="2800"/>
          </a:p>
        </p:txBody>
      </p:sp>
      <p:sp>
        <p:nvSpPr>
          <p:cNvPr id="35844" name="Rectangle 4"/>
          <p:cNvSpPr>
            <a:spLocks noChangeArrowheads="1"/>
          </p:cNvSpPr>
          <p:nvPr/>
        </p:nvSpPr>
        <p:spPr bwMode="auto">
          <a:xfrm>
            <a:off x="762000" y="1905000"/>
            <a:ext cx="5181600" cy="4572000"/>
          </a:xfrm>
          <a:prstGeom prst="rect">
            <a:avLst/>
          </a:prstGeom>
          <a:noFill/>
          <a:ln w="9525">
            <a:noFill/>
            <a:miter lim="800000"/>
            <a:headEnd/>
            <a:tailEnd/>
          </a:ln>
          <a:effectLst/>
        </p:spPr>
        <p:txBody>
          <a:bodyPr/>
          <a:lstStyle/>
          <a:p>
            <a:pPr marL="342900" indent="-342900">
              <a:spcBef>
                <a:spcPct val="20000"/>
              </a:spcBef>
              <a:buSzPct val="80000"/>
              <a:buFontTx/>
              <a:buBlip>
                <a:blip r:embed="rId3"/>
              </a:buBlip>
            </a:pPr>
            <a:r>
              <a:rPr lang="es-MX" sz="2800">
                <a:solidFill>
                  <a:srgbClr val="003399"/>
                </a:solidFill>
                <a:latin typeface="Century Gothic" pitchFamily="34" charset="0"/>
                <a:cs typeface="Times New Roman" pitchFamily="18" charset="0"/>
              </a:rPr>
              <a:t>Sócrates dijo una vez, </a:t>
            </a:r>
          </a:p>
          <a:p>
            <a:pPr marL="342900" indent="-342900">
              <a:spcBef>
                <a:spcPct val="20000"/>
              </a:spcBef>
              <a:buSzPct val="80000"/>
            </a:pPr>
            <a:r>
              <a:rPr lang="es-MX" sz="2800">
                <a:solidFill>
                  <a:srgbClr val="003399"/>
                </a:solidFill>
                <a:latin typeface="Century Gothic" pitchFamily="34" charset="0"/>
                <a:cs typeface="Times New Roman" pitchFamily="18" charset="0"/>
              </a:rPr>
              <a:t>		“</a:t>
            </a:r>
            <a:r>
              <a:rPr lang="es-MX" sz="2800">
                <a:solidFill>
                  <a:srgbClr val="003399"/>
                </a:solidFill>
                <a:effectLst>
                  <a:outerShdw blurRad="38100" dist="38100" dir="2700000" algn="tl">
                    <a:srgbClr val="000000"/>
                  </a:outerShdw>
                </a:effectLst>
                <a:latin typeface="Century Gothic" pitchFamily="34" charset="0"/>
                <a:cs typeface="Times New Roman" pitchFamily="18" charset="0"/>
              </a:rPr>
              <a:t>habla para que pueda verte.”  </a:t>
            </a:r>
          </a:p>
          <a:p>
            <a:pPr marL="342900" indent="-342900" algn="just">
              <a:spcBef>
                <a:spcPct val="20000"/>
              </a:spcBef>
              <a:buSzPct val="80000"/>
              <a:buFontTx/>
              <a:buBlip>
                <a:blip r:embed="rId3"/>
              </a:buBlip>
            </a:pPr>
            <a:r>
              <a:rPr lang="es-MX" sz="2800">
                <a:solidFill>
                  <a:srgbClr val="003399"/>
                </a:solidFill>
                <a:latin typeface="Century Gothic" pitchFamily="34" charset="0"/>
                <a:cs typeface="Times New Roman" pitchFamily="18" charset="0"/>
              </a:rPr>
              <a:t>no siempre decimos lo que somos; en muchos casos intentamos deliberadamente encubrir dicha información.</a:t>
            </a:r>
          </a:p>
          <a:p>
            <a:pPr marL="342900" indent="-342900">
              <a:spcBef>
                <a:spcPct val="20000"/>
              </a:spcBef>
              <a:buSzPct val="80000"/>
            </a:pPr>
            <a:endParaRPr lang="es-GT" sz="2800">
              <a:solidFill>
                <a:srgbClr val="003399"/>
              </a:solidFill>
              <a:latin typeface="Century Gothic" pitchFamily="34" charset="0"/>
            </a:endParaRPr>
          </a:p>
          <a:p>
            <a:pPr marL="342900" indent="-342900">
              <a:spcBef>
                <a:spcPct val="20000"/>
              </a:spcBef>
              <a:buSzPct val="80000"/>
            </a:pPr>
            <a:r>
              <a:rPr lang="es-GT" sz="2800">
                <a:solidFill>
                  <a:srgbClr val="003399"/>
                </a:solidFill>
                <a:latin typeface="Century Gothic" pitchFamily="34" charset="0"/>
              </a:rPr>
              <a:t>	</a:t>
            </a:r>
            <a:endParaRPr lang="en-US" sz="2800">
              <a:solidFill>
                <a:srgbClr val="003399"/>
              </a:solidFill>
              <a:latin typeface="Century Gothic" pitchFamily="34" charset="0"/>
            </a:endParaRPr>
          </a:p>
        </p:txBody>
      </p:sp>
      <p:pic>
        <p:nvPicPr>
          <p:cNvPr id="35845" name="Picture 5"/>
          <p:cNvPicPr>
            <a:picLocks noChangeAspect="1" noChangeArrowheads="1"/>
          </p:cNvPicPr>
          <p:nvPr/>
        </p:nvPicPr>
        <p:blipFill>
          <a:blip r:embed="rId4" cstate="print"/>
          <a:srcRect/>
          <a:stretch>
            <a:fillRect/>
          </a:stretch>
        </p:blipFill>
        <p:spPr bwMode="auto">
          <a:xfrm>
            <a:off x="5969000" y="1981200"/>
            <a:ext cx="2670175" cy="3886200"/>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randombar(horizontal)">
                                      <p:cBhvr>
                                        <p:cTn id="7" dur="5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subTnLst>
                                    <p:set>
                                      <p:cBhvr override="childStyle">
                                        <p:cTn dur="1" fill="hold" display="0" masterRel="nextClick" afterEffect="1"/>
                                        <p:tgtEl>
                                          <p:spTgt spid="35844"/>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7"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09600"/>
            <a:ext cx="8534400" cy="1143000"/>
          </a:xfrm>
        </p:spPr>
        <p:txBody>
          <a:bodyPr/>
          <a:lstStyle/>
          <a:p>
            <a:r>
              <a:rPr lang="es-GT" sz="3600" dirty="0">
                <a:solidFill>
                  <a:srgbClr val="FF0000"/>
                </a:solidFill>
              </a:rPr>
              <a:t>MENSAJES EMOCIONALES Y MENSAJES RACIONALES</a:t>
            </a:r>
            <a:endParaRPr lang="en-US" sz="3600" dirty="0">
              <a:solidFill>
                <a:srgbClr val="FF0000"/>
              </a:solidFill>
            </a:endParaRPr>
          </a:p>
        </p:txBody>
      </p:sp>
      <p:sp>
        <p:nvSpPr>
          <p:cNvPr id="36867" name="Rectangle 3"/>
          <p:cNvSpPr>
            <a:spLocks noGrp="1" noChangeArrowheads="1"/>
          </p:cNvSpPr>
          <p:nvPr>
            <p:ph type="body" idx="1"/>
          </p:nvPr>
        </p:nvSpPr>
        <p:spPr/>
        <p:txBody>
          <a:bodyPr/>
          <a:lstStyle/>
          <a:p>
            <a:endParaRPr lang="es-GT"/>
          </a:p>
          <a:p>
            <a:pPr>
              <a:buFontTx/>
              <a:buNone/>
            </a:pPr>
            <a:r>
              <a:rPr lang="es-GT"/>
              <a:t>	</a:t>
            </a:r>
            <a:endParaRPr lang="en-US" sz="2800"/>
          </a:p>
        </p:txBody>
      </p:sp>
      <p:sp>
        <p:nvSpPr>
          <p:cNvPr id="36868" name="Oval 4"/>
          <p:cNvSpPr>
            <a:spLocks noChangeArrowheads="1"/>
          </p:cNvSpPr>
          <p:nvPr/>
        </p:nvSpPr>
        <p:spPr bwMode="auto">
          <a:xfrm>
            <a:off x="381000" y="2514600"/>
            <a:ext cx="3657600" cy="2819400"/>
          </a:xfrm>
          <a:prstGeom prst="ellipse">
            <a:avLst/>
          </a:prstGeom>
          <a:solidFill>
            <a:schemeClr val="accent1"/>
          </a:solidFill>
          <a:ln w="9525">
            <a:solidFill>
              <a:schemeClr val="tx1"/>
            </a:solidFill>
            <a:round/>
            <a:headEnd/>
            <a:tailEnd/>
          </a:ln>
          <a:effectLst/>
        </p:spPr>
        <p:txBody>
          <a:bodyPr wrap="none" anchor="ctr"/>
          <a:lstStyle/>
          <a:p>
            <a:pPr algn="ctr"/>
            <a:r>
              <a:rPr lang="es-MX">
                <a:solidFill>
                  <a:srgbClr val="003399"/>
                </a:solidFill>
                <a:effectLst>
                  <a:outerShdw blurRad="38100" dist="38100" dir="2700000" algn="tl">
                    <a:srgbClr val="000000"/>
                  </a:outerShdw>
                </a:effectLst>
                <a:cs typeface="Times New Roman" pitchFamily="18" charset="0"/>
              </a:rPr>
              <a:t>los sentimientos del orador</a:t>
            </a:r>
            <a:r>
              <a:rPr lang="en-US">
                <a:solidFill>
                  <a:srgbClr val="003399"/>
                </a:solidFill>
                <a:effectLst>
                  <a:outerShdw blurRad="38100" dist="38100" dir="2700000" algn="tl">
                    <a:srgbClr val="000000"/>
                  </a:outerShdw>
                </a:effectLst>
              </a:rPr>
              <a:t> </a:t>
            </a:r>
          </a:p>
        </p:txBody>
      </p:sp>
      <p:sp>
        <p:nvSpPr>
          <p:cNvPr id="36869" name="Oval 5"/>
          <p:cNvSpPr>
            <a:spLocks noChangeArrowheads="1"/>
          </p:cNvSpPr>
          <p:nvPr/>
        </p:nvSpPr>
        <p:spPr bwMode="auto">
          <a:xfrm>
            <a:off x="4953000" y="2438400"/>
            <a:ext cx="3657600" cy="2819400"/>
          </a:xfrm>
          <a:prstGeom prst="ellipse">
            <a:avLst/>
          </a:prstGeom>
          <a:solidFill>
            <a:schemeClr val="accent1"/>
          </a:solidFill>
          <a:ln w="9525">
            <a:solidFill>
              <a:schemeClr val="tx1"/>
            </a:solidFill>
            <a:round/>
            <a:headEnd/>
            <a:tailEnd/>
          </a:ln>
          <a:effectLst/>
        </p:spPr>
        <p:txBody>
          <a:bodyPr wrap="none" anchor="ctr"/>
          <a:lstStyle/>
          <a:p>
            <a:pPr algn="ctr"/>
            <a:r>
              <a:rPr lang="es-MX">
                <a:solidFill>
                  <a:srgbClr val="003399"/>
                </a:solidFill>
                <a:effectLst>
                  <a:outerShdw blurRad="38100" dist="38100" dir="2700000" algn="tl">
                    <a:srgbClr val="000000"/>
                  </a:outerShdw>
                </a:effectLst>
                <a:cs typeface="Times New Roman" pitchFamily="18" charset="0"/>
              </a:rPr>
              <a:t>expresa los pensamientos</a:t>
            </a:r>
            <a:r>
              <a:rPr lang="en-US">
                <a:solidFill>
                  <a:srgbClr val="003399"/>
                </a:solidFill>
                <a:effectLst>
                  <a:outerShdw blurRad="38100" dist="38100" dir="2700000" algn="tl">
                    <a:srgbClr val="000000"/>
                  </a:outerShdw>
                </a:effectLst>
              </a:rPr>
              <a:t> </a:t>
            </a:r>
          </a:p>
        </p:txBody>
      </p:sp>
      <p:sp>
        <p:nvSpPr>
          <p:cNvPr id="36870" name="AutoShape 6"/>
          <p:cNvSpPr>
            <a:spLocks noChangeArrowheads="1"/>
          </p:cNvSpPr>
          <p:nvPr/>
        </p:nvSpPr>
        <p:spPr bwMode="auto">
          <a:xfrm>
            <a:off x="4114800" y="3505200"/>
            <a:ext cx="762000" cy="609600"/>
          </a:xfrm>
          <a:prstGeom prst="leftRightArrow">
            <a:avLst>
              <a:gd name="adj1" fmla="val 50000"/>
              <a:gd name="adj2" fmla="val 25000"/>
            </a:avLst>
          </a:prstGeom>
          <a:solidFill>
            <a:srgbClr val="A50021"/>
          </a:solidFill>
          <a:ln w="9525">
            <a:solidFill>
              <a:schemeClr val="tx1"/>
            </a:solidFill>
            <a:miter lim="800000"/>
            <a:headEnd/>
            <a:tailEnd/>
          </a:ln>
          <a:effectLst/>
        </p:spPr>
        <p:txBody>
          <a:bodyPr wrap="none" anchor="ctr"/>
          <a:lstStyle/>
          <a:p>
            <a:endParaRPr lang="es-MX"/>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0-#ppt_w/2"/>
                                          </p:val>
                                        </p:tav>
                                        <p:tav tm="100000">
                                          <p:val>
                                            <p:strVal val="#ppt_x"/>
                                          </p:val>
                                        </p:tav>
                                      </p:tavLst>
                                    </p:anim>
                                    <p:anim calcmode="lin" valueType="num">
                                      <p:cBhvr additive="base">
                                        <p:cTn id="14"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0-#ppt_w/2"/>
                                          </p:val>
                                        </p:tav>
                                        <p:tav tm="100000">
                                          <p:val>
                                            <p:strVal val="#ppt_x"/>
                                          </p:val>
                                        </p:tav>
                                      </p:tavLst>
                                    </p:anim>
                                    <p:anim calcmode="lin" valueType="num">
                                      <p:cBhvr additive="base">
                                        <p:cTn id="20"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autoUpdateAnimBg="0"/>
      <p:bldP spid="36869" grpId="0" animBg="1" autoUpdateAnimBg="0"/>
      <p:bldP spid="368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457200"/>
            <a:ext cx="7467600" cy="523220"/>
          </a:xfrm>
          <a:prstGeom prst="rect">
            <a:avLst/>
          </a:prstGeom>
          <a:noFill/>
          <a:ln w="9525">
            <a:noFill/>
            <a:miter lim="800000"/>
            <a:headEnd/>
            <a:tailEnd/>
          </a:ln>
          <a:effectLst/>
        </p:spPr>
        <p:txBody>
          <a:bodyPr>
            <a:spAutoFit/>
          </a:bodyPr>
          <a:lstStyle/>
          <a:p>
            <a:pPr algn="ctr">
              <a:spcBef>
                <a:spcPct val="50000"/>
              </a:spcBef>
            </a:pPr>
            <a:r>
              <a:rPr lang="es-MX" sz="2800" b="1" dirty="0">
                <a:solidFill>
                  <a:srgbClr val="FF0000"/>
                </a:solidFill>
                <a:latin typeface="Century Gothic" pitchFamily="34" charset="0"/>
              </a:rPr>
              <a:t>PATOLOGIA DE LAS COMUNICACIONES</a:t>
            </a:r>
            <a:endParaRPr lang="en-US" sz="2800" b="1" dirty="0">
              <a:solidFill>
                <a:srgbClr val="FF0000"/>
              </a:solidFill>
              <a:latin typeface="Century Gothic" pitchFamily="34" charset="0"/>
            </a:endParaRPr>
          </a:p>
        </p:txBody>
      </p:sp>
      <p:sp>
        <p:nvSpPr>
          <p:cNvPr id="6147" name="Text Box 3"/>
          <p:cNvSpPr txBox="1">
            <a:spLocks noChangeArrowheads="1"/>
          </p:cNvSpPr>
          <p:nvPr/>
        </p:nvSpPr>
        <p:spPr bwMode="auto">
          <a:xfrm>
            <a:off x="457200" y="1701800"/>
            <a:ext cx="8001000" cy="3937000"/>
          </a:xfrm>
          <a:prstGeom prst="rect">
            <a:avLst/>
          </a:prstGeom>
          <a:noFill/>
          <a:ln w="9525">
            <a:noFill/>
            <a:miter lim="800000"/>
            <a:headEnd/>
            <a:tailEnd/>
          </a:ln>
          <a:effectLst/>
        </p:spPr>
        <p:txBody>
          <a:bodyPr>
            <a:spAutoFit/>
          </a:bodyPr>
          <a:lstStyle/>
          <a:p>
            <a:pPr algn="just">
              <a:spcBef>
                <a:spcPct val="50000"/>
              </a:spcBef>
            </a:pPr>
            <a:r>
              <a:rPr lang="es-MX" sz="2800" b="1" dirty="0">
                <a:solidFill>
                  <a:srgbClr val="A50021"/>
                </a:solidFill>
                <a:latin typeface="Century Gothic" pitchFamily="34" charset="0"/>
                <a:cs typeface="Times New Roman" pitchFamily="18" charset="0"/>
              </a:rPr>
              <a:t>Semánticas</a:t>
            </a:r>
            <a:r>
              <a:rPr lang="es-MX" sz="2800" b="1" dirty="0">
                <a:solidFill>
                  <a:srgbClr val="000099"/>
                </a:solidFill>
                <a:latin typeface="Century Gothic" pitchFamily="34" charset="0"/>
                <a:cs typeface="Times New Roman" pitchFamily="18" charset="0"/>
              </a:rPr>
              <a:t>:  cuando su origen radica en problemas de sentido, significación, acepciones del lenguaje y de los símbolos que se utilizan y su decodificación.</a:t>
            </a:r>
          </a:p>
          <a:p>
            <a:pPr algn="just">
              <a:spcBef>
                <a:spcPct val="50000"/>
              </a:spcBef>
            </a:pPr>
            <a:endParaRPr lang="es-MX" sz="2800" b="1" dirty="0">
              <a:solidFill>
                <a:srgbClr val="000099"/>
              </a:solidFill>
              <a:latin typeface="Century Gothic" pitchFamily="34" charset="0"/>
              <a:cs typeface="Times New Roman" pitchFamily="18" charset="0"/>
            </a:endParaRPr>
          </a:p>
          <a:p>
            <a:pPr algn="just">
              <a:spcBef>
                <a:spcPct val="50000"/>
              </a:spcBef>
            </a:pPr>
            <a:r>
              <a:rPr lang="es-MX" sz="2800" b="1" dirty="0">
                <a:solidFill>
                  <a:srgbClr val="A50021"/>
                </a:solidFill>
                <a:latin typeface="Century Gothic" pitchFamily="34" charset="0"/>
                <a:cs typeface="Times New Roman" pitchFamily="18" charset="0"/>
              </a:rPr>
              <a:t>Físicas</a:t>
            </a:r>
            <a:r>
              <a:rPr lang="es-MX" sz="2800" b="1" dirty="0">
                <a:solidFill>
                  <a:srgbClr val="000099"/>
                </a:solidFill>
                <a:latin typeface="Century Gothic" pitchFamily="34" charset="0"/>
                <a:cs typeface="Times New Roman" pitchFamily="18" charset="0"/>
              </a:rPr>
              <a:t>:  fallas, deficiencias o selección inadecuada de la fuente de los medios utilizados para transportar el mensaje</a:t>
            </a:r>
            <a:endParaRPr lang="en-US" sz="2800" b="1" dirty="0">
              <a:solidFill>
                <a:srgbClr val="000099"/>
              </a:solidFill>
              <a:cs typeface="Times New Roman" pitchFamily="18" charset="0"/>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TEORIAS X </a:t>
            </a:r>
            <a:r>
              <a:rPr lang="es-MX" dirty="0" err="1" smtClean="0"/>
              <a:t>yY</a:t>
            </a:r>
            <a:r>
              <a:rPr lang="es-MX" dirty="0" smtClean="0"/>
              <a:t> </a:t>
            </a:r>
            <a:endParaRPr lang="es-MX" dirty="0"/>
          </a:p>
        </p:txBody>
      </p:sp>
      <p:sp>
        <p:nvSpPr>
          <p:cNvPr id="3" name="2 Marcador de contenido"/>
          <p:cNvSpPr>
            <a:spLocks noGrp="1"/>
          </p:cNvSpPr>
          <p:nvPr>
            <p:ph idx="1"/>
          </p:nvPr>
        </p:nvSpPr>
        <p:spPr/>
        <p:txBody>
          <a:bodyPr/>
          <a:lstStyle/>
          <a:p>
            <a:pPr algn="just"/>
            <a:r>
              <a:rPr lang="es-MX" sz="2800" b="1" dirty="0" smtClean="0"/>
              <a:t>Teoría X:</a:t>
            </a:r>
            <a:r>
              <a:rPr lang="es-MX" sz="2800" dirty="0" smtClean="0"/>
              <a:t> La mayoría de las personas no le gusta el trabajo y no asume responsabilidades. Y es necesario que estén vigiladas, controladas para lograr los objetivos.</a:t>
            </a:r>
          </a:p>
          <a:p>
            <a:pPr algn="just"/>
            <a:endParaRPr lang="es-MX" sz="2800" dirty="0" smtClean="0"/>
          </a:p>
          <a:p>
            <a:pPr algn="just"/>
            <a:endParaRPr lang="es-MX" sz="2800" dirty="0"/>
          </a:p>
          <a:p>
            <a:pPr algn="just"/>
            <a:endParaRPr lang="es-MX" sz="2800" b="1" dirty="0" smtClean="0"/>
          </a:p>
          <a:p>
            <a:pPr algn="just"/>
            <a:endParaRPr lang="es-MX" sz="2800" b="1" dirty="0"/>
          </a:p>
          <a:p>
            <a:pPr algn="just"/>
            <a:r>
              <a:rPr lang="es-MX" sz="2800" b="1" dirty="0" smtClean="0"/>
              <a:t>Teoría Y:</a:t>
            </a:r>
            <a:r>
              <a:rPr lang="es-MX" sz="2800" dirty="0" smtClean="0"/>
              <a:t> Las personas que le gusta el trabajo y que se desempeñan buscan responsabilidades y se muestran muy críticos en sus labores.</a:t>
            </a:r>
          </a:p>
          <a:p>
            <a:pPr algn="just"/>
            <a:endParaRPr lang="es-MX" sz="2800" dirty="0"/>
          </a:p>
        </p:txBody>
      </p:sp>
      <p:pic>
        <p:nvPicPr>
          <p:cNvPr id="54276" name="Picture 4" descr="http://3.bp.blogspot.com/_pSMUcHl9wOY/SZhNI-vVVkI/AAAAAAAAKg0/jwNfXY2JIL0/s320/cansado.jpg"/>
          <p:cNvPicPr>
            <a:picLocks noChangeAspect="1" noChangeArrowheads="1"/>
          </p:cNvPicPr>
          <p:nvPr/>
        </p:nvPicPr>
        <p:blipFill>
          <a:blip r:embed="rId2" cstate="print"/>
          <a:srcRect/>
          <a:stretch>
            <a:fillRect/>
          </a:stretch>
        </p:blipFill>
        <p:spPr bwMode="auto">
          <a:xfrm>
            <a:off x="1214414" y="3071810"/>
            <a:ext cx="2143140" cy="2177431"/>
          </a:xfrm>
          <a:prstGeom prst="rect">
            <a:avLst/>
          </a:prstGeom>
          <a:noFill/>
        </p:spPr>
      </p:pic>
      <p:pic>
        <p:nvPicPr>
          <p:cNvPr id="54278" name="Picture 6" descr="http://www.virtual5.com.mx/articulos/wp-content/uploads/2010/03/escalera-exito.jpg"/>
          <p:cNvPicPr>
            <a:picLocks noChangeAspect="1" noChangeArrowheads="1"/>
          </p:cNvPicPr>
          <p:nvPr/>
        </p:nvPicPr>
        <p:blipFill>
          <a:blip r:embed="rId3" cstate="print"/>
          <a:srcRect/>
          <a:stretch>
            <a:fillRect/>
          </a:stretch>
        </p:blipFill>
        <p:spPr bwMode="auto">
          <a:xfrm>
            <a:off x="5357818" y="2928934"/>
            <a:ext cx="2014537" cy="2238374"/>
          </a:xfrm>
          <a:prstGeom prst="rect">
            <a:avLst/>
          </a:prstGeom>
          <a:noFill/>
        </p:spPr>
      </p:pic>
    </p:spTree>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 y="806450"/>
            <a:ext cx="9144000" cy="641350"/>
          </a:xfrm>
          <a:prstGeom prst="rect">
            <a:avLst/>
          </a:prstGeom>
          <a:noFill/>
          <a:ln w="9525">
            <a:noFill/>
            <a:miter lim="800000"/>
            <a:headEnd/>
            <a:tailEnd/>
          </a:ln>
          <a:effectLst/>
        </p:spPr>
        <p:txBody>
          <a:bodyPr>
            <a:spAutoFit/>
          </a:bodyPr>
          <a:lstStyle/>
          <a:p>
            <a:pPr algn="ctr">
              <a:spcBef>
                <a:spcPct val="50000"/>
              </a:spcBef>
            </a:pPr>
            <a:r>
              <a:rPr lang="es-MX" sz="3600" b="1">
                <a:solidFill>
                  <a:srgbClr val="A50021"/>
                </a:solidFill>
                <a:latin typeface="Century Gothic" pitchFamily="34" charset="0"/>
              </a:rPr>
              <a:t>PATOLOGIA DE LAS COMUNICACIONES</a:t>
            </a:r>
            <a:endParaRPr lang="en-US" sz="3600" b="1">
              <a:solidFill>
                <a:srgbClr val="A50021"/>
              </a:solidFill>
              <a:latin typeface="Century Gothic" pitchFamily="34" charset="0"/>
            </a:endParaRPr>
          </a:p>
        </p:txBody>
      </p:sp>
      <p:sp>
        <p:nvSpPr>
          <p:cNvPr id="44035" name="Text Box 3"/>
          <p:cNvSpPr txBox="1">
            <a:spLocks noChangeArrowheads="1"/>
          </p:cNvSpPr>
          <p:nvPr/>
        </p:nvSpPr>
        <p:spPr bwMode="auto">
          <a:xfrm>
            <a:off x="304800" y="1778000"/>
            <a:ext cx="8001000" cy="3937000"/>
          </a:xfrm>
          <a:prstGeom prst="rect">
            <a:avLst/>
          </a:prstGeom>
          <a:noFill/>
          <a:ln w="9525">
            <a:noFill/>
            <a:miter lim="800000"/>
            <a:headEnd/>
            <a:tailEnd/>
          </a:ln>
          <a:effectLst/>
        </p:spPr>
        <p:txBody>
          <a:bodyPr>
            <a:spAutoFit/>
          </a:bodyPr>
          <a:lstStyle/>
          <a:p>
            <a:pPr algn="just">
              <a:spcBef>
                <a:spcPct val="50000"/>
              </a:spcBef>
            </a:pPr>
            <a:r>
              <a:rPr lang="es-MX" sz="2800" b="1" dirty="0">
                <a:solidFill>
                  <a:srgbClr val="A50021"/>
                </a:solidFill>
                <a:latin typeface="Century Gothic" pitchFamily="34" charset="0"/>
                <a:cs typeface="Times New Roman" pitchFamily="18" charset="0"/>
              </a:rPr>
              <a:t>Fisiológicas</a:t>
            </a:r>
            <a:r>
              <a:rPr lang="es-MX" sz="2800" b="1" dirty="0">
                <a:solidFill>
                  <a:srgbClr val="000099"/>
                </a:solidFill>
                <a:latin typeface="Century Gothic" pitchFamily="34" charset="0"/>
                <a:cs typeface="Times New Roman" pitchFamily="18" charset="0"/>
              </a:rPr>
              <a:t>:  malformaciones, disfunciones y otras limitantes funcionales de las personas que intervienen el proceso</a:t>
            </a:r>
            <a:endParaRPr lang="en-US" sz="2800" b="1" dirty="0">
              <a:solidFill>
                <a:srgbClr val="000099"/>
              </a:solidFill>
              <a:cs typeface="Times New Roman" pitchFamily="18" charset="0"/>
            </a:endParaRPr>
          </a:p>
          <a:p>
            <a:pPr algn="just">
              <a:spcBef>
                <a:spcPct val="50000"/>
              </a:spcBef>
            </a:pPr>
            <a:r>
              <a:rPr lang="es-MX" sz="2800" b="1" dirty="0">
                <a:solidFill>
                  <a:srgbClr val="A50021"/>
                </a:solidFill>
                <a:latin typeface="Century Gothic" pitchFamily="34" charset="0"/>
                <a:cs typeface="Times New Roman" pitchFamily="18" charset="0"/>
              </a:rPr>
              <a:t>Psicológicas</a:t>
            </a:r>
            <a:r>
              <a:rPr lang="es-MX" sz="2800" b="1" dirty="0">
                <a:solidFill>
                  <a:srgbClr val="000099"/>
                </a:solidFill>
                <a:latin typeface="Century Gothic" pitchFamily="34" charset="0"/>
                <a:cs typeface="Times New Roman" pitchFamily="18" charset="0"/>
              </a:rPr>
              <a:t>:  parten de la forma individual que cada persona posee para percibir y comprender el mundo que le rodea</a:t>
            </a:r>
            <a:endParaRPr lang="en-US" sz="2800" b="1" dirty="0">
              <a:solidFill>
                <a:srgbClr val="000099"/>
              </a:solidFill>
              <a:cs typeface="Times New Roman" pitchFamily="18" charset="0"/>
            </a:endParaRPr>
          </a:p>
          <a:p>
            <a:pPr>
              <a:spcBef>
                <a:spcPct val="50000"/>
              </a:spcBef>
            </a:pPr>
            <a:r>
              <a:rPr lang="es-MX" sz="2800" b="1" dirty="0">
                <a:solidFill>
                  <a:srgbClr val="A50021"/>
                </a:solidFill>
                <a:latin typeface="Century Gothic" pitchFamily="34" charset="0"/>
                <a:cs typeface="Times New Roman" pitchFamily="18" charset="0"/>
              </a:rPr>
              <a:t>Administrativas</a:t>
            </a:r>
            <a:r>
              <a:rPr lang="es-MX" sz="2800" b="1" dirty="0">
                <a:solidFill>
                  <a:srgbClr val="000099"/>
                </a:solidFill>
                <a:latin typeface="Century Gothic" pitchFamily="34" charset="0"/>
                <a:cs typeface="Times New Roman" pitchFamily="18" charset="0"/>
              </a:rPr>
              <a:t>:  la estructura y funcionamiento de la organización</a:t>
            </a:r>
            <a:r>
              <a:rPr lang="en-US" sz="2800" b="1" dirty="0">
                <a:solidFill>
                  <a:srgbClr val="000099"/>
                </a:solidFill>
              </a:rPr>
              <a:t> </a:t>
            </a:r>
          </a:p>
        </p:txBody>
      </p:sp>
    </p:spTree>
  </p:cSld>
  <p:clrMapOvr>
    <a:masterClrMapping/>
  </p:clrMapOvr>
  <p:transition>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563563"/>
            <a:ext cx="8077200" cy="579437"/>
          </a:xfrm>
          <a:prstGeom prst="rect">
            <a:avLst/>
          </a:prstGeom>
          <a:noFill/>
          <a:ln w="9525">
            <a:noFill/>
            <a:miter lim="800000"/>
            <a:headEnd/>
            <a:tailEnd/>
          </a:ln>
          <a:effectLst/>
        </p:spPr>
        <p:txBody>
          <a:bodyPr>
            <a:spAutoFit/>
          </a:bodyPr>
          <a:lstStyle/>
          <a:p>
            <a:pPr algn="ctr">
              <a:spcBef>
                <a:spcPct val="50000"/>
              </a:spcBef>
            </a:pPr>
            <a:r>
              <a:rPr lang="es-MX" sz="3200" b="1">
                <a:solidFill>
                  <a:srgbClr val="A50021"/>
                </a:solidFill>
                <a:latin typeface="Century Gothic" pitchFamily="34" charset="0"/>
              </a:rPr>
              <a:t>CLASIFICACION DE LA COMUNICACION</a:t>
            </a:r>
            <a:endParaRPr lang="en-US" sz="3200" b="1">
              <a:solidFill>
                <a:srgbClr val="A50021"/>
              </a:solidFill>
              <a:latin typeface="Century Gothic" pitchFamily="34" charset="0"/>
            </a:endParaRPr>
          </a:p>
        </p:txBody>
      </p:sp>
      <p:sp>
        <p:nvSpPr>
          <p:cNvPr id="7171" name="Text Box 3"/>
          <p:cNvSpPr txBox="1">
            <a:spLocks noChangeArrowheads="1"/>
          </p:cNvSpPr>
          <p:nvPr/>
        </p:nvSpPr>
        <p:spPr bwMode="auto">
          <a:xfrm>
            <a:off x="381000" y="1371600"/>
            <a:ext cx="8305800" cy="5221288"/>
          </a:xfrm>
          <a:prstGeom prst="rect">
            <a:avLst/>
          </a:prstGeom>
          <a:noFill/>
          <a:ln w="9525">
            <a:noFill/>
            <a:miter lim="800000"/>
            <a:headEnd/>
            <a:tailEnd/>
          </a:ln>
          <a:effectLst/>
        </p:spPr>
        <p:txBody>
          <a:bodyPr>
            <a:spAutoFit/>
          </a:bodyPr>
          <a:lstStyle/>
          <a:p>
            <a:pPr algn="just">
              <a:spcBef>
                <a:spcPct val="50000"/>
              </a:spcBef>
            </a:pPr>
            <a:r>
              <a:rPr lang="es-MX" sz="2800" b="1">
                <a:solidFill>
                  <a:srgbClr val="A50021"/>
                </a:solidFill>
                <a:latin typeface="Century Gothic" pitchFamily="34" charset="0"/>
                <a:cs typeface="Times New Roman" pitchFamily="18" charset="0"/>
              </a:rPr>
              <a:t>En función de los medios de transmisión:</a:t>
            </a:r>
            <a:endParaRPr lang="en-US" sz="2800" b="1">
              <a:solidFill>
                <a:srgbClr val="A50021"/>
              </a:solidFill>
              <a:cs typeface="Times New Roman" pitchFamily="18" charset="0"/>
            </a:endParaRPr>
          </a:p>
          <a:p>
            <a:pPr algn="just">
              <a:spcBef>
                <a:spcPct val="50000"/>
              </a:spcBef>
              <a:buFontTx/>
              <a:buChar char="•"/>
            </a:pPr>
            <a:r>
              <a:rPr lang="es-MX" sz="2800" b="1">
                <a:solidFill>
                  <a:srgbClr val="003399"/>
                </a:solidFill>
                <a:latin typeface="Century Gothic" pitchFamily="34" charset="0"/>
              </a:rPr>
              <a:t>La palabra oral y escrita</a:t>
            </a:r>
          </a:p>
          <a:p>
            <a:pPr algn="just">
              <a:spcBef>
                <a:spcPct val="50000"/>
              </a:spcBef>
              <a:buFontTx/>
              <a:buChar char="•"/>
            </a:pPr>
            <a:r>
              <a:rPr lang="es-MX" sz="2800" b="1">
                <a:solidFill>
                  <a:srgbClr val="003399"/>
                </a:solidFill>
                <a:latin typeface="Century Gothic" pitchFamily="34" charset="0"/>
              </a:rPr>
              <a:t>Señales (audibles, visuales, perceptibles) y la     comunicación mímica</a:t>
            </a:r>
            <a:endParaRPr lang="en-US" sz="2800" b="1">
              <a:solidFill>
                <a:srgbClr val="003399"/>
              </a:solidFill>
            </a:endParaRPr>
          </a:p>
          <a:p>
            <a:pPr algn="just">
              <a:spcBef>
                <a:spcPct val="50000"/>
              </a:spcBef>
              <a:buFontTx/>
              <a:buChar char="•"/>
            </a:pPr>
            <a:r>
              <a:rPr lang="es-MX" sz="2800" b="1">
                <a:solidFill>
                  <a:srgbClr val="003399"/>
                </a:solidFill>
                <a:latin typeface="Century Gothic" pitchFamily="34" charset="0"/>
              </a:rPr>
              <a:t>Símbolos convencionales y comunicación gráfica</a:t>
            </a:r>
            <a:endParaRPr lang="en-US" sz="2800" b="1">
              <a:solidFill>
                <a:srgbClr val="003399"/>
              </a:solidFill>
            </a:endParaRPr>
          </a:p>
          <a:p>
            <a:pPr algn="just">
              <a:spcBef>
                <a:spcPct val="50000"/>
              </a:spcBef>
              <a:buFontTx/>
              <a:buChar char="•"/>
            </a:pPr>
            <a:r>
              <a:rPr lang="es-MX" sz="2800" b="1">
                <a:solidFill>
                  <a:srgbClr val="003399"/>
                </a:solidFill>
                <a:latin typeface="Century Gothic" pitchFamily="34" charset="0"/>
              </a:rPr>
              <a:t>Los medios mecánicos</a:t>
            </a:r>
            <a:endParaRPr lang="en-US" sz="2800" b="1">
              <a:solidFill>
                <a:srgbClr val="003399"/>
              </a:solidFill>
            </a:endParaRPr>
          </a:p>
          <a:p>
            <a:pPr algn="just">
              <a:spcBef>
                <a:spcPct val="50000"/>
              </a:spcBef>
              <a:buFontTx/>
              <a:buChar char="•"/>
            </a:pPr>
            <a:r>
              <a:rPr lang="es-MX" sz="2800" b="1">
                <a:solidFill>
                  <a:srgbClr val="003399"/>
                </a:solidFill>
                <a:latin typeface="Century Gothic" pitchFamily="34" charset="0"/>
              </a:rPr>
              <a:t>Comunicación mixta</a:t>
            </a:r>
            <a:endParaRPr lang="en-US" sz="2800" b="1">
              <a:solidFill>
                <a:srgbClr val="003399"/>
              </a:solidFill>
            </a:endParaRPr>
          </a:p>
          <a:p>
            <a:pPr>
              <a:spcBef>
                <a:spcPct val="50000"/>
              </a:spcBef>
            </a:pPr>
            <a:endParaRPr lang="en-US" sz="2800" b="1">
              <a:solidFill>
                <a:srgbClr val="003399"/>
              </a:solidFill>
            </a:endParaRPr>
          </a:p>
        </p:txBody>
      </p:sp>
      <p:pic>
        <p:nvPicPr>
          <p:cNvPr id="7172" name="Picture 4"/>
          <p:cNvPicPr>
            <a:picLocks noChangeAspect="1" noChangeArrowheads="1"/>
          </p:cNvPicPr>
          <p:nvPr/>
        </p:nvPicPr>
        <p:blipFill>
          <a:blip r:embed="rId2" cstate="print"/>
          <a:srcRect/>
          <a:stretch>
            <a:fillRect/>
          </a:stretch>
        </p:blipFill>
        <p:spPr bwMode="auto">
          <a:xfrm>
            <a:off x="5943600" y="4191000"/>
            <a:ext cx="2590800" cy="2590800"/>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571472" y="0"/>
            <a:ext cx="7239000" cy="4851400"/>
          </a:xfrm>
          <a:prstGeom prst="rect">
            <a:avLst/>
          </a:prstGeom>
          <a:noFill/>
          <a:ln w="9525">
            <a:noFill/>
            <a:miter lim="800000"/>
            <a:headEnd/>
            <a:tailEnd/>
          </a:ln>
          <a:effectLst/>
        </p:spPr>
        <p:txBody>
          <a:bodyPr>
            <a:spAutoFit/>
          </a:bodyPr>
          <a:lstStyle/>
          <a:p>
            <a:pPr algn="just">
              <a:spcBef>
                <a:spcPct val="50000"/>
              </a:spcBef>
            </a:pPr>
            <a:r>
              <a:rPr lang="es-MX" sz="3200" b="1" dirty="0">
                <a:solidFill>
                  <a:srgbClr val="A50021"/>
                </a:solidFill>
                <a:latin typeface="Century Gothic" pitchFamily="34" charset="0"/>
                <a:cs typeface="Times New Roman" pitchFamily="18" charset="0"/>
              </a:rPr>
              <a:t>El Rumor:</a:t>
            </a:r>
            <a:endParaRPr lang="en-US" sz="3200" b="1" dirty="0">
              <a:solidFill>
                <a:srgbClr val="A50021"/>
              </a:solidFill>
              <a:cs typeface="Times New Roman" pitchFamily="18" charset="0"/>
            </a:endParaRPr>
          </a:p>
          <a:p>
            <a:pPr algn="just">
              <a:spcBef>
                <a:spcPct val="50000"/>
              </a:spcBef>
            </a:pPr>
            <a:r>
              <a:rPr lang="es-MX" sz="2800" dirty="0">
                <a:solidFill>
                  <a:srgbClr val="000099"/>
                </a:solidFill>
                <a:latin typeface="Century Gothic" pitchFamily="34" charset="0"/>
                <a:cs typeface="Times New Roman" pitchFamily="18" charset="0"/>
              </a:rPr>
              <a:t>Las murmuraciones son medios de comunicación, cuya circulación depende de la fórmula importancia por ambigüedad.  Pierden detalles de relato en relato y ganan otros.  Su divulgación se facilita por:  temor, esperanza, hostilidad, curiosidad, falta de información.</a:t>
            </a:r>
          </a:p>
          <a:p>
            <a:pPr algn="just">
              <a:spcBef>
                <a:spcPct val="50000"/>
              </a:spcBef>
            </a:pPr>
            <a:r>
              <a:rPr lang="es-MX" sz="2800" dirty="0">
                <a:latin typeface="Century Gothic" pitchFamily="34" charset="0"/>
                <a:cs typeface="Times New Roman" pitchFamily="18" charset="0"/>
              </a:rPr>
              <a:t> </a:t>
            </a:r>
            <a:endParaRPr lang="en-US" sz="2800" dirty="0">
              <a:latin typeface="Century Gothic" pitchFamily="34" charset="0"/>
              <a:cs typeface="Times New Roman" pitchFamily="18" charset="0"/>
            </a:endParaRPr>
          </a:p>
        </p:txBody>
      </p:sp>
      <p:pic>
        <p:nvPicPr>
          <p:cNvPr id="49154" name="Picture 2" descr="http://thepastormike.com/wp-content/uploads/2010/05/chisme.jpg"/>
          <p:cNvPicPr>
            <a:picLocks noChangeAspect="1" noChangeArrowheads="1"/>
          </p:cNvPicPr>
          <p:nvPr/>
        </p:nvPicPr>
        <p:blipFill>
          <a:blip r:embed="rId2" cstate="print"/>
          <a:srcRect/>
          <a:stretch>
            <a:fillRect/>
          </a:stretch>
        </p:blipFill>
        <p:spPr bwMode="auto">
          <a:xfrm>
            <a:off x="3500430" y="3714752"/>
            <a:ext cx="3810000" cy="2857500"/>
          </a:xfrm>
          <a:prstGeom prst="rect">
            <a:avLst/>
          </a:prstGeom>
          <a:noFill/>
        </p:spPr>
      </p:pic>
    </p:spTree>
  </p:cSld>
  <p:clrMapOvr>
    <a:masterClrMapping/>
  </p:clrMapOvr>
  <p:transition>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593725"/>
            <a:ext cx="8077200" cy="701675"/>
          </a:xfrm>
          <a:prstGeom prst="rect">
            <a:avLst/>
          </a:prstGeom>
          <a:noFill/>
          <a:ln w="9525">
            <a:noFill/>
            <a:miter lim="800000"/>
            <a:headEnd/>
            <a:tailEnd/>
          </a:ln>
          <a:effectLst/>
        </p:spPr>
        <p:txBody>
          <a:bodyPr>
            <a:spAutoFit/>
          </a:bodyPr>
          <a:lstStyle/>
          <a:p>
            <a:pPr algn="ctr">
              <a:spcBef>
                <a:spcPct val="50000"/>
              </a:spcBef>
            </a:pPr>
            <a:r>
              <a:rPr lang="es-MX" sz="4000" b="1">
                <a:solidFill>
                  <a:srgbClr val="A50021"/>
                </a:solidFill>
                <a:latin typeface="Century Gothic" pitchFamily="34" charset="0"/>
              </a:rPr>
              <a:t>¿Y si no hay comunicación?</a:t>
            </a:r>
            <a:endParaRPr lang="en-US" sz="4000" b="1">
              <a:solidFill>
                <a:srgbClr val="A50021"/>
              </a:solidFill>
              <a:latin typeface="Century Gothic" pitchFamily="34" charset="0"/>
            </a:endParaRPr>
          </a:p>
        </p:txBody>
      </p:sp>
      <p:sp>
        <p:nvSpPr>
          <p:cNvPr id="9219" name="Text Box 3"/>
          <p:cNvSpPr txBox="1">
            <a:spLocks noChangeArrowheads="1"/>
          </p:cNvSpPr>
          <p:nvPr/>
        </p:nvSpPr>
        <p:spPr bwMode="auto">
          <a:xfrm>
            <a:off x="228600" y="1258888"/>
            <a:ext cx="5410200" cy="5218112"/>
          </a:xfrm>
          <a:prstGeom prst="rect">
            <a:avLst/>
          </a:prstGeom>
          <a:noFill/>
          <a:ln w="9525">
            <a:noFill/>
            <a:miter lim="800000"/>
            <a:headEnd/>
            <a:tailEnd/>
          </a:ln>
          <a:effectLst/>
        </p:spPr>
        <p:txBody>
          <a:bodyPr>
            <a:spAutoFit/>
          </a:bodyPr>
          <a:lstStyle/>
          <a:p>
            <a:pPr algn="just">
              <a:spcBef>
                <a:spcPct val="50000"/>
              </a:spcBef>
              <a:buFontTx/>
              <a:buChar char="•"/>
            </a:pPr>
            <a:r>
              <a:rPr lang="es-MX" sz="2800" b="1">
                <a:solidFill>
                  <a:srgbClr val="003399"/>
                </a:solidFill>
                <a:latin typeface="Century Gothic" pitchFamily="34" charset="0"/>
              </a:rPr>
              <a:t>Falta de comprensión de los objetivos de la empresa</a:t>
            </a:r>
            <a:endParaRPr lang="en-US" sz="2800" b="1">
              <a:solidFill>
                <a:srgbClr val="003399"/>
              </a:solidFill>
            </a:endParaRPr>
          </a:p>
          <a:p>
            <a:pPr algn="just">
              <a:spcBef>
                <a:spcPct val="50000"/>
              </a:spcBef>
              <a:buFontTx/>
              <a:buChar char="•"/>
            </a:pPr>
            <a:r>
              <a:rPr lang="es-MX" sz="2800" b="1">
                <a:solidFill>
                  <a:srgbClr val="003399"/>
                </a:solidFill>
                <a:latin typeface="Century Gothic" pitchFamily="34" charset="0"/>
              </a:rPr>
              <a:t>Incapacidad de desempeñar cargos individuales de acuerdo con las normas más estrictas posibles</a:t>
            </a:r>
            <a:endParaRPr lang="en-US" sz="2800" b="1">
              <a:solidFill>
                <a:srgbClr val="003399"/>
              </a:solidFill>
            </a:endParaRPr>
          </a:p>
          <a:p>
            <a:pPr algn="just">
              <a:spcBef>
                <a:spcPct val="50000"/>
              </a:spcBef>
              <a:buFontTx/>
              <a:buChar char="•"/>
            </a:pPr>
            <a:r>
              <a:rPr lang="es-MX" sz="2800" b="1">
                <a:solidFill>
                  <a:srgbClr val="003399"/>
                </a:solidFill>
                <a:latin typeface="Century Gothic" pitchFamily="34" charset="0"/>
              </a:rPr>
              <a:t>Carencia de percepción de las demandas del consumidor y de los desafíos de la competencia</a:t>
            </a:r>
            <a:endParaRPr lang="en-US" sz="2800" b="1">
              <a:solidFill>
                <a:srgbClr val="003399"/>
              </a:solidFill>
            </a:endParaRPr>
          </a:p>
        </p:txBody>
      </p:sp>
      <p:pic>
        <p:nvPicPr>
          <p:cNvPr id="48130" name="Picture 2" descr="http://2.bp.blogspot.com/-zp8FPvclgZk/Tdvpxpzm_XI/AAAAAAAAAWE/ZhsDqeHjTys/s1600/silencio.jpg"/>
          <p:cNvPicPr>
            <a:picLocks noChangeAspect="1" noChangeArrowheads="1"/>
          </p:cNvPicPr>
          <p:nvPr/>
        </p:nvPicPr>
        <p:blipFill>
          <a:blip r:embed="rId2" cstate="print"/>
          <a:srcRect/>
          <a:stretch>
            <a:fillRect/>
          </a:stretch>
        </p:blipFill>
        <p:spPr bwMode="auto">
          <a:xfrm>
            <a:off x="6072198" y="1785926"/>
            <a:ext cx="2714625"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3.bp.blogspot.com/_wijUorM-cM4/TLVPB82eggI/AAAAAAAAABY/yQ81A1pQRAQ/s1600/Silencio.jpg"/>
          <p:cNvPicPr>
            <a:picLocks noChangeAspect="1" noChangeArrowheads="1"/>
          </p:cNvPicPr>
          <p:nvPr/>
        </p:nvPicPr>
        <p:blipFill>
          <a:blip r:embed="rId2" cstate="print"/>
          <a:srcRect/>
          <a:stretch>
            <a:fillRect/>
          </a:stretch>
        </p:blipFill>
        <p:spPr bwMode="auto">
          <a:xfrm>
            <a:off x="0" y="1857364"/>
            <a:ext cx="2419350" cy="3228975"/>
          </a:xfrm>
          <a:prstGeom prst="rect">
            <a:avLst/>
          </a:prstGeom>
          <a:noFill/>
        </p:spPr>
      </p:pic>
      <p:sp>
        <p:nvSpPr>
          <p:cNvPr id="48130" name="Text Box 2"/>
          <p:cNvSpPr txBox="1">
            <a:spLocks noChangeArrowheads="1"/>
          </p:cNvSpPr>
          <p:nvPr/>
        </p:nvSpPr>
        <p:spPr bwMode="auto">
          <a:xfrm>
            <a:off x="457200" y="533400"/>
            <a:ext cx="8077200" cy="579438"/>
          </a:xfrm>
          <a:prstGeom prst="rect">
            <a:avLst/>
          </a:prstGeom>
          <a:noFill/>
          <a:ln w="9525">
            <a:noFill/>
            <a:miter lim="800000"/>
            <a:headEnd/>
            <a:tailEnd/>
          </a:ln>
          <a:effectLst/>
        </p:spPr>
        <p:txBody>
          <a:bodyPr>
            <a:spAutoFit/>
          </a:bodyPr>
          <a:lstStyle/>
          <a:p>
            <a:pPr algn="ctr">
              <a:spcBef>
                <a:spcPct val="50000"/>
              </a:spcBef>
            </a:pPr>
            <a:r>
              <a:rPr lang="es-MX" sz="3200" b="1">
                <a:solidFill>
                  <a:srgbClr val="A50021"/>
                </a:solidFill>
                <a:latin typeface="Century Gothic" pitchFamily="34" charset="0"/>
              </a:rPr>
              <a:t>¿Y si no hay comunicación?</a:t>
            </a:r>
            <a:endParaRPr lang="en-US" sz="3200" b="1">
              <a:solidFill>
                <a:srgbClr val="A50021"/>
              </a:solidFill>
              <a:latin typeface="Century Gothic" pitchFamily="34" charset="0"/>
            </a:endParaRPr>
          </a:p>
        </p:txBody>
      </p:sp>
      <p:sp>
        <p:nvSpPr>
          <p:cNvPr id="48131" name="Text Box 3"/>
          <p:cNvSpPr txBox="1">
            <a:spLocks noChangeArrowheads="1"/>
          </p:cNvSpPr>
          <p:nvPr/>
        </p:nvSpPr>
        <p:spPr bwMode="auto">
          <a:xfrm>
            <a:off x="1981200" y="1379538"/>
            <a:ext cx="6858000" cy="4792662"/>
          </a:xfrm>
          <a:prstGeom prst="rect">
            <a:avLst/>
          </a:prstGeom>
          <a:noFill/>
          <a:ln w="9525">
            <a:noFill/>
            <a:miter lim="800000"/>
            <a:headEnd/>
            <a:tailEnd/>
          </a:ln>
          <a:effectLst/>
        </p:spPr>
        <p:txBody>
          <a:bodyPr>
            <a:spAutoFit/>
          </a:bodyPr>
          <a:lstStyle/>
          <a:p>
            <a:pPr algn="just">
              <a:spcBef>
                <a:spcPct val="50000"/>
              </a:spcBef>
              <a:buFontTx/>
              <a:buChar char="•"/>
            </a:pPr>
            <a:r>
              <a:rPr lang="es-MX" sz="2800" b="1" dirty="0">
                <a:solidFill>
                  <a:srgbClr val="003399"/>
                </a:solidFill>
                <a:latin typeface="Century Gothic" pitchFamily="34" charset="0"/>
              </a:rPr>
              <a:t>Malas relaciones con superiores inmediatos</a:t>
            </a:r>
            <a:endParaRPr lang="en-US" sz="2800" b="1" dirty="0">
              <a:solidFill>
                <a:srgbClr val="003399"/>
              </a:solidFill>
            </a:endParaRPr>
          </a:p>
          <a:p>
            <a:pPr algn="just">
              <a:spcBef>
                <a:spcPct val="50000"/>
              </a:spcBef>
              <a:buFontTx/>
              <a:buChar char="•"/>
            </a:pPr>
            <a:r>
              <a:rPr lang="es-MX" sz="2800" b="1" dirty="0">
                <a:solidFill>
                  <a:srgbClr val="003399"/>
                </a:solidFill>
                <a:latin typeface="Century Gothic" pitchFamily="34" charset="0"/>
              </a:rPr>
              <a:t>Crítica y mala comprensión entre departamentos</a:t>
            </a:r>
            <a:endParaRPr lang="en-US" sz="2800" b="1" dirty="0">
              <a:solidFill>
                <a:srgbClr val="003399"/>
              </a:solidFill>
            </a:endParaRPr>
          </a:p>
          <a:p>
            <a:pPr algn="just">
              <a:spcBef>
                <a:spcPct val="50000"/>
              </a:spcBef>
              <a:buFontTx/>
              <a:buChar char="•"/>
            </a:pPr>
            <a:r>
              <a:rPr lang="es-MX" sz="2800" b="1" dirty="0">
                <a:solidFill>
                  <a:srgbClr val="003399"/>
                </a:solidFill>
                <a:latin typeface="Century Gothic" pitchFamily="34" charset="0"/>
              </a:rPr>
              <a:t>Incapacidad para proporcionar información franca a subordinados</a:t>
            </a:r>
            <a:endParaRPr lang="en-US" sz="2800" b="1" dirty="0">
              <a:solidFill>
                <a:srgbClr val="003399"/>
              </a:solidFill>
            </a:endParaRPr>
          </a:p>
          <a:p>
            <a:pPr algn="just">
              <a:spcBef>
                <a:spcPct val="50000"/>
              </a:spcBef>
              <a:buFontTx/>
              <a:buChar char="•"/>
            </a:pPr>
            <a:r>
              <a:rPr lang="es-MX" sz="2800" b="1" dirty="0">
                <a:solidFill>
                  <a:srgbClr val="003399"/>
                </a:solidFill>
                <a:latin typeface="Century Gothic" pitchFamily="34" charset="0"/>
              </a:rPr>
              <a:t>Disminución general del estado de ánimo del personal</a:t>
            </a:r>
            <a:endParaRPr lang="en-US" sz="2800" b="1" dirty="0">
              <a:solidFill>
                <a:srgbClr val="003399"/>
              </a:solidFill>
            </a:endParaRPr>
          </a:p>
          <a:p>
            <a:pPr>
              <a:spcBef>
                <a:spcPct val="50000"/>
              </a:spcBef>
            </a:pPr>
            <a:endParaRPr lang="en-US" sz="2800" b="1" dirty="0">
              <a:solidFill>
                <a:srgbClr val="003399"/>
              </a:solidFill>
            </a:endParaRPr>
          </a:p>
        </p:txBody>
      </p:sp>
    </p:spTree>
  </p:cSld>
  <p:clrMapOvr>
    <a:masterClrMapping/>
  </p:clrMapOvr>
  <p:transition>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609600"/>
            <a:ext cx="8229600" cy="954107"/>
          </a:xfrm>
          <a:prstGeom prst="rect">
            <a:avLst/>
          </a:prstGeom>
          <a:noFill/>
          <a:ln w="9525">
            <a:noFill/>
            <a:miter lim="800000"/>
            <a:headEnd/>
            <a:tailEnd/>
          </a:ln>
          <a:effectLst/>
        </p:spPr>
        <p:txBody>
          <a:bodyPr>
            <a:spAutoFit/>
          </a:bodyPr>
          <a:lstStyle/>
          <a:p>
            <a:pPr>
              <a:spcBef>
                <a:spcPct val="50000"/>
              </a:spcBef>
            </a:pPr>
            <a:r>
              <a:rPr lang="es-MX" sz="2800" b="1" dirty="0">
                <a:solidFill>
                  <a:srgbClr val="FF0000"/>
                </a:solidFill>
                <a:latin typeface="Century Gothic" pitchFamily="34" charset="0"/>
                <a:cs typeface="Times New Roman" pitchFamily="18" charset="0"/>
              </a:rPr>
              <a:t>Los temas en la lista de información que un empleado promedio necesita saber:</a:t>
            </a:r>
            <a:endParaRPr lang="en-US" sz="2800" b="1" dirty="0">
              <a:solidFill>
                <a:srgbClr val="FF0000"/>
              </a:solidFill>
              <a:latin typeface="Century Gothic" pitchFamily="34" charset="0"/>
              <a:cs typeface="Times New Roman" pitchFamily="18" charset="0"/>
            </a:endParaRPr>
          </a:p>
        </p:txBody>
      </p:sp>
      <p:sp>
        <p:nvSpPr>
          <p:cNvPr id="10243" name="Text Box 3"/>
          <p:cNvSpPr txBox="1">
            <a:spLocks noChangeArrowheads="1"/>
          </p:cNvSpPr>
          <p:nvPr/>
        </p:nvSpPr>
        <p:spPr bwMode="auto">
          <a:xfrm>
            <a:off x="357158" y="1928802"/>
            <a:ext cx="5715000" cy="3277820"/>
          </a:xfrm>
          <a:prstGeom prst="rect">
            <a:avLst/>
          </a:prstGeom>
          <a:noFill/>
          <a:ln w="9525">
            <a:noFill/>
            <a:miter lim="800000"/>
            <a:headEnd/>
            <a:tailEnd/>
          </a:ln>
          <a:effectLst/>
        </p:spPr>
        <p:txBody>
          <a:bodyPr>
            <a:spAutoFit/>
          </a:bodyPr>
          <a:lstStyle/>
          <a:p>
            <a:pPr algn="just">
              <a:spcBef>
                <a:spcPct val="50000"/>
              </a:spcBef>
              <a:buFontTx/>
              <a:buChar char="•"/>
            </a:pPr>
            <a:r>
              <a:rPr lang="es-MX" b="1" dirty="0">
                <a:solidFill>
                  <a:srgbClr val="003399"/>
                </a:solidFill>
                <a:latin typeface="Century Gothic" pitchFamily="34" charset="0"/>
              </a:rPr>
              <a:t>Planes futuros de la empresa</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Oportunidades de </a:t>
            </a:r>
            <a:r>
              <a:rPr lang="es-MX" b="1" dirty="0" smtClean="0">
                <a:solidFill>
                  <a:srgbClr val="003399"/>
                </a:solidFill>
                <a:latin typeface="Century Gothic" pitchFamily="34" charset="0"/>
              </a:rPr>
              <a:t>progreso </a:t>
            </a:r>
            <a:r>
              <a:rPr lang="es-MX" b="1" dirty="0">
                <a:solidFill>
                  <a:srgbClr val="003399"/>
                </a:solidFill>
                <a:latin typeface="Century Gothic" pitchFamily="34" charset="0"/>
              </a:rPr>
              <a:t>en el cargo</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Información relacionada con el puesto</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Mejoramiento de la productividad</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Prácticas y políticas del personal</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Posición competitiva de la compañía</a:t>
            </a:r>
            <a:endParaRPr lang="en-US" b="1" dirty="0">
              <a:solidFill>
                <a:srgbClr val="003399"/>
              </a:solidFill>
            </a:endParaRPr>
          </a:p>
          <a:p>
            <a:pPr algn="just">
              <a:spcBef>
                <a:spcPct val="50000"/>
              </a:spcBef>
              <a:buFontTx/>
              <a:buChar char="•"/>
            </a:pPr>
            <a:r>
              <a:rPr lang="es-MX" b="1" dirty="0">
                <a:solidFill>
                  <a:srgbClr val="003399"/>
                </a:solidFill>
                <a:latin typeface="Century Gothic" pitchFamily="34" charset="0"/>
              </a:rPr>
              <a:t>Función de mi puesto en la compañía</a:t>
            </a:r>
            <a:endParaRPr lang="en-US" b="1" dirty="0">
              <a:solidFill>
                <a:srgbClr val="003399"/>
              </a:solidFill>
            </a:endParaRPr>
          </a:p>
          <a:p>
            <a:pPr>
              <a:spcBef>
                <a:spcPct val="50000"/>
              </a:spcBef>
            </a:pPr>
            <a:endParaRPr lang="en-US" b="1" dirty="0">
              <a:solidFill>
                <a:srgbClr val="003399"/>
              </a:solidFill>
            </a:endParaRPr>
          </a:p>
        </p:txBody>
      </p:sp>
      <p:pic>
        <p:nvPicPr>
          <p:cNvPr id="46082" name="Picture 2" descr="http://diaperfecto.metro951.com/files/2010/09/empleados.jpg"/>
          <p:cNvPicPr>
            <a:picLocks noChangeAspect="1" noChangeArrowheads="1"/>
          </p:cNvPicPr>
          <p:nvPr/>
        </p:nvPicPr>
        <p:blipFill>
          <a:blip r:embed="rId2" cstate="print"/>
          <a:srcRect/>
          <a:stretch>
            <a:fillRect/>
          </a:stretch>
        </p:blipFill>
        <p:spPr bwMode="auto">
          <a:xfrm>
            <a:off x="5715008" y="2000240"/>
            <a:ext cx="2857500" cy="2628900"/>
          </a:xfrm>
          <a:prstGeom prst="rect">
            <a:avLst/>
          </a:prstGeom>
          <a:noFill/>
        </p:spPr>
      </p:pic>
    </p:spTree>
  </p:cSld>
  <p:clrMapOvr>
    <a:masterClrMapping/>
  </p:clrMapOvr>
  <p:transition>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533400"/>
            <a:ext cx="7620000" cy="523220"/>
          </a:xfrm>
          <a:prstGeom prst="rect">
            <a:avLst/>
          </a:prstGeom>
          <a:noFill/>
          <a:ln w="9525">
            <a:noFill/>
            <a:miter lim="800000"/>
            <a:headEnd/>
            <a:tailEnd/>
          </a:ln>
          <a:effectLst/>
        </p:spPr>
        <p:txBody>
          <a:bodyPr>
            <a:spAutoFit/>
          </a:bodyPr>
          <a:lstStyle/>
          <a:p>
            <a:pPr algn="ctr">
              <a:spcBef>
                <a:spcPct val="50000"/>
              </a:spcBef>
            </a:pPr>
            <a:r>
              <a:rPr lang="es-MX" sz="2800" b="1" dirty="0">
                <a:solidFill>
                  <a:srgbClr val="FF0000"/>
                </a:solidFill>
                <a:latin typeface="Century Gothic" pitchFamily="34" charset="0"/>
              </a:rPr>
              <a:t>¿A quiénes y en dónde?</a:t>
            </a:r>
            <a:endParaRPr lang="en-US" sz="2800" b="1" dirty="0">
              <a:solidFill>
                <a:srgbClr val="FF0000"/>
              </a:solidFill>
              <a:latin typeface="Century Gothic" pitchFamily="34" charset="0"/>
            </a:endParaRPr>
          </a:p>
        </p:txBody>
      </p:sp>
      <p:sp>
        <p:nvSpPr>
          <p:cNvPr id="11267" name="Text Box 3"/>
          <p:cNvSpPr txBox="1">
            <a:spLocks noChangeArrowheads="1"/>
          </p:cNvSpPr>
          <p:nvPr/>
        </p:nvSpPr>
        <p:spPr bwMode="auto">
          <a:xfrm>
            <a:off x="457200" y="1219200"/>
            <a:ext cx="8153400" cy="4108450"/>
          </a:xfrm>
          <a:prstGeom prst="rect">
            <a:avLst/>
          </a:prstGeom>
          <a:noFill/>
          <a:ln w="9525">
            <a:noFill/>
            <a:miter lim="800000"/>
            <a:headEnd/>
            <a:tailEnd/>
          </a:ln>
          <a:effectLst/>
        </p:spPr>
        <p:txBody>
          <a:bodyPr>
            <a:spAutoFit/>
          </a:bodyPr>
          <a:lstStyle/>
          <a:p>
            <a:pPr algn="just">
              <a:spcBef>
                <a:spcPct val="50000"/>
              </a:spcBef>
            </a:pPr>
            <a:r>
              <a:rPr lang="es-MX" b="1">
                <a:solidFill>
                  <a:srgbClr val="003399"/>
                </a:solidFill>
                <a:latin typeface="Century Gothic" pitchFamily="34" charset="0"/>
                <a:cs typeface="Times New Roman" pitchFamily="18" charset="0"/>
              </a:rPr>
              <a:t>La respuesta a esta pregunta es “todos y en todas partes”, es decir, todo nivel y entre todo el personal.  Pero esto no es tan sencillo, ya que cada nivel y cada vínculo requiere un tratamiento especial.</a:t>
            </a:r>
          </a:p>
          <a:p>
            <a:pPr algn="just">
              <a:spcBef>
                <a:spcPct val="50000"/>
              </a:spcBef>
            </a:pPr>
            <a:r>
              <a:rPr lang="es-MX" b="1">
                <a:solidFill>
                  <a:srgbClr val="003399"/>
                </a:solidFill>
                <a:latin typeface="Century Gothic" pitchFamily="34" charset="0"/>
                <a:cs typeface="Times New Roman" pitchFamily="18" charset="0"/>
              </a:rPr>
              <a:t> </a:t>
            </a:r>
          </a:p>
          <a:p>
            <a:pPr>
              <a:spcBef>
                <a:spcPct val="50000"/>
              </a:spcBef>
            </a:pPr>
            <a:r>
              <a:rPr lang="en-US" b="1">
                <a:solidFill>
                  <a:srgbClr val="003399"/>
                </a:solidFill>
                <a:latin typeface="Century Gothic" pitchFamily="34" charset="0"/>
                <a:cs typeface="Times New Roman" pitchFamily="18" charset="0"/>
              </a:rPr>
              <a:t>Con una estructura flexible, todos los niveles laborales tienen cobertura por individuos cuyos cargos consisten en comunicar, que tienen por función hacer circular información hacia arriba, abajo y lateralmente. </a:t>
            </a:r>
          </a:p>
        </p:txBody>
      </p:sp>
      <p:pic>
        <p:nvPicPr>
          <p:cNvPr id="45058" name="Picture 2" descr="http://www.elpais.com/recorte/20091223elpepinac_9/XXLCO/Ies/Empleados_empresa_elabora_turrones_Virginias.jpg"/>
          <p:cNvPicPr>
            <a:picLocks noChangeAspect="1" noChangeArrowheads="1"/>
          </p:cNvPicPr>
          <p:nvPr/>
        </p:nvPicPr>
        <p:blipFill>
          <a:blip r:embed="rId2" cstate="print"/>
          <a:srcRect/>
          <a:stretch>
            <a:fillRect/>
          </a:stretch>
        </p:blipFill>
        <p:spPr bwMode="auto">
          <a:xfrm>
            <a:off x="2285984" y="3571876"/>
            <a:ext cx="4429156" cy="2967359"/>
          </a:xfrm>
          <a:prstGeom prst="rect">
            <a:avLst/>
          </a:prstGeom>
          <a:noFill/>
        </p:spPr>
      </p:pic>
    </p:spTree>
  </p:cSld>
  <p:clrMapOvr>
    <a:masterClrMapping/>
  </p:clrMapOvr>
  <p:transition>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685800"/>
            <a:ext cx="8153400" cy="946150"/>
          </a:xfrm>
          <a:prstGeom prst="rect">
            <a:avLst/>
          </a:prstGeom>
          <a:noFill/>
          <a:ln w="9525">
            <a:noFill/>
            <a:miter lim="800000"/>
            <a:headEnd/>
            <a:tailEnd/>
          </a:ln>
          <a:effectLst/>
        </p:spPr>
        <p:txBody>
          <a:bodyPr>
            <a:spAutoFit/>
          </a:bodyPr>
          <a:lstStyle/>
          <a:p>
            <a:pPr algn="ctr">
              <a:spcBef>
                <a:spcPct val="50000"/>
              </a:spcBef>
            </a:pPr>
            <a:r>
              <a:rPr lang="es-MX" sz="2800" b="1" dirty="0">
                <a:solidFill>
                  <a:srgbClr val="FF0000"/>
                </a:solidFill>
                <a:latin typeface="Century Gothic" pitchFamily="34" charset="0"/>
              </a:rPr>
              <a:t>Dos grupos a tener en cuenta en el proceso de comunicación</a:t>
            </a:r>
            <a:endParaRPr lang="en-US" sz="2800" b="1" dirty="0">
              <a:solidFill>
                <a:srgbClr val="FF0000"/>
              </a:solidFill>
              <a:latin typeface="Century Gothic" pitchFamily="34" charset="0"/>
            </a:endParaRPr>
          </a:p>
        </p:txBody>
      </p:sp>
      <p:sp>
        <p:nvSpPr>
          <p:cNvPr id="12293" name="AutoShape 5"/>
          <p:cNvSpPr>
            <a:spLocks noChangeArrowheads="1"/>
          </p:cNvSpPr>
          <p:nvPr/>
        </p:nvSpPr>
        <p:spPr bwMode="auto">
          <a:xfrm>
            <a:off x="533400" y="1981200"/>
            <a:ext cx="8077200" cy="3810000"/>
          </a:xfrm>
          <a:prstGeom prst="foldedCorner">
            <a:avLst>
              <a:gd name="adj" fmla="val 12500"/>
            </a:avLst>
          </a:prstGeom>
          <a:solidFill>
            <a:schemeClr val="accent1"/>
          </a:solidFill>
          <a:ln w="9525">
            <a:solidFill>
              <a:schemeClr val="tx1"/>
            </a:solidFill>
            <a:round/>
            <a:headEnd/>
            <a:tailEnd/>
          </a:ln>
          <a:effectLst/>
        </p:spPr>
        <p:txBody>
          <a:bodyPr wrap="none" anchor="ctr"/>
          <a:lstStyle/>
          <a:p>
            <a:endParaRPr lang="es-MX"/>
          </a:p>
        </p:txBody>
      </p:sp>
      <p:sp>
        <p:nvSpPr>
          <p:cNvPr id="12294" name="Text Box 6"/>
          <p:cNvSpPr txBox="1">
            <a:spLocks noChangeArrowheads="1"/>
          </p:cNvSpPr>
          <p:nvPr/>
        </p:nvSpPr>
        <p:spPr bwMode="auto">
          <a:xfrm>
            <a:off x="647700" y="2411413"/>
            <a:ext cx="7886700" cy="3295650"/>
          </a:xfrm>
          <a:prstGeom prst="rect">
            <a:avLst/>
          </a:prstGeom>
          <a:noFill/>
          <a:ln w="9525">
            <a:noFill/>
            <a:miter lim="800000"/>
            <a:headEnd/>
            <a:tailEnd/>
          </a:ln>
          <a:effectLst/>
        </p:spPr>
        <p:txBody>
          <a:bodyPr>
            <a:spAutoFit/>
          </a:bodyPr>
          <a:lstStyle/>
          <a:p>
            <a:pPr algn="just">
              <a:spcBef>
                <a:spcPct val="50000"/>
              </a:spcBef>
            </a:pPr>
            <a:r>
              <a:rPr lang="es-MX" sz="2800" b="1">
                <a:solidFill>
                  <a:srgbClr val="A50021"/>
                </a:solidFill>
                <a:latin typeface="Century Gothic" pitchFamily="34" charset="0"/>
                <a:cs typeface="Times New Roman" pitchFamily="18" charset="0"/>
              </a:rPr>
              <a:t>Sindicatos</a:t>
            </a:r>
            <a:r>
              <a:rPr lang="es-MX" sz="2800" b="1">
                <a:solidFill>
                  <a:srgbClr val="003399"/>
                </a:solidFill>
                <a:latin typeface="Century Gothic" pitchFamily="34" charset="0"/>
                <a:cs typeface="Times New Roman" pitchFamily="18" charset="0"/>
              </a:rPr>
              <a:t>:  No corresponde a su labor ser portadores de mensajes provenientes de la gerencia. Ningún sindicato debe interferir con un programa genuino de comunicación de la empresa, con tal que se le haya informado de él.  </a:t>
            </a:r>
          </a:p>
          <a:p>
            <a:pPr>
              <a:spcBef>
                <a:spcPct val="50000"/>
              </a:spcBef>
            </a:pPr>
            <a:endParaRPr lang="en-US" sz="2800" b="1">
              <a:solidFill>
                <a:srgbClr val="003399"/>
              </a:solidFill>
            </a:endParaRPr>
          </a:p>
        </p:txBody>
      </p:sp>
    </p:spTree>
  </p:cSld>
  <p:clrMapOvr>
    <a:masterClrMapping/>
  </p:clrMapOvr>
  <p:transition>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04800" y="685800"/>
            <a:ext cx="8153400" cy="946150"/>
          </a:xfrm>
          <a:prstGeom prst="rect">
            <a:avLst/>
          </a:prstGeom>
          <a:noFill/>
          <a:ln w="9525">
            <a:noFill/>
            <a:miter lim="800000"/>
            <a:headEnd/>
            <a:tailEnd/>
          </a:ln>
          <a:effectLst/>
        </p:spPr>
        <p:txBody>
          <a:bodyPr>
            <a:spAutoFit/>
          </a:bodyPr>
          <a:lstStyle/>
          <a:p>
            <a:pPr algn="ctr">
              <a:spcBef>
                <a:spcPct val="50000"/>
              </a:spcBef>
            </a:pPr>
            <a:r>
              <a:rPr lang="es-MX" sz="2800" b="1" dirty="0">
                <a:solidFill>
                  <a:srgbClr val="FF0000"/>
                </a:solidFill>
                <a:latin typeface="Century Gothic" pitchFamily="34" charset="0"/>
              </a:rPr>
              <a:t>Dos grupos a tener en cuenta en el proceso de comunicación</a:t>
            </a:r>
            <a:endParaRPr lang="en-US" sz="2800" b="1" dirty="0">
              <a:solidFill>
                <a:srgbClr val="FF0000"/>
              </a:solidFill>
              <a:latin typeface="Century Gothic" pitchFamily="34" charset="0"/>
            </a:endParaRPr>
          </a:p>
        </p:txBody>
      </p:sp>
      <p:sp>
        <p:nvSpPr>
          <p:cNvPr id="50180" name="AutoShape 4"/>
          <p:cNvSpPr>
            <a:spLocks noChangeArrowheads="1"/>
          </p:cNvSpPr>
          <p:nvPr/>
        </p:nvSpPr>
        <p:spPr bwMode="auto">
          <a:xfrm>
            <a:off x="381000" y="1676400"/>
            <a:ext cx="8153400" cy="4114800"/>
          </a:xfrm>
          <a:prstGeom prst="foldedCorner">
            <a:avLst>
              <a:gd name="adj" fmla="val 12500"/>
            </a:avLst>
          </a:prstGeom>
          <a:solidFill>
            <a:schemeClr val="accent1"/>
          </a:solidFill>
          <a:ln w="9525">
            <a:solidFill>
              <a:schemeClr val="tx1"/>
            </a:solidFill>
            <a:round/>
            <a:headEnd/>
            <a:tailEnd/>
          </a:ln>
          <a:effectLst/>
        </p:spPr>
        <p:txBody>
          <a:bodyPr wrap="none" anchor="ctr"/>
          <a:lstStyle/>
          <a:p>
            <a:endParaRPr lang="es-MX"/>
          </a:p>
        </p:txBody>
      </p:sp>
      <p:sp>
        <p:nvSpPr>
          <p:cNvPr id="50181" name="Text Box 5"/>
          <p:cNvSpPr txBox="1">
            <a:spLocks noChangeArrowheads="1"/>
          </p:cNvSpPr>
          <p:nvPr/>
        </p:nvSpPr>
        <p:spPr bwMode="auto">
          <a:xfrm>
            <a:off x="533400" y="1970088"/>
            <a:ext cx="7620000" cy="4149725"/>
          </a:xfrm>
          <a:prstGeom prst="rect">
            <a:avLst/>
          </a:prstGeom>
          <a:noFill/>
          <a:ln w="9525">
            <a:noFill/>
            <a:miter lim="800000"/>
            <a:headEnd/>
            <a:tailEnd/>
          </a:ln>
          <a:effectLst/>
        </p:spPr>
        <p:txBody>
          <a:bodyPr>
            <a:spAutoFit/>
          </a:bodyPr>
          <a:lstStyle/>
          <a:p>
            <a:pPr algn="just">
              <a:spcBef>
                <a:spcPct val="50000"/>
              </a:spcBef>
            </a:pPr>
            <a:r>
              <a:rPr lang="es-MX" sz="2800" b="1">
                <a:solidFill>
                  <a:srgbClr val="A50021"/>
                </a:solidFill>
                <a:latin typeface="Century Gothic" pitchFamily="34" charset="0"/>
                <a:cs typeface="Times New Roman" pitchFamily="18" charset="0"/>
              </a:rPr>
              <a:t>Asesores</a:t>
            </a:r>
            <a:r>
              <a:rPr lang="es-MX" sz="2800" b="1">
                <a:solidFill>
                  <a:srgbClr val="003399"/>
                </a:solidFill>
                <a:latin typeface="Century Gothic" pitchFamily="34" charset="0"/>
                <a:cs typeface="Times New Roman" pitchFamily="18" charset="0"/>
              </a:rPr>
              <a:t>:  Un asesor experimentado puede contribuir para detectar puntos débiles en el programa de comunicación o para implantar uno que aborde puntos que otras firmas han tomado en cuenta.  Es importante recordar que es la empresa la que debe comunicar y no delegar esta función en el asesor.</a:t>
            </a:r>
          </a:p>
          <a:p>
            <a:pPr>
              <a:spcBef>
                <a:spcPct val="50000"/>
              </a:spcBef>
            </a:pPr>
            <a:endParaRPr lang="en-US" sz="2800" b="1">
              <a:solidFill>
                <a:srgbClr val="003399"/>
              </a:solidFill>
            </a:endParaRPr>
          </a:p>
        </p:txBody>
      </p:sp>
    </p:spTree>
  </p:cSld>
  <p:clrMapOvr>
    <a:masterClrMapping/>
  </p:clrMapOvr>
  <p:transition>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381000"/>
            <a:ext cx="7620000" cy="701675"/>
          </a:xfrm>
          <a:prstGeom prst="rect">
            <a:avLst/>
          </a:prstGeom>
          <a:noFill/>
          <a:ln w="9525">
            <a:noFill/>
            <a:miter lim="800000"/>
            <a:headEnd/>
            <a:tailEnd/>
          </a:ln>
          <a:effectLst/>
        </p:spPr>
        <p:txBody>
          <a:bodyPr>
            <a:spAutoFit/>
          </a:bodyPr>
          <a:lstStyle/>
          <a:p>
            <a:pPr algn="ctr">
              <a:spcBef>
                <a:spcPct val="50000"/>
              </a:spcBef>
            </a:pPr>
            <a:r>
              <a:rPr lang="es-MX" sz="4000" b="1">
                <a:solidFill>
                  <a:srgbClr val="A50021"/>
                </a:solidFill>
                <a:latin typeface="Century Gothic" pitchFamily="34" charset="0"/>
              </a:rPr>
              <a:t>Comunicación Escrita</a:t>
            </a:r>
            <a:endParaRPr lang="en-US" sz="4000" b="1">
              <a:solidFill>
                <a:srgbClr val="A50021"/>
              </a:solidFill>
              <a:latin typeface="Century Gothic" pitchFamily="34" charset="0"/>
            </a:endParaRPr>
          </a:p>
        </p:txBody>
      </p:sp>
      <p:sp>
        <p:nvSpPr>
          <p:cNvPr id="18435" name="Text Box 3"/>
          <p:cNvSpPr txBox="1">
            <a:spLocks noChangeArrowheads="1"/>
          </p:cNvSpPr>
          <p:nvPr/>
        </p:nvSpPr>
        <p:spPr bwMode="auto">
          <a:xfrm>
            <a:off x="3505200" y="1462088"/>
            <a:ext cx="5638800" cy="4481512"/>
          </a:xfrm>
          <a:prstGeom prst="rect">
            <a:avLst/>
          </a:prstGeom>
          <a:noFill/>
          <a:ln w="9525">
            <a:noFill/>
            <a:miter lim="800000"/>
            <a:headEnd/>
            <a:tailEnd/>
          </a:ln>
          <a:effectLst/>
        </p:spPr>
        <p:txBody>
          <a:bodyPr>
            <a:spAutoFit/>
          </a:bodyPr>
          <a:lstStyle/>
          <a:p>
            <a:pPr algn="just">
              <a:spcBef>
                <a:spcPct val="50000"/>
              </a:spcBef>
              <a:buFontTx/>
              <a:buChar char="•"/>
            </a:pPr>
            <a:r>
              <a:rPr lang="es-MX" sz="3200" b="1">
                <a:solidFill>
                  <a:srgbClr val="003399"/>
                </a:solidFill>
                <a:latin typeface="Century Gothic" pitchFamily="34" charset="0"/>
              </a:rPr>
              <a:t>Papeles oficiales de la empresa</a:t>
            </a:r>
            <a:endParaRPr lang="en-US" sz="3200">
              <a:solidFill>
                <a:srgbClr val="003399"/>
              </a:solidFill>
            </a:endParaRPr>
          </a:p>
          <a:p>
            <a:pPr algn="just">
              <a:spcBef>
                <a:spcPct val="50000"/>
              </a:spcBef>
              <a:buFontTx/>
              <a:buChar char="•"/>
            </a:pPr>
            <a:r>
              <a:rPr lang="es-MX" sz="3200" b="1">
                <a:solidFill>
                  <a:srgbClr val="003399"/>
                </a:solidFill>
                <a:latin typeface="Century Gothic" pitchFamily="34" charset="0"/>
              </a:rPr>
              <a:t>Boletines</a:t>
            </a:r>
            <a:r>
              <a:rPr lang="es-MX" sz="3200">
                <a:solidFill>
                  <a:srgbClr val="003399"/>
                </a:solidFill>
                <a:latin typeface="Century Gothic" pitchFamily="34" charset="0"/>
              </a:rPr>
              <a:t>  </a:t>
            </a:r>
          </a:p>
          <a:p>
            <a:pPr algn="just">
              <a:spcBef>
                <a:spcPct val="50000"/>
              </a:spcBef>
              <a:buFontTx/>
              <a:buChar char="•"/>
            </a:pPr>
            <a:r>
              <a:rPr lang="es-MX" sz="3200" b="1">
                <a:solidFill>
                  <a:srgbClr val="003399"/>
                </a:solidFill>
                <a:latin typeface="Century Gothic" pitchFamily="34" charset="0"/>
              </a:rPr>
              <a:t>Hojas informativas</a:t>
            </a:r>
            <a:endParaRPr lang="en-US" sz="3200">
              <a:solidFill>
                <a:srgbClr val="003399"/>
              </a:solidFill>
            </a:endParaRPr>
          </a:p>
          <a:p>
            <a:pPr algn="just">
              <a:spcBef>
                <a:spcPct val="50000"/>
              </a:spcBef>
              <a:buFontTx/>
              <a:buChar char="•"/>
            </a:pPr>
            <a:r>
              <a:rPr lang="es-MX" sz="3200" b="1">
                <a:solidFill>
                  <a:srgbClr val="003399"/>
                </a:solidFill>
                <a:latin typeface="Century Gothic" pitchFamily="34" charset="0"/>
              </a:rPr>
              <a:t>Periódicos empresariales</a:t>
            </a:r>
            <a:endParaRPr lang="en-US" sz="3200">
              <a:solidFill>
                <a:srgbClr val="003399"/>
              </a:solidFill>
            </a:endParaRPr>
          </a:p>
          <a:p>
            <a:pPr>
              <a:spcBef>
                <a:spcPct val="50000"/>
              </a:spcBef>
            </a:pPr>
            <a:r>
              <a:rPr lang="es-MX" sz="3200" b="1">
                <a:solidFill>
                  <a:srgbClr val="003399"/>
                </a:solidFill>
                <a:latin typeface="Century Gothic" pitchFamily="34" charset="0"/>
                <a:cs typeface="Times New Roman" pitchFamily="18" charset="0"/>
              </a:rPr>
              <a:t>Otras comunicaciones escritas</a:t>
            </a:r>
            <a:endParaRPr lang="en-US" sz="3200">
              <a:solidFill>
                <a:srgbClr val="003399"/>
              </a:solidFill>
            </a:endParaRPr>
          </a:p>
        </p:txBody>
      </p:sp>
      <p:pic>
        <p:nvPicPr>
          <p:cNvPr id="18437" name="Picture 5"/>
          <p:cNvPicPr>
            <a:picLocks noChangeAspect="1" noChangeArrowheads="1"/>
          </p:cNvPicPr>
          <p:nvPr/>
        </p:nvPicPr>
        <p:blipFill>
          <a:blip r:embed="rId2" cstate="print"/>
          <a:srcRect/>
          <a:stretch>
            <a:fillRect/>
          </a:stretch>
        </p:blipFill>
        <p:spPr bwMode="auto">
          <a:xfrm>
            <a:off x="0" y="1295400"/>
            <a:ext cx="1905000" cy="151130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1447800" y="3200400"/>
            <a:ext cx="2133600" cy="1227138"/>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0-#ppt_w/2"/>
                                          </p:val>
                                        </p:tav>
                                        <p:tav tm="100000">
                                          <p:val>
                                            <p:strVal val="#ppt_x"/>
                                          </p:val>
                                        </p:tav>
                                      </p:tavLst>
                                    </p:anim>
                                    <p:anim calcmode="lin" valueType="num">
                                      <p:cBhvr additive="base">
                                        <p:cTn id="1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additive="base">
                                        <p:cTn id="19" dur="500" fill="hold"/>
                                        <p:tgtEl>
                                          <p:spTgt spid="18435"/>
                                        </p:tgtEl>
                                        <p:attrNameLst>
                                          <p:attrName>ppt_x</p:attrName>
                                        </p:attrNameLst>
                                      </p:cBhvr>
                                      <p:tavLst>
                                        <p:tav tm="0">
                                          <p:val>
                                            <p:strVal val="0-#ppt_w/2"/>
                                          </p:val>
                                        </p:tav>
                                        <p:tav tm="100000">
                                          <p:val>
                                            <p:strVal val="#ppt_x"/>
                                          </p:val>
                                        </p:tav>
                                      </p:tavLst>
                                    </p:anim>
                                    <p:anim calcmode="lin" valueType="num">
                                      <p:cBhvr additive="base">
                                        <p:cTn id="20"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500" fill="hold"/>
                                        <p:tgtEl>
                                          <p:spTgt spid="18438"/>
                                        </p:tgtEl>
                                        <p:attrNameLst>
                                          <p:attrName>ppt_x</p:attrName>
                                        </p:attrNameLst>
                                      </p:cBhvr>
                                      <p:tavLst>
                                        <p:tav tm="0">
                                          <p:val>
                                            <p:strVal val="0-#ppt_w/2"/>
                                          </p:val>
                                        </p:tav>
                                        <p:tav tm="100000">
                                          <p:val>
                                            <p:strVal val="#ppt_x"/>
                                          </p:val>
                                        </p:tav>
                                      </p:tavLst>
                                    </p:anim>
                                    <p:anim calcmode="lin" valueType="num">
                                      <p:cBhvr additive="base">
                                        <p:cTn id="26"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PAPEL DEL DIRECTIVO</a:t>
            </a:r>
            <a:endParaRPr lang="es-MX" dirty="0"/>
          </a:p>
        </p:txBody>
      </p:sp>
      <p:sp>
        <p:nvSpPr>
          <p:cNvPr id="3" name="2 Marcador de contenido"/>
          <p:cNvSpPr>
            <a:spLocks noGrp="1"/>
          </p:cNvSpPr>
          <p:nvPr>
            <p:ph idx="1"/>
          </p:nvPr>
        </p:nvSpPr>
        <p:spPr>
          <a:xfrm>
            <a:off x="428596" y="1285860"/>
            <a:ext cx="8229600" cy="3205170"/>
          </a:xfrm>
        </p:spPr>
        <p:txBody>
          <a:bodyPr/>
          <a:lstStyle/>
          <a:p>
            <a:pPr algn="just"/>
            <a:r>
              <a:rPr lang="es-ES" dirty="0"/>
              <a:t>A</a:t>
            </a:r>
            <a:r>
              <a:rPr lang="es-ES" dirty="0" smtClean="0">
                <a:solidFill>
                  <a:schemeClr val="tx1"/>
                </a:solidFill>
                <a:latin typeface="+mn-lt"/>
                <a:ea typeface="+mn-ea"/>
                <a:cs typeface="+mn-cs"/>
              </a:rPr>
              <a:t>quel </a:t>
            </a:r>
            <a:r>
              <a:rPr lang="es-ES" dirty="0">
                <a:solidFill>
                  <a:schemeClr val="tx1"/>
                </a:solidFill>
                <a:latin typeface="+mn-lt"/>
                <a:ea typeface="+mn-ea"/>
                <a:cs typeface="+mn-cs"/>
              </a:rPr>
              <a:t>que inspira a los demás a seguirle, motivados por el ánimo, optimismo e interés que el líder pone en lo que hace. Debe mantener un ambiente agradable y en armonía.</a:t>
            </a:r>
            <a:endParaRPr lang="es-MX" dirty="0">
              <a:solidFill>
                <a:schemeClr val="tx1"/>
              </a:solidFill>
              <a:latin typeface="+mn-lt"/>
              <a:ea typeface="+mn-ea"/>
              <a:cs typeface="+mn-cs"/>
            </a:endParaRPr>
          </a:p>
          <a:p>
            <a:pPr algn="just"/>
            <a:endParaRPr lang="es-MX" dirty="0"/>
          </a:p>
        </p:txBody>
      </p:sp>
      <p:pic>
        <p:nvPicPr>
          <p:cNvPr id="39938" name="Picture 2" descr="http://www.aprenfor.eu/resources/imagenes/Liderazgo.jpg"/>
          <p:cNvPicPr>
            <a:picLocks noChangeAspect="1" noChangeArrowheads="1"/>
          </p:cNvPicPr>
          <p:nvPr/>
        </p:nvPicPr>
        <p:blipFill>
          <a:blip r:embed="rId2" cstate="print"/>
          <a:srcRect/>
          <a:stretch>
            <a:fillRect/>
          </a:stretch>
        </p:blipFill>
        <p:spPr bwMode="auto">
          <a:xfrm>
            <a:off x="3571868" y="3786190"/>
            <a:ext cx="2571736" cy="2571736"/>
          </a:xfrm>
          <a:prstGeom prst="rect">
            <a:avLst/>
          </a:prstGeom>
          <a:noFill/>
        </p:spPr>
      </p:pic>
    </p:spTree>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381000"/>
            <a:ext cx="7620000" cy="579438"/>
          </a:xfrm>
          <a:prstGeom prst="rect">
            <a:avLst/>
          </a:prstGeom>
          <a:noFill/>
          <a:ln w="9525">
            <a:noFill/>
            <a:miter lim="800000"/>
            <a:headEnd/>
            <a:tailEnd/>
          </a:ln>
          <a:effectLst/>
        </p:spPr>
        <p:txBody>
          <a:bodyPr>
            <a:spAutoFit/>
          </a:bodyPr>
          <a:lstStyle/>
          <a:p>
            <a:pPr algn="ctr">
              <a:spcBef>
                <a:spcPct val="50000"/>
              </a:spcBef>
            </a:pPr>
            <a:r>
              <a:rPr lang="es-MX" sz="3200" b="1">
                <a:solidFill>
                  <a:srgbClr val="A50021"/>
                </a:solidFill>
                <a:latin typeface="Century Gothic" pitchFamily="34" charset="0"/>
              </a:rPr>
              <a:t>Comunicación Verbal</a:t>
            </a:r>
            <a:endParaRPr lang="en-US" sz="3200" b="1">
              <a:solidFill>
                <a:srgbClr val="A50021"/>
              </a:solidFill>
              <a:latin typeface="Century Gothic" pitchFamily="34" charset="0"/>
            </a:endParaRPr>
          </a:p>
        </p:txBody>
      </p:sp>
      <p:sp>
        <p:nvSpPr>
          <p:cNvPr id="19459" name="Text Box 3"/>
          <p:cNvSpPr txBox="1">
            <a:spLocks noChangeArrowheads="1"/>
          </p:cNvSpPr>
          <p:nvPr/>
        </p:nvSpPr>
        <p:spPr bwMode="auto">
          <a:xfrm>
            <a:off x="381000" y="914400"/>
            <a:ext cx="8153400" cy="3084513"/>
          </a:xfrm>
          <a:prstGeom prst="rect">
            <a:avLst/>
          </a:prstGeom>
          <a:noFill/>
          <a:ln w="9525">
            <a:noFill/>
            <a:miter lim="800000"/>
            <a:headEnd/>
            <a:tailEnd/>
          </a:ln>
          <a:effectLst/>
        </p:spPr>
        <p:txBody>
          <a:bodyPr>
            <a:spAutoFit/>
          </a:bodyPr>
          <a:lstStyle/>
          <a:p>
            <a:pPr algn="just">
              <a:spcBef>
                <a:spcPct val="50000"/>
              </a:spcBef>
              <a:buFontTx/>
              <a:buChar char="•"/>
            </a:pPr>
            <a:r>
              <a:rPr lang="es-MX" sz="2800" b="1" dirty="0">
                <a:solidFill>
                  <a:srgbClr val="003399"/>
                </a:solidFill>
                <a:latin typeface="Century Gothic" pitchFamily="34" charset="0"/>
              </a:rPr>
              <a:t>Recorriendo las instalaciones</a:t>
            </a:r>
          </a:p>
          <a:p>
            <a:pPr algn="just">
              <a:spcBef>
                <a:spcPct val="50000"/>
              </a:spcBef>
              <a:buFontTx/>
              <a:buChar char="•"/>
            </a:pPr>
            <a:r>
              <a:rPr lang="es-MX" sz="2800" b="1" dirty="0">
                <a:solidFill>
                  <a:srgbClr val="003399"/>
                </a:solidFill>
                <a:latin typeface="Century Gothic" pitchFamily="34" charset="0"/>
              </a:rPr>
              <a:t>Reuniones masivas</a:t>
            </a:r>
          </a:p>
          <a:p>
            <a:pPr algn="just">
              <a:spcBef>
                <a:spcPct val="50000"/>
              </a:spcBef>
              <a:buFontTx/>
              <a:buChar char="•"/>
            </a:pPr>
            <a:r>
              <a:rPr lang="es-MX" sz="2800" b="1" dirty="0">
                <a:solidFill>
                  <a:srgbClr val="003399"/>
                </a:solidFill>
                <a:latin typeface="Century Gothic" pitchFamily="34" charset="0"/>
              </a:rPr>
              <a:t>Reuniones de representantes</a:t>
            </a:r>
          </a:p>
          <a:p>
            <a:pPr algn="just">
              <a:spcBef>
                <a:spcPct val="50000"/>
              </a:spcBef>
              <a:buFontTx/>
              <a:buChar char="•"/>
            </a:pPr>
            <a:r>
              <a:rPr lang="es-MX" sz="2800" b="1" dirty="0">
                <a:solidFill>
                  <a:srgbClr val="003399"/>
                </a:solidFill>
                <a:latin typeface="Century Gothic" pitchFamily="34" charset="0"/>
              </a:rPr>
              <a:t>Reuniones de departamentos</a:t>
            </a:r>
            <a:endParaRPr lang="en-US" sz="2800" dirty="0">
              <a:solidFill>
                <a:srgbClr val="003399"/>
              </a:solidFill>
            </a:endParaRPr>
          </a:p>
          <a:p>
            <a:pPr>
              <a:spcBef>
                <a:spcPct val="50000"/>
              </a:spcBef>
            </a:pPr>
            <a:endParaRPr lang="en-US" sz="2800" dirty="0">
              <a:solidFill>
                <a:srgbClr val="003399"/>
              </a:solidFill>
            </a:endParaRPr>
          </a:p>
        </p:txBody>
      </p:sp>
      <p:sp>
        <p:nvSpPr>
          <p:cNvPr id="19460" name="Text Box 4"/>
          <p:cNvSpPr txBox="1">
            <a:spLocks noChangeArrowheads="1"/>
          </p:cNvSpPr>
          <p:nvPr/>
        </p:nvSpPr>
        <p:spPr bwMode="auto">
          <a:xfrm>
            <a:off x="533400" y="3505200"/>
            <a:ext cx="7620000" cy="579438"/>
          </a:xfrm>
          <a:prstGeom prst="rect">
            <a:avLst/>
          </a:prstGeom>
          <a:noFill/>
          <a:ln w="9525">
            <a:noFill/>
            <a:miter lim="800000"/>
            <a:headEnd/>
            <a:tailEnd/>
          </a:ln>
          <a:effectLst/>
        </p:spPr>
        <p:txBody>
          <a:bodyPr>
            <a:spAutoFit/>
          </a:bodyPr>
          <a:lstStyle/>
          <a:p>
            <a:pPr algn="ctr">
              <a:spcBef>
                <a:spcPct val="50000"/>
              </a:spcBef>
            </a:pPr>
            <a:r>
              <a:rPr lang="es-MX" sz="3200" b="1">
                <a:solidFill>
                  <a:srgbClr val="A50021"/>
                </a:solidFill>
                <a:latin typeface="Century Gothic" pitchFamily="34" charset="0"/>
              </a:rPr>
              <a:t>Otros medios</a:t>
            </a:r>
            <a:endParaRPr lang="en-US" sz="3200" b="1">
              <a:solidFill>
                <a:srgbClr val="A50021"/>
              </a:solidFill>
              <a:latin typeface="Century Gothic" pitchFamily="34" charset="0"/>
            </a:endParaRPr>
          </a:p>
        </p:txBody>
      </p:sp>
      <p:sp>
        <p:nvSpPr>
          <p:cNvPr id="19461" name="Text Box 5"/>
          <p:cNvSpPr txBox="1">
            <a:spLocks noChangeArrowheads="1"/>
          </p:cNvSpPr>
          <p:nvPr/>
        </p:nvSpPr>
        <p:spPr bwMode="auto">
          <a:xfrm>
            <a:off x="533400" y="3962400"/>
            <a:ext cx="7391400" cy="3084513"/>
          </a:xfrm>
          <a:prstGeom prst="rect">
            <a:avLst/>
          </a:prstGeom>
          <a:noFill/>
          <a:ln w="9525">
            <a:noFill/>
            <a:miter lim="800000"/>
            <a:headEnd/>
            <a:tailEnd/>
          </a:ln>
          <a:effectLst/>
        </p:spPr>
        <p:txBody>
          <a:bodyPr>
            <a:spAutoFit/>
          </a:bodyPr>
          <a:lstStyle/>
          <a:p>
            <a:pPr algn="just">
              <a:spcBef>
                <a:spcPct val="50000"/>
              </a:spcBef>
              <a:buFontTx/>
              <a:buChar char="•"/>
            </a:pPr>
            <a:r>
              <a:rPr lang="es-MX" sz="2800" b="1">
                <a:solidFill>
                  <a:srgbClr val="003399"/>
                </a:solidFill>
                <a:latin typeface="Century Gothic" pitchFamily="34" charset="0"/>
              </a:rPr>
              <a:t>Proyectores</a:t>
            </a:r>
            <a:endParaRPr lang="en-US" sz="2800">
              <a:solidFill>
                <a:srgbClr val="003399"/>
              </a:solidFill>
            </a:endParaRPr>
          </a:p>
          <a:p>
            <a:pPr algn="just">
              <a:spcBef>
                <a:spcPct val="50000"/>
              </a:spcBef>
              <a:buFontTx/>
              <a:buChar char="•"/>
            </a:pPr>
            <a:r>
              <a:rPr lang="es-MX" sz="2800" b="1">
                <a:solidFill>
                  <a:srgbClr val="003399"/>
                </a:solidFill>
                <a:latin typeface="Century Gothic" pitchFamily="34" charset="0"/>
              </a:rPr>
              <a:t>Diapositivas</a:t>
            </a:r>
            <a:endParaRPr lang="en-US" sz="2800">
              <a:solidFill>
                <a:srgbClr val="003399"/>
              </a:solidFill>
            </a:endParaRPr>
          </a:p>
          <a:p>
            <a:pPr algn="just">
              <a:spcBef>
                <a:spcPct val="50000"/>
              </a:spcBef>
              <a:buFontTx/>
              <a:buChar char="•"/>
            </a:pPr>
            <a:r>
              <a:rPr lang="es-MX" sz="2800" b="1">
                <a:solidFill>
                  <a:srgbClr val="003399"/>
                </a:solidFill>
                <a:latin typeface="Century Gothic" pitchFamily="34" charset="0"/>
              </a:rPr>
              <a:t>Retroproyectores</a:t>
            </a:r>
            <a:endParaRPr lang="en-US" sz="2800">
              <a:solidFill>
                <a:srgbClr val="003399"/>
              </a:solidFill>
            </a:endParaRPr>
          </a:p>
          <a:p>
            <a:pPr algn="just">
              <a:spcBef>
                <a:spcPct val="50000"/>
              </a:spcBef>
              <a:buFontTx/>
              <a:buChar char="•"/>
            </a:pPr>
            <a:r>
              <a:rPr lang="es-MX" sz="2800" b="1">
                <a:solidFill>
                  <a:srgbClr val="003399"/>
                </a:solidFill>
                <a:latin typeface="Century Gothic" pitchFamily="34" charset="0"/>
              </a:rPr>
              <a:t>Videos</a:t>
            </a:r>
            <a:endParaRPr lang="en-US" sz="2800">
              <a:solidFill>
                <a:srgbClr val="003399"/>
              </a:solidFill>
            </a:endParaRPr>
          </a:p>
          <a:p>
            <a:pPr>
              <a:spcBef>
                <a:spcPct val="50000"/>
              </a:spcBef>
            </a:pPr>
            <a:endParaRPr lang="en-US" sz="2800">
              <a:solidFill>
                <a:srgbClr val="003399"/>
              </a:solidFill>
            </a:endParaRPr>
          </a:p>
        </p:txBody>
      </p:sp>
      <p:pic>
        <p:nvPicPr>
          <p:cNvPr id="40962" name="Picture 2" descr="http://www.alonsegur.org/imagenes/imagenesfijas/empleados-directivos.jpg"/>
          <p:cNvPicPr>
            <a:picLocks noChangeAspect="1" noChangeArrowheads="1"/>
          </p:cNvPicPr>
          <p:nvPr/>
        </p:nvPicPr>
        <p:blipFill>
          <a:blip r:embed="rId2" cstate="print"/>
          <a:srcRect/>
          <a:stretch>
            <a:fillRect/>
          </a:stretch>
        </p:blipFill>
        <p:spPr bwMode="auto">
          <a:xfrm>
            <a:off x="6215074" y="1571612"/>
            <a:ext cx="2381250" cy="1571626"/>
          </a:xfrm>
          <a:prstGeom prst="rect">
            <a:avLst/>
          </a:prstGeom>
          <a:noFill/>
        </p:spPr>
      </p:pic>
      <p:pic>
        <p:nvPicPr>
          <p:cNvPr id="40964" name="Picture 4" descr="http://blog.actioncoach.com.mx/wp-content/uploads/2011/02/br3.jpg"/>
          <p:cNvPicPr>
            <a:picLocks noChangeAspect="1" noChangeArrowheads="1"/>
          </p:cNvPicPr>
          <p:nvPr/>
        </p:nvPicPr>
        <p:blipFill>
          <a:blip r:embed="rId3" cstate="print"/>
          <a:srcRect/>
          <a:stretch>
            <a:fillRect/>
          </a:stretch>
        </p:blipFill>
        <p:spPr bwMode="auto">
          <a:xfrm>
            <a:off x="4643438" y="4214818"/>
            <a:ext cx="2933141" cy="2214554"/>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0-#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0-#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additive="base">
                                        <p:cTn id="25" dur="500" fill="hold"/>
                                        <p:tgtEl>
                                          <p:spTgt spid="19458"/>
                                        </p:tgtEl>
                                        <p:attrNameLst>
                                          <p:attrName>ppt_x</p:attrName>
                                        </p:attrNameLst>
                                      </p:cBhvr>
                                      <p:tavLst>
                                        <p:tav tm="0">
                                          <p:val>
                                            <p:strVal val="0-#ppt_w/2"/>
                                          </p:val>
                                        </p:tav>
                                        <p:tav tm="100000">
                                          <p:val>
                                            <p:strVal val="#ppt_x"/>
                                          </p:val>
                                        </p:tav>
                                      </p:tavLst>
                                    </p:anim>
                                    <p:anim calcmode="lin" valueType="num">
                                      <p:cBhvr additive="base">
                                        <p:cTn id="26"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P spid="19460" grpId="0" autoUpdateAnimBg="0"/>
      <p:bldP spid="1946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LIDERAZGO</a:t>
            </a:r>
            <a:endParaRPr lang="es-MX" dirty="0"/>
          </a:p>
        </p:txBody>
      </p:sp>
      <p:sp>
        <p:nvSpPr>
          <p:cNvPr id="4" name="6 Subtítulo"/>
          <p:cNvSpPr txBox="1">
            <a:spLocks/>
          </p:cNvSpPr>
          <p:nvPr/>
        </p:nvSpPr>
        <p:spPr bwMode="auto">
          <a:xfrm>
            <a:off x="285720" y="1357298"/>
            <a:ext cx="8572560" cy="50006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57200" marR="0" lvl="0" indent="-457200" algn="just" defTabSz="914400" rtl="0" eaLnBrk="1" fontAlgn="base" latinLnBrk="0" hangingPunct="1">
              <a:lnSpc>
                <a:spcPct val="100000"/>
              </a:lnSpc>
              <a:spcBef>
                <a:spcPct val="20000"/>
              </a:spcBef>
              <a:spcAft>
                <a:spcPct val="0"/>
              </a:spcAft>
              <a:buClr>
                <a:schemeClr val="folHlink"/>
              </a:buClr>
              <a:buSzTx/>
              <a:buFont typeface="Wingdings" pitchFamily="2" charset="2"/>
              <a:buChar char="Ø"/>
              <a:tabLst/>
              <a:defRPr/>
            </a:pPr>
            <a:r>
              <a:rPr kumimoji="0" lang="es-ES" sz="2000" b="0" i="0" u="none" strike="noStrike" kern="0" cap="none" spc="0" normalizeH="0" baseline="0" noProof="0" dirty="0" smtClean="0">
                <a:ln>
                  <a:noFill/>
                </a:ln>
                <a:effectLst/>
                <a:uLnTx/>
                <a:uFillTx/>
                <a:latin typeface="+mn-lt"/>
                <a:ea typeface="+mn-ea"/>
                <a:cs typeface="+mn-cs"/>
              </a:rPr>
              <a:t>El </a:t>
            </a:r>
            <a:r>
              <a:rPr kumimoji="0" lang="es-ES" sz="2000" b="1" i="0" u="none" strike="noStrike" kern="0" cap="none" spc="0" normalizeH="0" baseline="0" noProof="0" dirty="0" smtClean="0">
                <a:ln>
                  <a:noFill/>
                </a:ln>
                <a:effectLst/>
                <a:uLnTx/>
                <a:uFillTx/>
                <a:latin typeface="+mn-lt"/>
                <a:ea typeface="+mn-ea"/>
                <a:cs typeface="+mn-cs"/>
              </a:rPr>
              <a:t>liderazgo</a:t>
            </a:r>
            <a:r>
              <a:rPr kumimoji="0" lang="es-ES" sz="2000" b="0" i="0" u="none" strike="noStrike" kern="0" cap="none" spc="0" normalizeH="0" baseline="0" noProof="0" dirty="0" smtClean="0">
                <a:ln>
                  <a:noFill/>
                </a:ln>
                <a:effectLst/>
                <a:uLnTx/>
                <a:uFillTx/>
                <a:latin typeface="+mn-lt"/>
                <a:ea typeface="+mn-ea"/>
                <a:cs typeface="+mn-cs"/>
              </a:rPr>
              <a:t> es el proceso de influir en otros y apoyarlos para que trabajen con entusiasmo en el logro de objetivos comunes.</a:t>
            </a:r>
          </a:p>
          <a:p>
            <a:pPr marL="457200" marR="0" lvl="0" indent="-457200" algn="just" defTabSz="914400" rtl="0" eaLnBrk="1" fontAlgn="base" latinLnBrk="0" hangingPunct="1">
              <a:lnSpc>
                <a:spcPct val="100000"/>
              </a:lnSpc>
              <a:spcBef>
                <a:spcPct val="20000"/>
              </a:spcBef>
              <a:spcAft>
                <a:spcPct val="0"/>
              </a:spcAft>
              <a:buClr>
                <a:schemeClr val="folHlink"/>
              </a:buClr>
              <a:buSzTx/>
              <a:buFont typeface="Wingdings" pitchFamily="2" charset="2"/>
              <a:buChar char="Ø"/>
              <a:tabLst/>
              <a:defRPr/>
            </a:pPr>
            <a:r>
              <a:rPr kumimoji="0" lang="es-ES" sz="2000" b="0" i="0" u="none" strike="noStrike" kern="0" cap="none" spc="0" normalizeH="0" baseline="0" noProof="0" dirty="0" smtClean="0">
                <a:ln>
                  <a:noFill/>
                </a:ln>
                <a:effectLst/>
                <a:uLnTx/>
                <a:uFillTx/>
                <a:latin typeface="+mn-lt"/>
                <a:ea typeface="+mn-ea"/>
                <a:cs typeface="+mn-cs"/>
              </a:rPr>
              <a:t>Se entiende como la capacidad de tomar la iniciativa, gestionar, convocar, promover, incentivar, motivar y evaluar a un grupo o equipo</a:t>
            </a:r>
          </a:p>
          <a:p>
            <a:pPr marL="457200" marR="0" lvl="0" indent="-457200" algn="just" defTabSz="914400" rtl="0" eaLnBrk="1" fontAlgn="base" latinLnBrk="0" hangingPunct="1">
              <a:lnSpc>
                <a:spcPct val="100000"/>
              </a:lnSpc>
              <a:spcBef>
                <a:spcPct val="20000"/>
              </a:spcBef>
              <a:spcAft>
                <a:spcPct val="0"/>
              </a:spcAft>
              <a:buClr>
                <a:schemeClr val="folHlink"/>
              </a:buClr>
              <a:buSzTx/>
              <a:buFont typeface="Wingdings" pitchFamily="2" charset="2"/>
              <a:buChar char="Ø"/>
              <a:tabLst/>
              <a:defRPr/>
            </a:pPr>
            <a:r>
              <a:rPr kumimoji="0" lang="es-ES" sz="2000" b="0" i="0" u="none" strike="noStrike" kern="0" cap="none" spc="0" normalizeH="0" baseline="0" noProof="0" dirty="0" smtClean="0">
                <a:ln>
                  <a:noFill/>
                </a:ln>
                <a:effectLst/>
                <a:uLnTx/>
                <a:uFillTx/>
                <a:latin typeface="+mn-lt"/>
                <a:ea typeface="+mn-ea"/>
                <a:cs typeface="+mn-cs"/>
              </a:rPr>
              <a:t>Es el ejercicio de la actividad ejecutiva en un proyecto, de forma eficaz y eficiente, sea éste personal, gerencial o institucional.</a:t>
            </a:r>
            <a:endParaRPr kumimoji="0" lang="es-MX" sz="2000" b="0" i="0" u="none" strike="noStrike" kern="0" cap="none" spc="0" normalizeH="0" baseline="0" noProof="0" dirty="0" smtClean="0">
              <a:ln>
                <a:noFill/>
              </a:ln>
              <a:effectLst/>
              <a:uLnTx/>
              <a:uFillTx/>
              <a:latin typeface="+mn-lt"/>
              <a:ea typeface="+mn-ea"/>
              <a:cs typeface="+mn-cs"/>
            </a:endParaRPr>
          </a:p>
          <a:p>
            <a:pPr marL="457200" marR="0" lvl="0" indent="-457200" algn="just" defTabSz="914400" rtl="0" eaLnBrk="1" fontAlgn="base" latinLnBrk="0" hangingPunct="1">
              <a:lnSpc>
                <a:spcPct val="100000"/>
              </a:lnSpc>
              <a:spcBef>
                <a:spcPct val="20000"/>
              </a:spcBef>
              <a:spcAft>
                <a:spcPct val="0"/>
              </a:spcAft>
              <a:buClr>
                <a:schemeClr val="folHlink"/>
              </a:buClr>
              <a:buSzTx/>
              <a:buFont typeface="Wingdings" pitchFamily="2" charset="2"/>
              <a:buChar char="Ø"/>
              <a:tabLst/>
              <a:defRPr/>
            </a:pPr>
            <a:endParaRPr kumimoji="0" lang="es-MX" sz="2000" b="0" i="0" u="none" strike="noStrike" kern="0" cap="none" spc="0" normalizeH="0" baseline="0" noProof="0" dirty="0">
              <a:ln>
                <a:noFill/>
              </a:ln>
              <a:effectLst/>
              <a:uLnTx/>
              <a:uFillTx/>
              <a:latin typeface="+mn-lt"/>
              <a:ea typeface="+mn-ea"/>
              <a:cs typeface="+mn-cs"/>
            </a:endParaRPr>
          </a:p>
        </p:txBody>
      </p:sp>
      <p:pic>
        <p:nvPicPr>
          <p:cNvPr id="100354" name="Picture 2" descr="http://definanzas.com/wp-content/uploads/liderazgo2.jpg"/>
          <p:cNvPicPr>
            <a:picLocks noChangeAspect="1" noChangeArrowheads="1"/>
          </p:cNvPicPr>
          <p:nvPr/>
        </p:nvPicPr>
        <p:blipFill>
          <a:blip r:embed="rId2" cstate="print"/>
          <a:srcRect/>
          <a:stretch>
            <a:fillRect/>
          </a:stretch>
        </p:blipFill>
        <p:spPr bwMode="auto">
          <a:xfrm>
            <a:off x="2714612" y="3429000"/>
            <a:ext cx="3857652" cy="3034688"/>
          </a:xfrm>
          <a:prstGeom prst="rect">
            <a:avLst/>
          </a:prstGeom>
          <a:noFill/>
        </p:spPr>
      </p:pic>
    </p:spTree>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Tipos de </a:t>
            </a:r>
            <a:r>
              <a:rPr lang="es-MX" dirty="0" err="1" smtClean="0"/>
              <a:t>lider</a:t>
            </a:r>
            <a:endParaRPr lang="es-MX" dirty="0"/>
          </a:p>
        </p:txBody>
      </p:sp>
      <p:sp>
        <p:nvSpPr>
          <p:cNvPr id="3" name="2 Marcador de contenido"/>
          <p:cNvSpPr>
            <a:spLocks noGrp="1"/>
          </p:cNvSpPr>
          <p:nvPr>
            <p:ph idx="1"/>
          </p:nvPr>
        </p:nvSpPr>
        <p:spPr>
          <a:xfrm>
            <a:off x="785786" y="1285860"/>
            <a:ext cx="7498080" cy="4195778"/>
          </a:xfrm>
        </p:spPr>
        <p:txBody>
          <a:bodyPr>
            <a:normAutofit/>
          </a:bodyPr>
          <a:lstStyle/>
          <a:p>
            <a:pPr algn="just">
              <a:buNone/>
            </a:pPr>
            <a:r>
              <a:rPr lang="es-ES" sz="2400" b="1" dirty="0" smtClean="0">
                <a:solidFill>
                  <a:srgbClr val="FF0000"/>
                </a:solidFill>
              </a:rPr>
              <a:t>Líder tradicional</a:t>
            </a:r>
            <a:r>
              <a:rPr lang="es-ES" sz="2400" dirty="0" smtClean="0">
                <a:solidFill>
                  <a:srgbClr val="FF0000"/>
                </a:solidFill>
              </a:rPr>
              <a:t>: </a:t>
            </a:r>
            <a:r>
              <a:rPr lang="es-ES" sz="2400" dirty="0" smtClean="0"/>
              <a:t>Es aquél que hereda el poder por costumbre o por un cargo importante, o que pertenece a un grupo familiar de élite que ha tenido el poder desde hace generaciones.  Ejemplos: un </a:t>
            </a:r>
            <a:r>
              <a:rPr lang="es-MX" sz="2400" dirty="0" smtClean="0"/>
              <a:t>reinado.</a:t>
            </a:r>
          </a:p>
          <a:p>
            <a:pPr algn="just"/>
            <a:endParaRPr lang="es-MX" dirty="0"/>
          </a:p>
        </p:txBody>
      </p:sp>
      <p:pic>
        <p:nvPicPr>
          <p:cNvPr id="108546" name="Picture 2" descr="http://4.bp.blogspot.com/_li81adysi_I/TA4rE-v0WEI/AAAAAAAAAAM/YdMcQFyIDF4/S760/derecho-de-familia.jpg"/>
          <p:cNvPicPr>
            <a:picLocks noChangeAspect="1" noChangeArrowheads="1"/>
          </p:cNvPicPr>
          <p:nvPr/>
        </p:nvPicPr>
        <p:blipFill>
          <a:blip r:embed="rId2" cstate="print"/>
          <a:srcRect/>
          <a:stretch>
            <a:fillRect/>
          </a:stretch>
        </p:blipFill>
        <p:spPr bwMode="auto">
          <a:xfrm>
            <a:off x="3571868" y="3214686"/>
            <a:ext cx="2924175"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8229600" cy="5029200"/>
          </a:xfrm>
        </p:spPr>
        <p:txBody>
          <a:bodyPr/>
          <a:lstStyle/>
          <a:p>
            <a:pPr algn="just">
              <a:buNone/>
            </a:pPr>
            <a:r>
              <a:rPr lang="es-ES" sz="2400" b="1" dirty="0" smtClean="0">
                <a:solidFill>
                  <a:srgbClr val="FF0000"/>
                </a:solidFill>
              </a:rPr>
              <a:t>Líder legal</a:t>
            </a:r>
            <a:r>
              <a:rPr lang="es-ES" sz="2400" dirty="0" smtClean="0">
                <a:solidFill>
                  <a:srgbClr val="FF0000"/>
                </a:solidFill>
              </a:rPr>
              <a:t>: </a:t>
            </a:r>
            <a:r>
              <a:rPr lang="es-ES" sz="2400" dirty="0" smtClean="0"/>
              <a:t>Es aquél que obtiene el poder mediante una persona o un grupo de personas, con capacidad, conocimientos y experiencia para dirigir a los demás. Un líder legal es simplemente aquél que cumple con la ley. Para ser un líder, es requisito inevitable que cumpla con ella.</a:t>
            </a:r>
            <a:endParaRPr lang="es-MX" sz="2400" dirty="0" smtClean="0"/>
          </a:p>
        </p:txBody>
      </p:sp>
      <p:pic>
        <p:nvPicPr>
          <p:cNvPr id="116740" name="Picture 4" descr="http://4.bp.blogspot.com/-fGz_Xvu2GOU/TdKSpUZCNfI/AAAAAAAAABQ/WYTOOpMsOCM/s1600/gerente.jpg"/>
          <p:cNvPicPr>
            <a:picLocks noChangeAspect="1" noChangeArrowheads="1"/>
          </p:cNvPicPr>
          <p:nvPr/>
        </p:nvPicPr>
        <p:blipFill>
          <a:blip r:embed="rId2" cstate="print"/>
          <a:srcRect/>
          <a:stretch>
            <a:fillRect/>
          </a:stretch>
        </p:blipFill>
        <p:spPr bwMode="auto">
          <a:xfrm>
            <a:off x="3643306" y="2494430"/>
            <a:ext cx="2571768" cy="3840658"/>
          </a:xfrm>
          <a:prstGeom prst="rect">
            <a:avLst/>
          </a:prstGeom>
          <a:noFill/>
        </p:spPr>
      </p:pic>
    </p:spTree>
  </p:cSld>
  <p:clrMapOvr>
    <a:masterClrMapping/>
  </p:clrMapOvr>
  <p:transition>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357166"/>
            <a:ext cx="7498080" cy="5072098"/>
          </a:xfrm>
        </p:spPr>
        <p:txBody>
          <a:bodyPr>
            <a:normAutofit/>
          </a:bodyPr>
          <a:lstStyle/>
          <a:p>
            <a:pPr algn="just">
              <a:buNone/>
            </a:pPr>
            <a:r>
              <a:rPr lang="es-ES" sz="2000" b="1" dirty="0" smtClean="0">
                <a:solidFill>
                  <a:srgbClr val="FF0000"/>
                </a:solidFill>
              </a:rPr>
              <a:t>Líder legítimo</a:t>
            </a:r>
            <a:r>
              <a:rPr lang="es-ES" sz="2000" dirty="0" smtClean="0"/>
              <a:t>: El término </a:t>
            </a:r>
            <a:r>
              <a:rPr lang="es-ES" sz="2000" i="1" dirty="0" smtClean="0"/>
              <a:t>líder legal</a:t>
            </a:r>
            <a:r>
              <a:rPr lang="es-ES" sz="2000" dirty="0" smtClean="0"/>
              <a:t> está mal empleado.</a:t>
            </a:r>
          </a:p>
          <a:p>
            <a:pPr algn="just">
              <a:buNone/>
            </a:pPr>
            <a:r>
              <a:rPr lang="es-ES" sz="2000" dirty="0" smtClean="0"/>
              <a:t>Podríamos    pensar en    </a:t>
            </a:r>
            <a:r>
              <a:rPr lang="es-ES" sz="2000" dirty="0" smtClean="0">
                <a:solidFill>
                  <a:schemeClr val="accent3"/>
                </a:solidFill>
              </a:rPr>
              <a:t>"</a:t>
            </a:r>
            <a:r>
              <a:rPr lang="es-ES" sz="2000" dirty="0" smtClean="0">
                <a:solidFill>
                  <a:srgbClr val="FF0000"/>
                </a:solidFill>
              </a:rPr>
              <a:t>líder legítimo</a:t>
            </a:r>
            <a:r>
              <a:rPr lang="es-ES" sz="2000" dirty="0" smtClean="0">
                <a:solidFill>
                  <a:schemeClr val="accent3"/>
                </a:solidFill>
              </a:rPr>
              <a:t>" </a:t>
            </a:r>
            <a:r>
              <a:rPr lang="es-ES" sz="2000" dirty="0" smtClean="0"/>
              <a:t>y </a:t>
            </a:r>
            <a:r>
              <a:rPr lang="es-ES" sz="2000" dirty="0" smtClean="0">
                <a:solidFill>
                  <a:srgbClr val="FF0000"/>
                </a:solidFill>
              </a:rPr>
              <a:t>"líder ilegítimo". </a:t>
            </a:r>
          </a:p>
          <a:p>
            <a:pPr algn="just">
              <a:buNone/>
            </a:pPr>
            <a:r>
              <a:rPr lang="es-ES" sz="2000" dirty="0" smtClean="0"/>
              <a:t>El primero es    aquella     persona que adquiere    el poder </a:t>
            </a:r>
          </a:p>
          <a:p>
            <a:pPr algn="just">
              <a:buNone/>
            </a:pPr>
            <a:r>
              <a:rPr lang="es-ES" sz="2000" dirty="0" smtClean="0"/>
              <a:t>Mediante procedimientos autorizados en las normas </a:t>
            </a:r>
          </a:p>
          <a:p>
            <a:pPr algn="just">
              <a:buNone/>
            </a:pPr>
            <a:r>
              <a:rPr lang="es-ES" sz="2000" dirty="0" smtClean="0"/>
              <a:t>legales,  mientras que el </a:t>
            </a:r>
            <a:r>
              <a:rPr lang="es-ES" sz="2000" dirty="0" smtClean="0">
                <a:solidFill>
                  <a:srgbClr val="FF0000"/>
                </a:solidFill>
              </a:rPr>
              <a:t>líder ilegítimo </a:t>
            </a:r>
            <a:r>
              <a:rPr lang="es-ES" sz="2000" dirty="0" smtClean="0"/>
              <a:t>es el que adquiere su</a:t>
            </a:r>
          </a:p>
          <a:p>
            <a:pPr algn="just">
              <a:buNone/>
            </a:pPr>
            <a:r>
              <a:rPr lang="es-ES" sz="2000" dirty="0" smtClean="0"/>
              <a:t>autoridad a través del uso de la ilegalidad. Al líder ilegítimo ni</a:t>
            </a:r>
          </a:p>
          <a:p>
            <a:pPr algn="just">
              <a:buNone/>
            </a:pPr>
            <a:r>
              <a:rPr lang="es-ES" sz="2000" dirty="0" smtClean="0"/>
              <a:t>siquiera se le puede considerar líder, puesto que una de las</a:t>
            </a:r>
          </a:p>
          <a:p>
            <a:pPr algn="just">
              <a:buNone/>
            </a:pPr>
            <a:r>
              <a:rPr lang="es-ES" sz="2000" dirty="0" smtClean="0"/>
              <a:t>características del liderazgo es precisamente la capacidad de</a:t>
            </a:r>
          </a:p>
          <a:p>
            <a:pPr algn="just">
              <a:buNone/>
            </a:pPr>
            <a:r>
              <a:rPr lang="es-ES" sz="2000" dirty="0" smtClean="0"/>
              <a:t>convocar y convencer, así que un "liderazgo por medio de la</a:t>
            </a:r>
          </a:p>
          <a:p>
            <a:pPr algn="just">
              <a:buNone/>
            </a:pPr>
            <a:r>
              <a:rPr lang="es-ES" sz="2000" dirty="0" smtClean="0"/>
              <a:t>fuerza" no es otra cosa que carencia del mismo. </a:t>
            </a:r>
            <a:endParaRPr lang="es-MX" sz="2000" dirty="0" smtClean="0"/>
          </a:p>
          <a:p>
            <a:pPr algn="just"/>
            <a:endParaRPr lang="es-MX" sz="2000" dirty="0"/>
          </a:p>
        </p:txBody>
      </p:sp>
      <p:pic>
        <p:nvPicPr>
          <p:cNvPr id="107522" name="Picture 2" descr="http://3.bp.blogspot.com/_64zV9TZekoY/Sj6X9OBOoJI/AAAAAAAADQU/u6d7dsxMcro/s400/viorel+danacu+un+antimason+gran+maestro+ilegitimo.jpg"/>
          <p:cNvPicPr>
            <a:picLocks noChangeAspect="1" noChangeArrowheads="1"/>
          </p:cNvPicPr>
          <p:nvPr/>
        </p:nvPicPr>
        <p:blipFill>
          <a:blip r:embed="rId2" cstate="print"/>
          <a:srcRect/>
          <a:stretch>
            <a:fillRect/>
          </a:stretch>
        </p:blipFill>
        <p:spPr bwMode="auto">
          <a:xfrm>
            <a:off x="4429124" y="4056492"/>
            <a:ext cx="3214710" cy="2801508"/>
          </a:xfrm>
          <a:prstGeom prst="rect">
            <a:avLst/>
          </a:prstGeom>
          <a:noFill/>
        </p:spPr>
      </p:pic>
    </p:spTree>
  </p:cSld>
  <p:clrMapOvr>
    <a:masterClrMapping/>
  </p:clrMapOvr>
  <p:transition>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7166"/>
            <a:ext cx="8783932" cy="5857916"/>
          </a:xfrm>
        </p:spPr>
        <p:txBody>
          <a:bodyPr>
            <a:normAutofit/>
          </a:bodyPr>
          <a:lstStyle/>
          <a:p>
            <a:pPr algn="just"/>
            <a:r>
              <a:rPr lang="es-ES" sz="2400" b="1" dirty="0" smtClean="0">
                <a:solidFill>
                  <a:srgbClr val="FF0000"/>
                </a:solidFill>
              </a:rPr>
              <a:t>Líder carismático</a:t>
            </a:r>
            <a:r>
              <a:rPr lang="es-ES" sz="2400" dirty="0" smtClean="0">
                <a:solidFill>
                  <a:srgbClr val="FF0000"/>
                </a:solidFill>
              </a:rPr>
              <a:t>: </a:t>
            </a:r>
            <a:r>
              <a:rPr lang="es-ES" sz="2400" dirty="0" smtClean="0"/>
              <a:t>Es el que tiene la capacidad de generar entusiasmo. Es elegido como líder por su manera de dar entusiasmo a sus seguidores.</a:t>
            </a:r>
          </a:p>
          <a:p>
            <a:pPr algn="just"/>
            <a:endParaRPr lang="es-ES" sz="2400" dirty="0" smtClean="0"/>
          </a:p>
          <a:p>
            <a:pPr algn="just"/>
            <a:endParaRPr lang="es-ES" sz="2400" dirty="0" smtClean="0"/>
          </a:p>
          <a:p>
            <a:pPr algn="just"/>
            <a:endParaRPr lang="es-ES" sz="2400" dirty="0" smtClean="0"/>
          </a:p>
          <a:p>
            <a:pPr algn="just"/>
            <a:endParaRPr lang="es-ES" sz="2400" dirty="0" smtClean="0"/>
          </a:p>
          <a:p>
            <a:pPr algn="just">
              <a:buNone/>
            </a:pPr>
            <a:endParaRPr lang="es-ES" sz="2400" dirty="0" smtClean="0"/>
          </a:p>
          <a:p>
            <a:pPr algn="just"/>
            <a:endParaRPr lang="es-MX" sz="2400" dirty="0" smtClean="0"/>
          </a:p>
          <a:p>
            <a:pPr algn="just"/>
            <a:r>
              <a:rPr lang="es-ES" sz="2400" b="1" dirty="0" smtClean="0">
                <a:solidFill>
                  <a:srgbClr val="FF0000"/>
                </a:solidFill>
              </a:rPr>
              <a:t>Líder autócrata</a:t>
            </a:r>
            <a:r>
              <a:rPr lang="es-ES" sz="2400" dirty="0" smtClean="0">
                <a:solidFill>
                  <a:srgbClr val="FF0000"/>
                </a:solidFill>
              </a:rPr>
              <a:t>: </a:t>
            </a:r>
            <a:r>
              <a:rPr lang="es-ES" sz="2400" dirty="0" smtClean="0"/>
              <a:t>Un líder autócrata asume toda la responsabilidad de la toma de decisiones, inicia las acciones, dirige, motiva y controla al subalterno.</a:t>
            </a:r>
            <a:endParaRPr lang="es-MX" sz="2400" dirty="0" smtClean="0"/>
          </a:p>
          <a:p>
            <a:pPr algn="just">
              <a:buNone/>
            </a:pPr>
            <a:endParaRPr lang="es-MX" dirty="0"/>
          </a:p>
        </p:txBody>
      </p:sp>
      <p:pic>
        <p:nvPicPr>
          <p:cNvPr id="106498" name="Picture 2" descr="http://www.venelogia.com/uploads/alo-presidente.jpg"/>
          <p:cNvPicPr>
            <a:picLocks noChangeAspect="1" noChangeArrowheads="1"/>
          </p:cNvPicPr>
          <p:nvPr/>
        </p:nvPicPr>
        <p:blipFill>
          <a:blip r:embed="rId2" cstate="print"/>
          <a:srcRect/>
          <a:stretch>
            <a:fillRect/>
          </a:stretch>
        </p:blipFill>
        <p:spPr bwMode="auto">
          <a:xfrm>
            <a:off x="1000100" y="1571612"/>
            <a:ext cx="3524250" cy="2400301"/>
          </a:xfrm>
          <a:prstGeom prst="rect">
            <a:avLst/>
          </a:prstGeom>
          <a:noFill/>
        </p:spPr>
      </p:pic>
      <p:pic>
        <p:nvPicPr>
          <p:cNvPr id="106500" name="Picture 4" descr="http://4.bp.blogspot.com/_rAvGLTAlCP0/Sk-Px2_LIqI/AAAAAAAAB2Y/IBVkS723H4g/s320/AUTOCRACIA2.jpg"/>
          <p:cNvPicPr>
            <a:picLocks noChangeAspect="1" noChangeArrowheads="1"/>
          </p:cNvPicPr>
          <p:nvPr/>
        </p:nvPicPr>
        <p:blipFill>
          <a:blip r:embed="rId3" cstate="print"/>
          <a:srcRect/>
          <a:stretch>
            <a:fillRect/>
          </a:stretch>
        </p:blipFill>
        <p:spPr bwMode="auto">
          <a:xfrm>
            <a:off x="5857884" y="1357298"/>
            <a:ext cx="2500330" cy="2800723"/>
          </a:xfrm>
          <a:prstGeom prst="rect">
            <a:avLst/>
          </a:prstGeom>
          <a:noFill/>
        </p:spPr>
      </p:pic>
    </p:spTree>
  </p:cSld>
  <p:clrMapOvr>
    <a:masterClrMapping/>
  </p:clrMapOvr>
  <p:transition>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229600" cy="5029200"/>
          </a:xfrm>
        </p:spPr>
        <p:txBody>
          <a:bodyPr/>
          <a:lstStyle/>
          <a:p>
            <a:pPr algn="just">
              <a:buNone/>
            </a:pPr>
            <a:r>
              <a:rPr lang="es-ES" sz="2400" b="1" dirty="0" smtClean="0">
                <a:solidFill>
                  <a:srgbClr val="FF0000"/>
                </a:solidFill>
              </a:rPr>
              <a:t>Líder emprendedor</a:t>
            </a:r>
            <a:r>
              <a:rPr lang="es-ES" sz="2400" dirty="0" smtClean="0">
                <a:solidFill>
                  <a:srgbClr val="FF0000"/>
                </a:solidFill>
              </a:rPr>
              <a:t>: </a:t>
            </a:r>
            <a:r>
              <a:rPr lang="es-ES" sz="2400" dirty="0" smtClean="0"/>
              <a:t>Un líder que adopta el estilo participativo utiliza la consulta para practicar el liderazgo. No delega su derecho a tomar decisiones finales y señala directrices específicas a sus subalternos, pero consulta sus ideas y opiniones sobre muchas decisiones que les incumben.</a:t>
            </a:r>
            <a:endParaRPr lang="es-MX" sz="2400" dirty="0" smtClean="0"/>
          </a:p>
          <a:p>
            <a:pPr algn="just"/>
            <a:endParaRPr lang="es-MX" sz="2400" dirty="0"/>
          </a:p>
        </p:txBody>
      </p:sp>
      <p:pic>
        <p:nvPicPr>
          <p:cNvPr id="117762" name="Picture 2" descr="http://www.ensegundos.net/wp-content/uploads/2011/03/donald-trump-275x350.jpg"/>
          <p:cNvPicPr>
            <a:picLocks noChangeAspect="1" noChangeArrowheads="1"/>
          </p:cNvPicPr>
          <p:nvPr/>
        </p:nvPicPr>
        <p:blipFill>
          <a:blip r:embed="rId2" cstate="print"/>
          <a:srcRect/>
          <a:stretch>
            <a:fillRect/>
          </a:stretch>
        </p:blipFill>
        <p:spPr bwMode="auto">
          <a:xfrm>
            <a:off x="3428992" y="2643182"/>
            <a:ext cx="2533650"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357166"/>
            <a:ext cx="8229600" cy="5029200"/>
          </a:xfrm>
        </p:spPr>
        <p:txBody>
          <a:bodyPr/>
          <a:lstStyle/>
          <a:p>
            <a:pPr algn="just"/>
            <a:r>
              <a:rPr lang="es-ES" sz="2400" b="1" dirty="0" smtClean="0">
                <a:solidFill>
                  <a:srgbClr val="FF0000"/>
                </a:solidFill>
              </a:rPr>
              <a:t>Líder liberal</a:t>
            </a:r>
            <a:r>
              <a:rPr lang="es-ES" sz="2400" dirty="0" smtClean="0">
                <a:solidFill>
                  <a:srgbClr val="FF0000"/>
                </a:solidFill>
              </a:rPr>
              <a:t>: </a:t>
            </a:r>
            <a:r>
              <a:rPr lang="es-ES" sz="2400" dirty="0" smtClean="0"/>
              <a:t>Mediante este estilo de liderazgo, el líder delega a sus subalternos la autoridad para tomar decisiones.</a:t>
            </a:r>
          </a:p>
          <a:p>
            <a:pPr algn="just">
              <a:buNone/>
            </a:pPr>
            <a:endParaRPr lang="es-ES" sz="2400" dirty="0" smtClean="0"/>
          </a:p>
          <a:p>
            <a:pPr algn="just">
              <a:buNone/>
            </a:pPr>
            <a:endParaRPr lang="es-ES" sz="2400" dirty="0" smtClean="0"/>
          </a:p>
          <a:p>
            <a:pPr algn="just">
              <a:buNone/>
            </a:pPr>
            <a:endParaRPr lang="es-ES" sz="2400" dirty="0" smtClean="0"/>
          </a:p>
          <a:p>
            <a:pPr algn="just">
              <a:buNone/>
            </a:pPr>
            <a:endParaRPr lang="es-ES" sz="2400" dirty="0" smtClean="0"/>
          </a:p>
          <a:p>
            <a:pPr algn="just">
              <a:buNone/>
            </a:pPr>
            <a:endParaRPr lang="es-ES" sz="2400" dirty="0" smtClean="0"/>
          </a:p>
          <a:p>
            <a:pPr algn="just">
              <a:buNone/>
            </a:pPr>
            <a:endParaRPr lang="es-ES" sz="2400" dirty="0" smtClean="0"/>
          </a:p>
          <a:p>
            <a:pPr algn="just">
              <a:buNone/>
            </a:pPr>
            <a:endParaRPr lang="es-ES" sz="2400" dirty="0" smtClean="0"/>
          </a:p>
          <a:p>
            <a:pPr algn="just"/>
            <a:r>
              <a:rPr lang="es-ES" sz="2400" b="1" dirty="0" smtClean="0">
                <a:solidFill>
                  <a:srgbClr val="FF0000"/>
                </a:solidFill>
              </a:rPr>
              <a:t>Líder proactivo</a:t>
            </a:r>
            <a:r>
              <a:rPr lang="es-ES" sz="2400" dirty="0" smtClean="0">
                <a:solidFill>
                  <a:srgbClr val="FF0000"/>
                </a:solidFill>
              </a:rPr>
              <a:t>: </a:t>
            </a:r>
            <a:r>
              <a:rPr lang="es-ES" sz="2400" dirty="0" smtClean="0"/>
              <a:t>Este tipo de liderazgo promueve el desarrollo del potencial de las personas, de la forma que un jardinero cuida y potencia su jardín.</a:t>
            </a:r>
            <a:endParaRPr lang="es-MX" sz="2400" dirty="0" smtClean="0"/>
          </a:p>
          <a:p>
            <a:pPr algn="just"/>
            <a:endParaRPr lang="es-MX" dirty="0"/>
          </a:p>
        </p:txBody>
      </p:sp>
      <p:pic>
        <p:nvPicPr>
          <p:cNvPr id="105474" name="Picture 2" descr="http://luismiguelmanene.files.wordpress.com/2010/08/mk-est-2.png"/>
          <p:cNvPicPr>
            <a:picLocks noChangeAspect="1" noChangeArrowheads="1"/>
          </p:cNvPicPr>
          <p:nvPr/>
        </p:nvPicPr>
        <p:blipFill>
          <a:blip r:embed="rId2" cstate="print"/>
          <a:srcRect/>
          <a:stretch>
            <a:fillRect/>
          </a:stretch>
        </p:blipFill>
        <p:spPr bwMode="auto">
          <a:xfrm>
            <a:off x="3214678" y="1285860"/>
            <a:ext cx="2786082" cy="2786082"/>
          </a:xfrm>
          <a:prstGeom prst="rect">
            <a:avLst/>
          </a:prstGeom>
          <a:noFill/>
        </p:spPr>
      </p:pic>
    </p:spTree>
  </p:cSld>
  <p:clrMapOvr>
    <a:masterClrMapping/>
  </p:clrMapOvr>
  <p:transition>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Características de un líder</a:t>
            </a:r>
            <a:endParaRPr lang="es-MX" dirty="0"/>
          </a:p>
        </p:txBody>
      </p:sp>
      <p:sp>
        <p:nvSpPr>
          <p:cNvPr id="3" name="2 Marcador de contenido"/>
          <p:cNvSpPr>
            <a:spLocks noGrp="1"/>
          </p:cNvSpPr>
          <p:nvPr>
            <p:ph idx="1"/>
          </p:nvPr>
        </p:nvSpPr>
        <p:spPr/>
        <p:txBody>
          <a:bodyPr>
            <a:normAutofit/>
          </a:bodyPr>
          <a:lstStyle/>
          <a:p>
            <a:pPr lvl="0" algn="just"/>
            <a:r>
              <a:rPr lang="es-MX" sz="2400" dirty="0" smtClean="0">
                <a:solidFill>
                  <a:srgbClr val="FF0000"/>
                </a:solidFill>
              </a:rPr>
              <a:t>Capacidad de comunicarse. </a:t>
            </a:r>
            <a:r>
              <a:rPr lang="es-MX" sz="2400" dirty="0" smtClean="0"/>
              <a:t>La comunicación es en dos sentidos. Debe expresar claramente sus ideas y sus instrucciones, y lograr que su gente las escuche y las entienda. También debe saber "escuchar" y considerar lo que el grupo al que dirige le expresa. </a:t>
            </a:r>
          </a:p>
          <a:p>
            <a:pPr lvl="0" algn="just"/>
            <a:endParaRPr lang="es-MX" sz="2400" dirty="0"/>
          </a:p>
        </p:txBody>
      </p:sp>
      <p:pic>
        <p:nvPicPr>
          <p:cNvPr id="32770" name="Picture 2" descr="http://4.bp.blogspot.com/_SLMmjJVxO58/TEdss6XPqjI/AAAAAAAAAA0/vsM59a7zkxA/s1600/ing_sin_comunicacion0ra12.jpg"/>
          <p:cNvPicPr>
            <a:picLocks noChangeAspect="1" noChangeArrowheads="1"/>
          </p:cNvPicPr>
          <p:nvPr/>
        </p:nvPicPr>
        <p:blipFill>
          <a:blip r:embed="rId2" cstate="print"/>
          <a:srcRect/>
          <a:stretch>
            <a:fillRect/>
          </a:stretch>
        </p:blipFill>
        <p:spPr bwMode="auto">
          <a:xfrm>
            <a:off x="2071670" y="3286124"/>
            <a:ext cx="4171950"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5029200"/>
          </a:xfrm>
        </p:spPr>
        <p:txBody>
          <a:bodyPr/>
          <a:lstStyle/>
          <a:p>
            <a:pPr algn="just"/>
            <a:r>
              <a:rPr lang="es-MX" sz="2800" dirty="0" smtClean="0">
                <a:solidFill>
                  <a:srgbClr val="FF0000"/>
                </a:solidFill>
              </a:rPr>
              <a:t>Inteligencia emocional. </a:t>
            </a:r>
            <a:r>
              <a:rPr lang="es-MX" sz="2800" dirty="0" smtClean="0"/>
              <a:t>Se define como -la habilidad para manejar los sentimientos y emociones propios y de los demás, de discriminar entre ellos y utilizar esta información para guiar el pensamiento y la acción.- Los sentimientos mueven a la gente, sin inteligencia emocional no se puede ser líder. </a:t>
            </a:r>
          </a:p>
          <a:p>
            <a:pPr algn="just"/>
            <a:endParaRPr lang="es-MX" sz="2800" dirty="0"/>
          </a:p>
        </p:txBody>
      </p:sp>
      <p:pic>
        <p:nvPicPr>
          <p:cNvPr id="31746" name="Picture 2" descr="http://sentirmebien.com/wp/wp-content/uploads/2010/02/inteligencia_emocion.jpg"/>
          <p:cNvPicPr>
            <a:picLocks noChangeAspect="1" noChangeArrowheads="1"/>
          </p:cNvPicPr>
          <p:nvPr/>
        </p:nvPicPr>
        <p:blipFill>
          <a:blip r:embed="rId2" cstate="print"/>
          <a:srcRect/>
          <a:stretch>
            <a:fillRect/>
          </a:stretch>
        </p:blipFill>
        <p:spPr bwMode="auto">
          <a:xfrm>
            <a:off x="2928926" y="3571876"/>
            <a:ext cx="3286148" cy="2895919"/>
          </a:xfrm>
          <a:prstGeom prst="rect">
            <a:avLst/>
          </a:prstGeom>
          <a:noFill/>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0" y="2643182"/>
            <a:ext cx="5072066" cy="1095364"/>
          </a:xfrm>
        </p:spPr>
        <p:txBody>
          <a:bodyPr/>
          <a:lstStyle/>
          <a:p>
            <a:pPr algn="just"/>
            <a:r>
              <a:rPr lang="es-MX" dirty="0" smtClean="0">
                <a:solidFill>
                  <a:srgbClr val="FFFF00"/>
                </a:solidFill>
              </a:rPr>
              <a:t>Con más de 20 años de extenso trabajo de campo, la Profesora Linda A. Hill ha ayudado a los ejecutivos a crear las condiciones para una gestión eficaz de las organizaciones cada vez más diversas y planas de hoy. Ella es profesora y presidenta de la </a:t>
            </a:r>
            <a:r>
              <a:rPr lang="es-MX" dirty="0" err="1" smtClean="0">
                <a:solidFill>
                  <a:srgbClr val="FFFF00"/>
                </a:solidFill>
              </a:rPr>
              <a:t>Leadership</a:t>
            </a:r>
            <a:r>
              <a:rPr lang="es-MX" dirty="0" smtClean="0">
                <a:solidFill>
                  <a:srgbClr val="FFFF00"/>
                </a:solidFill>
              </a:rPr>
              <a:t> </a:t>
            </a:r>
            <a:r>
              <a:rPr lang="es-MX" dirty="0" err="1" smtClean="0">
                <a:solidFill>
                  <a:srgbClr val="FFFF00"/>
                </a:solidFill>
              </a:rPr>
              <a:t>Initiative</a:t>
            </a:r>
            <a:r>
              <a:rPr lang="es-MX" dirty="0" smtClean="0">
                <a:solidFill>
                  <a:srgbClr val="FFFF00"/>
                </a:solidFill>
              </a:rPr>
              <a:t> en Harvard Business </a:t>
            </a:r>
            <a:r>
              <a:rPr lang="es-MX" dirty="0" err="1" smtClean="0">
                <a:solidFill>
                  <a:srgbClr val="FFFF00"/>
                </a:solidFill>
              </a:rPr>
              <a:t>School</a:t>
            </a:r>
            <a:r>
              <a:rPr lang="es-MX" dirty="0" smtClean="0">
                <a:solidFill>
                  <a:srgbClr val="FFFF00"/>
                </a:solidFill>
              </a:rPr>
              <a:t>. También es autora del </a:t>
            </a:r>
            <a:r>
              <a:rPr lang="es-MX" dirty="0" err="1" smtClean="0">
                <a:solidFill>
                  <a:srgbClr val="FFFF00"/>
                </a:solidFill>
              </a:rPr>
              <a:t>best-seller</a:t>
            </a:r>
            <a:r>
              <a:rPr lang="es-MX" dirty="0" smtClean="0">
                <a:solidFill>
                  <a:srgbClr val="FFFF00"/>
                </a:solidFill>
              </a:rPr>
              <a:t> </a:t>
            </a:r>
            <a:r>
              <a:rPr lang="es-MX" dirty="0" err="1" smtClean="0">
                <a:solidFill>
                  <a:srgbClr val="FFFF00"/>
                </a:solidFill>
              </a:rPr>
              <a:t>Becoming</a:t>
            </a:r>
            <a:r>
              <a:rPr lang="es-MX" dirty="0" smtClean="0">
                <a:solidFill>
                  <a:srgbClr val="FFFF00"/>
                </a:solidFill>
              </a:rPr>
              <a:t> a Manager (Harvard Business </a:t>
            </a:r>
            <a:r>
              <a:rPr lang="es-MX" dirty="0" err="1" smtClean="0">
                <a:solidFill>
                  <a:srgbClr val="FFFF00"/>
                </a:solidFill>
              </a:rPr>
              <a:t>School</a:t>
            </a:r>
            <a:r>
              <a:rPr lang="es-MX" dirty="0" smtClean="0">
                <a:solidFill>
                  <a:srgbClr val="FFFF00"/>
                </a:solidFill>
              </a:rPr>
              <a:t> </a:t>
            </a:r>
            <a:r>
              <a:rPr lang="es-MX" dirty="0" err="1" smtClean="0">
                <a:solidFill>
                  <a:srgbClr val="FFFF00"/>
                </a:solidFill>
              </a:rPr>
              <a:t>Press</a:t>
            </a:r>
            <a:r>
              <a:rPr lang="es-MX" dirty="0" smtClean="0">
                <a:solidFill>
                  <a:srgbClr val="FFFF00"/>
                </a:solidFill>
              </a:rPr>
              <a:t>) y la experta en contenido para </a:t>
            </a:r>
            <a:r>
              <a:rPr lang="es-MX" dirty="0" err="1" smtClean="0">
                <a:solidFill>
                  <a:srgbClr val="FFFF00"/>
                </a:solidFill>
              </a:rPr>
              <a:t>Coaching</a:t>
            </a:r>
            <a:r>
              <a:rPr lang="es-MX" dirty="0" smtClean="0">
                <a:solidFill>
                  <a:srgbClr val="FFFF00"/>
                </a:solidFill>
              </a:rPr>
              <a:t> </a:t>
            </a:r>
            <a:r>
              <a:rPr lang="es-MX" dirty="0" err="1" smtClean="0">
                <a:solidFill>
                  <a:srgbClr val="FFFF00"/>
                </a:solidFill>
              </a:rPr>
              <a:t>for</a:t>
            </a:r>
            <a:r>
              <a:rPr lang="es-MX" dirty="0" smtClean="0">
                <a:solidFill>
                  <a:srgbClr val="FFFF00"/>
                </a:solidFill>
              </a:rPr>
              <a:t> </a:t>
            </a:r>
            <a:r>
              <a:rPr lang="es-MX" dirty="0" err="1" smtClean="0">
                <a:solidFill>
                  <a:srgbClr val="FFFF00"/>
                </a:solidFill>
              </a:rPr>
              <a:t>Results</a:t>
            </a:r>
            <a:r>
              <a:rPr lang="es-MX" dirty="0" smtClean="0">
                <a:solidFill>
                  <a:srgbClr val="FFFF00"/>
                </a:solidFill>
              </a:rPr>
              <a:t> and </a:t>
            </a:r>
            <a:r>
              <a:rPr lang="es-MX" dirty="0" err="1" smtClean="0">
                <a:solidFill>
                  <a:srgbClr val="FFFF00"/>
                </a:solidFill>
              </a:rPr>
              <a:t>Managing</a:t>
            </a:r>
            <a:r>
              <a:rPr lang="es-MX" dirty="0" smtClean="0">
                <a:solidFill>
                  <a:srgbClr val="FFFF00"/>
                </a:solidFill>
              </a:rPr>
              <a:t> </a:t>
            </a:r>
            <a:r>
              <a:rPr lang="es-MX" dirty="0" err="1" smtClean="0">
                <a:solidFill>
                  <a:srgbClr val="FFFF00"/>
                </a:solidFill>
              </a:rPr>
              <a:t>Direct</a:t>
            </a:r>
            <a:r>
              <a:rPr lang="es-MX" dirty="0" smtClean="0">
                <a:solidFill>
                  <a:srgbClr val="FFFF00"/>
                </a:solidFill>
              </a:rPr>
              <a:t> </a:t>
            </a:r>
            <a:r>
              <a:rPr lang="es-MX" dirty="0" err="1" smtClean="0">
                <a:solidFill>
                  <a:srgbClr val="FFFF00"/>
                </a:solidFill>
              </a:rPr>
              <a:t>Reports</a:t>
            </a:r>
            <a:r>
              <a:rPr lang="es-MX" dirty="0" smtClean="0">
                <a:solidFill>
                  <a:srgbClr val="FFFF00"/>
                </a:solidFill>
              </a:rPr>
              <a:t>, galardonados programas interactivos de Harvard Business </a:t>
            </a:r>
            <a:r>
              <a:rPr lang="es-MX" dirty="0" err="1" smtClean="0">
                <a:solidFill>
                  <a:srgbClr val="FFFF00"/>
                </a:solidFill>
              </a:rPr>
              <a:t>School</a:t>
            </a:r>
            <a:r>
              <a:rPr lang="es-MX" dirty="0" smtClean="0">
                <a:solidFill>
                  <a:srgbClr val="FFFF00"/>
                </a:solidFill>
              </a:rPr>
              <a:t> Publishing.</a:t>
            </a:r>
          </a:p>
          <a:p>
            <a:pPr algn="just"/>
            <a:endParaRPr lang="es-MX" dirty="0">
              <a:solidFill>
                <a:srgbClr val="FFFF00"/>
              </a:solidFill>
            </a:endParaRPr>
          </a:p>
        </p:txBody>
      </p:sp>
      <p:sp>
        <p:nvSpPr>
          <p:cNvPr id="6" name="1 Título"/>
          <p:cNvSpPr>
            <a:spLocks noGrp="1"/>
          </p:cNvSpPr>
          <p:nvPr>
            <p:ph type="ctrTitle"/>
          </p:nvPr>
        </p:nvSpPr>
        <p:spPr>
          <a:xfrm>
            <a:off x="357158" y="1000108"/>
            <a:ext cx="8196290" cy="1143000"/>
          </a:xfrm>
        </p:spPr>
        <p:txBody>
          <a:bodyPr/>
          <a:lstStyle/>
          <a:p>
            <a:r>
              <a:rPr lang="es-MX" dirty="0" smtClean="0">
                <a:solidFill>
                  <a:srgbClr val="FFFF00"/>
                </a:solidFill>
              </a:rPr>
              <a:t>CONVIRTIENDOSE EN JEFE</a:t>
            </a:r>
            <a:endParaRPr lang="es-MX" dirty="0">
              <a:solidFill>
                <a:srgbClr val="FFFF00"/>
              </a:solidFill>
            </a:endParaRPr>
          </a:p>
        </p:txBody>
      </p:sp>
      <p:pic>
        <p:nvPicPr>
          <p:cNvPr id="7" name="6 Imagen" descr="Linda A. Hi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96" y="0"/>
            <a:ext cx="1285884" cy="1142984"/>
          </a:xfrm>
          <a:prstGeom prst="rect">
            <a:avLst/>
          </a:prstGeom>
          <a:noFill/>
          <a:ln>
            <a:noFill/>
          </a:ln>
        </p:spPr>
      </p:pic>
      <p:sp>
        <p:nvSpPr>
          <p:cNvPr id="1025" name="Rectangle 1"/>
          <p:cNvSpPr>
            <a:spLocks noChangeArrowheads="1"/>
          </p:cNvSpPr>
          <p:nvPr/>
        </p:nvSpPr>
        <p:spPr bwMode="auto">
          <a:xfrm>
            <a:off x="5786478" y="301636"/>
            <a:ext cx="17144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Linda A. Hill</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2852"/>
            <a:ext cx="8933688" cy="6105548"/>
          </a:xfrm>
        </p:spPr>
        <p:txBody>
          <a:bodyPr>
            <a:normAutofit/>
          </a:bodyPr>
          <a:lstStyle/>
          <a:p>
            <a:pPr lvl="0" algn="just"/>
            <a:r>
              <a:rPr lang="es-MX" sz="2400" dirty="0" smtClean="0">
                <a:solidFill>
                  <a:srgbClr val="FF0000"/>
                </a:solidFill>
              </a:rPr>
              <a:t>Capacidad de establecer metas y objetivos. </a:t>
            </a:r>
            <a:r>
              <a:rPr lang="es-MX" sz="2400" dirty="0" smtClean="0"/>
              <a:t>Para dirigir un grupo, hay que saber a donde llevarlo. Sin una meta clara, ningún esfuerzo será suficiente. Las metas deben ser congruentes con las capacidades del grupo. De nada sirve establecer objetivos que no se pueden cumplir. </a:t>
            </a:r>
            <a:br>
              <a:rPr lang="es-MX" sz="2400" dirty="0" smtClean="0"/>
            </a:br>
            <a:r>
              <a:rPr lang="es-MX" sz="2400" dirty="0" smtClean="0"/>
              <a:t/>
            </a:r>
            <a:br>
              <a:rPr lang="es-MX" sz="2400" dirty="0" smtClean="0"/>
            </a:br>
            <a:r>
              <a:rPr lang="es-MX" sz="2400" dirty="0" smtClean="0"/>
              <a:t/>
            </a:r>
            <a:br>
              <a:rPr lang="es-MX" sz="2400" dirty="0" smtClean="0"/>
            </a:br>
            <a:r>
              <a:rPr lang="es-MX" sz="2400" dirty="0" smtClean="0"/>
              <a:t/>
            </a:r>
            <a:br>
              <a:rPr lang="es-MX" sz="2400" dirty="0" smtClean="0"/>
            </a:br>
            <a:r>
              <a:rPr lang="es-MX" sz="2400" dirty="0" smtClean="0"/>
              <a:t/>
            </a:r>
            <a:br>
              <a:rPr lang="es-MX" sz="2400" dirty="0" smtClean="0"/>
            </a:br>
            <a:r>
              <a:rPr lang="es-MX" sz="2400" dirty="0" smtClean="0"/>
              <a:t/>
            </a:r>
            <a:br>
              <a:rPr lang="es-MX" sz="2400" dirty="0" smtClean="0"/>
            </a:br>
            <a:endParaRPr lang="es-MX" sz="2400" dirty="0" smtClean="0"/>
          </a:p>
          <a:p>
            <a:pPr algn="just"/>
            <a:r>
              <a:rPr lang="es-MX" sz="2400" dirty="0" smtClean="0">
                <a:solidFill>
                  <a:srgbClr val="FF0000"/>
                </a:solidFill>
              </a:rPr>
              <a:t>Capacidad de planeación. </a:t>
            </a:r>
            <a:r>
              <a:rPr lang="es-MX" sz="2400" dirty="0" smtClean="0"/>
              <a:t>Una vez establecida la meta, es necesario hacer un plan para llegar a ella. En ese plan se deben definir las acciones que se deben cumplir, el momento en que se deben realizar, las personas encargadas de ellas, los recursos necesarios, etc. </a:t>
            </a:r>
          </a:p>
          <a:p>
            <a:pPr lvl="0" algn="just"/>
            <a:endParaRPr lang="es-MX" sz="2400" dirty="0" smtClean="0"/>
          </a:p>
          <a:p>
            <a:pPr lvl="0" algn="just"/>
            <a:endParaRPr lang="es-MX" sz="2400" dirty="0" smtClean="0"/>
          </a:p>
          <a:p>
            <a:pPr algn="just"/>
            <a:endParaRPr lang="es-MX" sz="2400" dirty="0" smtClean="0"/>
          </a:p>
          <a:p>
            <a:pPr lvl="0" algn="just"/>
            <a:endParaRPr lang="es-MX" sz="2400" dirty="0" smtClean="0"/>
          </a:p>
          <a:p>
            <a:pPr algn="just"/>
            <a:endParaRPr lang="es-MX" dirty="0"/>
          </a:p>
        </p:txBody>
      </p:sp>
      <p:pic>
        <p:nvPicPr>
          <p:cNvPr id="4" name="Picture 2" descr="http://www.hora10.com/wp-content/uploads/2011/05/metas.jpg"/>
          <p:cNvPicPr>
            <a:picLocks noChangeAspect="1" noChangeArrowheads="1"/>
          </p:cNvPicPr>
          <p:nvPr/>
        </p:nvPicPr>
        <p:blipFill>
          <a:blip r:embed="rId2" cstate="print"/>
          <a:srcRect/>
          <a:stretch>
            <a:fillRect/>
          </a:stretch>
        </p:blipFill>
        <p:spPr bwMode="auto">
          <a:xfrm>
            <a:off x="1643042" y="2071678"/>
            <a:ext cx="1857388" cy="2171223"/>
          </a:xfrm>
          <a:prstGeom prst="rect">
            <a:avLst/>
          </a:prstGeom>
          <a:noFill/>
        </p:spPr>
      </p:pic>
      <p:pic>
        <p:nvPicPr>
          <p:cNvPr id="30722" name="Picture 2" descr="http://www.mascomunicados.com.ar/wp-content/uploads/2008/03/planning.jpg"/>
          <p:cNvPicPr>
            <a:picLocks noChangeAspect="1" noChangeArrowheads="1"/>
          </p:cNvPicPr>
          <p:nvPr/>
        </p:nvPicPr>
        <p:blipFill>
          <a:blip r:embed="rId3" cstate="print"/>
          <a:srcRect/>
          <a:stretch>
            <a:fillRect/>
          </a:stretch>
        </p:blipFill>
        <p:spPr bwMode="auto">
          <a:xfrm>
            <a:off x="5715008" y="2071678"/>
            <a:ext cx="2214578" cy="2214578"/>
          </a:xfrm>
          <a:prstGeom prst="rect">
            <a:avLst/>
          </a:prstGeom>
          <a:noFill/>
        </p:spPr>
      </p:pic>
    </p:spTree>
  </p:cSld>
  <p:clrMapOvr>
    <a:masterClrMapping/>
  </p:clrMapOvr>
  <p:transition>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blog.guiasenior.com/images/competencia_mkt2.jpg"/>
          <p:cNvPicPr>
            <a:picLocks noChangeAspect="1" noChangeArrowheads="1"/>
          </p:cNvPicPr>
          <p:nvPr/>
        </p:nvPicPr>
        <p:blipFill>
          <a:blip r:embed="rId2" cstate="print"/>
          <a:srcRect/>
          <a:stretch>
            <a:fillRect/>
          </a:stretch>
        </p:blipFill>
        <p:spPr bwMode="auto">
          <a:xfrm>
            <a:off x="3214678" y="1071546"/>
            <a:ext cx="2943225" cy="3228975"/>
          </a:xfrm>
          <a:prstGeom prst="rect">
            <a:avLst/>
          </a:prstGeom>
          <a:noFill/>
        </p:spPr>
      </p:pic>
      <p:sp>
        <p:nvSpPr>
          <p:cNvPr id="3" name="2 Marcador de contenido"/>
          <p:cNvSpPr>
            <a:spLocks noGrp="1"/>
          </p:cNvSpPr>
          <p:nvPr>
            <p:ph idx="1"/>
          </p:nvPr>
        </p:nvSpPr>
        <p:spPr>
          <a:xfrm>
            <a:off x="457200" y="285728"/>
            <a:ext cx="8229600" cy="6038872"/>
          </a:xfrm>
        </p:spPr>
        <p:txBody>
          <a:bodyPr/>
          <a:lstStyle/>
          <a:p>
            <a:pPr lvl="0" algn="just"/>
            <a:r>
              <a:rPr lang="es-MX" sz="2800" dirty="0" smtClean="0">
                <a:solidFill>
                  <a:srgbClr val="FF0000"/>
                </a:solidFill>
              </a:rPr>
              <a:t>Un líder conoce sus fortalezas y las aprovecha al máximo. </a:t>
            </a:r>
            <a:r>
              <a:rPr lang="es-MX" sz="2800" dirty="0" smtClean="0">
                <a:solidFill>
                  <a:schemeClr val="accent4"/>
                </a:solidFill>
              </a:rPr>
              <a:t>Por supuesto también sabe cuales son sus debilidades y busca subsanarlas. </a:t>
            </a:r>
          </a:p>
          <a:p>
            <a:pPr lvl="0" algn="just"/>
            <a:endParaRPr lang="es-MX" sz="2800" dirty="0" smtClean="0">
              <a:solidFill>
                <a:schemeClr val="accent4"/>
              </a:solidFill>
            </a:endParaRPr>
          </a:p>
          <a:p>
            <a:pPr lvl="0" algn="just"/>
            <a:endParaRPr lang="es-MX" sz="2800" dirty="0" smtClean="0">
              <a:solidFill>
                <a:schemeClr val="accent4"/>
              </a:solidFill>
            </a:endParaRPr>
          </a:p>
          <a:p>
            <a:pPr lvl="0" algn="just"/>
            <a:endParaRPr lang="es-MX" sz="2800" dirty="0" smtClean="0">
              <a:solidFill>
                <a:schemeClr val="accent4"/>
              </a:solidFill>
            </a:endParaRPr>
          </a:p>
          <a:p>
            <a:pPr lvl="0" algn="just">
              <a:buNone/>
            </a:pPr>
            <a:endParaRPr lang="es-MX" sz="2800" dirty="0" smtClean="0">
              <a:solidFill>
                <a:schemeClr val="accent4"/>
              </a:solidFill>
            </a:endParaRPr>
          </a:p>
          <a:p>
            <a:pPr lvl="0" algn="just">
              <a:buNone/>
            </a:pPr>
            <a:endParaRPr lang="es-MX" sz="2800" dirty="0" smtClean="0">
              <a:solidFill>
                <a:schemeClr val="accent4"/>
              </a:solidFill>
            </a:endParaRPr>
          </a:p>
          <a:p>
            <a:pPr algn="just"/>
            <a:r>
              <a:rPr lang="es-MX" sz="2800" dirty="0" smtClean="0">
                <a:solidFill>
                  <a:srgbClr val="FF0000"/>
                </a:solidFill>
              </a:rPr>
              <a:t>Un líder crece y hace crecer a su gente.</a:t>
            </a:r>
            <a:r>
              <a:rPr lang="es-MX" sz="2800" dirty="0" smtClean="0">
                <a:solidFill>
                  <a:schemeClr val="accent3"/>
                </a:solidFill>
              </a:rPr>
              <a:t> </a:t>
            </a:r>
            <a:r>
              <a:rPr lang="es-MX" sz="2800" dirty="0" smtClean="0"/>
              <a:t>Para crecer, no se aferra a su puesto y actividades actuales. Siempre ve hacia arriba. Para crecer, enseña a su gente, delega funciones y crea oportunidades para todos.</a:t>
            </a:r>
            <a:endParaRPr lang="es-MX" sz="2800" dirty="0"/>
          </a:p>
        </p:txBody>
      </p:sp>
    </p:spTree>
  </p:cSld>
  <p:clrMapOvr>
    <a:masterClrMapping/>
  </p:clrMapOvr>
  <p:transition>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7166"/>
            <a:ext cx="8933688" cy="5891234"/>
          </a:xfrm>
        </p:spPr>
        <p:txBody>
          <a:bodyPr>
            <a:normAutofit/>
          </a:bodyPr>
          <a:lstStyle/>
          <a:p>
            <a:pPr lvl="0" algn="just"/>
            <a:r>
              <a:rPr lang="es-MX" sz="2400" dirty="0" smtClean="0">
                <a:solidFill>
                  <a:srgbClr val="FF0000"/>
                </a:solidFill>
              </a:rPr>
              <a:t>Tiene carisma</a:t>
            </a:r>
            <a:r>
              <a:rPr lang="es-MX" sz="2400" dirty="0" smtClean="0">
                <a:solidFill>
                  <a:schemeClr val="accent3"/>
                </a:solidFill>
              </a:rPr>
              <a:t>. </a:t>
            </a:r>
            <a:r>
              <a:rPr lang="es-MX" sz="2400" dirty="0" smtClean="0"/>
              <a:t>Carisma es el don de atraer y caer bien, llamar la atención y ser agradable a los ojos de las personas. Para adquirir carisma, basta con interesarse por la gente y demostrar verdadero interés en ella; en realidad, en el carisma está la excelencia. Se alimenta con excelencia, porque es lo más alejado que hay del egoísmo. Cuando un líder pone toda su atención en practicar los hábitos de la excelencia, el carisma llega y como una avalancha cae un torrente sobre el líder. </a:t>
            </a:r>
          </a:p>
        </p:txBody>
      </p:sp>
      <p:sp>
        <p:nvSpPr>
          <p:cNvPr id="29698" name="AutoShape 2" descr="data:image/jpg;base64,/9j/4AAQSkZJRgABAQAAAQABAAD/2wBDAAkGBwgHBgkIBwgKCgkLDRYPDQwMDRsUFRAWIB0iIiAdHx8kKDQsJCYxJx8fLT0tMTU3Ojo6Iys/RD84QzQ5Ojf/2wBDAQoKCg0MDRoPDxo3JR8lNzc3Nzc3Nzc3Nzc3Nzc3Nzc3Nzc3Nzc3Nzc3Nzc3Nzc3Nzc3Nzc3Nzc3Nzc3Nzc3Nzf/wAARCACcAH0DASIAAhEBAxEB/8QAHAAAAQQDAQAAAAAAAAAAAAAAAAEEBQYCAwcI/8QAORAAAQMDAwIEBAMHAwUAAAAAAQIDBAAFEQYSITFBBxNRYSJxgZEUIzIIFUJSkqGxQ4LRFiRTwfH/xAAbAQEAAQUBAAAAAAAAAAAAAAAABQIDBAYHAf/EAC0RAAICAgAEBQIGAwAAAAAAAAABAgMEEQUSITEGE0FRoRRhFiIycYHhM1KR/9oADAMBAAIRAxEAPwCpUUUVrp2YKKKKHgUVoly2Yje95WM9EjqflVflahecBSwgNA9+pq/Vj2WdV2IrO4xjYf5ZvcvZFnxRVJlT1vbChbqSEALy4TuV3Pt8q0F9/GfNc/qNZX0H3IN+LFvpV8l8paorU6UySW33E59DT+DfX2nQZCi62eoPUfWqJYMkujL9HiiickrIuJa6Kbxp0aUkFp1JPdJ4I+9OKw5QlF6aNlqyKrY81ck0FFFFUl0KKKKHoUUUUAU1uMtMKKp04KuiUk9TTqqtqZ9apoaJ+FCQQPnWRjVeZZpkPxrOliYrlHu+iI6ZNelOlbytyu3oB7U2zSUuDUykktI5nOcrJOUntsM81fod/wBMvaGFhlNPJuSELLU96GhwNFR3FtJCtwBI/V1G48VQcGlGa9KRD1ozRg0lAZBZBzT6JdZcYjY6VJ/lVyKj6UGvHFSXUuVXWVPmhJp/YuduurE0BOdjvdJPX5VIVz9tW1QIJGO47VcLLN/GRfjP5jZ2qPr6GozKxVBc0exvHBONyyZeRd+r0fuSFFFFYJtIUUUUPQqjXJ9UmY44rueB6CrzVJurHkT3mwCAFZHyrPwNbfuah4rU/Lra7bHWmNN3LVFzTb7Sz5jxBUpSjhLaR/Eo9hXctLeCVmgoS7f3l3KQMEtoJbZH0Byr6kfKk/Z7h2xvTEqbFWtc51/y5RWnHl7eUpHqMHPzPtXVtwz1qTNIK83oPSjakqRp63ApIIPkA1skaJ0vJWFvaftqlYxkRkj/AAKnt1LmgKRdfCjR9x3KNqEZZx8UVwt4+nT+1VC8eAsFwKVZrw+wrPCJSA4n7pwf7V2Uqx1o3D1oDyZqvw81FphSlzYanooziVHBW3j37p+tVMjBr26tKVoKVAKSRggjIIrhvjhoS22y3N36yxUxR5obkstDCDu6KA7HPBxxzQHFBUhap64T24ctqwFj2qOPWlFUyipLTLtN06ZqyD00dBQpK0JWggpUMgj0rKovTroctqU55QopIqUqDthyTcTquDkfUY8bfdBRR2JNNJVyixUBS3Qo9koOSapjCUnpIu3ZFVMeaySSHRISCT0HJql3RQck+aHUul1O44z8HONp+1PJ13fmAttENN4OQTgqA9//AFUY95eEeWtajs+LcnGD3A9R71K4tDrW33NB47xWGbKMKv0r5O2eGy7naPB65XCyR99wckrUyA2pZXyhGQB1I5x24qFuo8SdI2w3GfqVCEIwoMOzQ44rJA4Qoc9eRXUtEW6fZ/DKBHt3lPT/AMH5zKXiUo3uZWAfb4sVSLJ4R3W7PXGfrKetFxdKTGeZe80oUDkqPYjoAn51lmvFIR4va1QsKVc2lYGMKit4Pv0ruXhdq93WWnTMlspalsOll7YMIUcAggduCOKj43hJps2ZMK5NqlyvNU85OADbq1E5IyP4fbmrfY7HbdPwfwdniNxY+4qKEZ5UepJPJoDmnjbre+adfiW+zlUNL7ZdVLG1RXzjakEfDjufcVyR3xE1g4jYrUE7b7LwfuBmrnr+4Q9X+K8SzzGZQhRV/gSqP8S1KOcqA7AKPPsKs1/8ErOLLtsj0pM9tQPmOKC/NHcFPwgevGKA44/rLU0p9t6RfbgtbawtBL6htV0yB0q03PxYuF80pLsd6iMuqeZCUyW8pUVhaSFKGcdAenXiqzqjTr+nbgWlxpQZSQkKlspbKlFOTwlShj0OecH0NQrUVx8EtAKwFKIyMgJGScfKgNHejHQ0dDW98NKIUyNoKRlOSdp6Hk/f60BYNLA+Q96bh/ipyojTSSiGoHbyrOOc1L1C5XW1nTeBR5cCtBTG5tMuxnUL2IVtylRA/tT6ovUSG1W/c4rCkq+AfOqcf/IkXeLaWLOWk9L1KmrKjwMnnpWH/FZlRT0JHXpWIOVZNThy09o2PYqzQCjBQYze0jpjaKfAVU/Cu5C6aCs7+U7m44ZUEnoUfD/gA/WrbQCEgdaQlJB56U3uXmqgyUx1qQ8WlBtSEhRSrHBAJAPPbNc/ZsniLZbe4qDqOLeJCnchmcxgbPULzkH26e9AWz9x2S33dV3bt6EzpDyQp9Daid5BTnjpkEgnp61OJwRXnu6XzxBsetFwRdJdzeaQiRJYjx97aUHCiAnHQZxkYruenrg/dLY3MkwXoS3Cray8MK2hRCSR1GQAcHkZoDTc9M2S6yjJudriy3i2G977YWdoJIHPTkn71yXxpg6NskBMaDbmY18dKXGTETs2I3cqUBxzzjjNdF1vra1abiSGHp6GrkqOtbDQSFqBwQlRSffseuDXmPVWoJepb3Ius7aHXsDYjohIAAA+1ARbowofEFZGcg5681ik4NYnmlFAWmyXJpaGmHCfP/QD6jtU0BVDjNlx9CEnBUQM+lXWI0tmMhtxwuKA5V61GZlUYvmTN78OZ110HVKPSPqbqjtQIQq3LKzgpIKfnT9xG9OMkEcgg8g0wet34p1KZclbiUDISAE/fFWKFFSUm+xKcTVtlMqYw3zdF16fyVBztWI61M3y1CKoOsD8k8YznafnUPtz0FS8JqceZHOMnGsxrXXYuqO/fs831L1kmWZ578yM6HGUqWP0L6hI9lAn/dXYc15b8KL3Ct94Yi3WW+xFMtl9oN7dpeB2jeTjCcKOTnjHSu5+Jl7et2iZUi1PJL0oojsOIORlw7cgjvjODVZjloXNjJmIiF9sSFoU4lvPxFCSATj0BI+9IzHDDkhwOOr85YXtWokIwkDCfQcZ+ZNUyXo+7RJMFGlpkK0xWIqmFPrQt9/4lblYCjtOSAcnmo24eEceet16fqq+vLcA8xTjqSFY6Z4oCq63vOotFeJEnUfltvQJO1lCQ4ChxtIHwKxylQ65I6+tXvS3ivpm/rQwp9VvlrIAal4AUT2CxwfriuUeJ2gLPpK3svwr65IkOrAER4JK1p5ysbegGO4+tUORbjHgNSzKiLLqinyW3dzicYOSOw59exoDq/jDpy0N3+bd71fxGekoR+Fgxo3mOLCUhOVEqAAyDzXGT1NOJs+XPd86bJekO7Qje6sqO0cAZPYU2oAoooFAPLerbNYPfeP81eBVItjfmT2Ej+cVdhUbnvqkbt4UT8qz22hajLkZUZ8TY+FthG1xv29f71J1G3mPKfaSIijg5C0hWN1Y2O/z9Sb4um8duCbkuq132QFyub0xauVIbPRG7IqOyR0qRZYXDk/92wkZSQPNSSkZ4yQPr/ntTJ+O8wra80ttWMhK04OKmYpJaj2OaZE7Z2N275vuYNuKaUFJOCCCK9R6KujF20HZZOqPwe6Q4lDRd27XHEqOw46BRKc4HpXlo1Kf9R3c2qLajPeMGK75zLGfhQvrn7k1UWT2VjKa5RfPBdudJkvwtRz2Q8rIafy6kZ6gncCRTDw/8ZIf7tTE1bIcRKaziX5ZUHU9t20cK69scetdKt+stNXFAVDvlvXlJVtL6UqAHXIOCKA4ze/A29Ro5ctlzjz3B/pKSWiR7Ekj/wC1zK8WubY7i/broyWZbOA4jcDtJAI5HB4NeitQ+MGmbfCWqBIVPlFCi202khO4HGFK7A4z34rz7qu/SNTXt+7TG2m33wkLS0CE/CkJ7/KgIeiiigClHWkpRnNAT+mIoW6uSro38KfmaslNbfK/GsqlKaaaU8slSGkbUpxwMDtwBTqoXKnzWM6ZwKhU4UNevViHkUIAQkBPAHpS03kSPKACG1uKJwAOKtQTl0RI3zhUueZpkQTJKwt0hKz8W09Uj+H5VAXd51G+JIU44tDm5DilZO04yD69AfvVoS6oyC0R0RkkDgH51Vb+04m5uqXzuwUn2qQxZy5uWTNP49j0KlW1p73psjFJwByDkdu1Y1sCFEgAEmt0iI7GQhTo2707gD1x8qzt+hqihJpyS6Ia0uTQaSvSkUqJ70o27TknOeKxooAoorJNAbIzRedS2ONygM4zinC4L7a0JW2RvWUJJHU1LWG2NrQ1MWvcQchA7EetTKorapCXl5UpP6ATwn6ViWZUYS5TYsLgFt9Ktl021r9vczYZQwyhtsAJSMcVsooqJbbe2dAqgoQUV2QVipSUkblAE9Mmsqj71DVLifljLjZ3DHUjuKqqSlJJssZlk6qnZXHma9B/uAVtIxz6daazIDctkNuE7k/pXjkVB2NyQJyAsuFAyDnnBIqzmr9sXRLUWRuDdXxOiTth9tMZQ7dHhJyhBW4B+s8k/wDFQtxlxZTziXUrQo4/M64wOmKlLjcVxJLbamx5RIO/Pvzio7UMFYeMttH5agNxHY1kUb5lKb79iH4tyKmVWKukH1Wvn+yb0hD0TeopgXpyVbLnt2MyUO5adUTgEg9CM5IyBgetMH9EXCBe4luuKfLbnr8uHLbIcaeUSAkhQJ4OR7jNVU8GrdpfxBu+n4rUIIjzYDTgcRHlthYbV1yg/wAPJzx3qQNOINy0rRDfcKX/ADmHvJdQGspQr4sgqz6JPbsfSow9at2tb5b51xfm6eXIYauaA5NjOK5S9uOenHPXj+YjviqieaASs0c1hWaKBFu08sKtqUjG5KiCKk6i7bbkRD57Ty/LWAdpAIwRUnmoTIS8xtHUOEOyOLCFq00vj3FoooqwSoUUUUDWxAAM4AGeTgdaWiijbfcpUFFaQ1uMJE5gNqUUkHIUBnFbERwIgjqUVAI25IrdRVzzZcqRjPDp8yVmuslp/sVtzTjpUSh5GO2RWpWnJY/Sts/XFWmir6zbSJl4awX16r+SqHT031bP++sTp+aP4UH5LFW2ivfrrC2/DGE/WX/f6Kf+4p//AI0/1igWSeP9If1CrhRXv10/Yo/C+L/s/gZWhD7UMNSU4Ug4HOcit8hK1oKWlFCiMoUPX0NbqKx3buXNonIYnLjqlS7dN+prjqcUyhT6Ahwj4kjsa2UUVbk9vZk1w5IqO96P/9k="/>
          <p:cNvSpPr>
            <a:spLocks noChangeAspect="1" noChangeArrowheads="1"/>
          </p:cNvSpPr>
          <p:nvPr/>
        </p:nvSpPr>
        <p:spPr bwMode="auto">
          <a:xfrm>
            <a:off x="80963" y="-511175"/>
            <a:ext cx="800100" cy="9906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9700" name="AutoShape 4" descr="data:image/jpg;base64,/9j/4AAQSkZJRgABAQAAAQABAAD/2wBDAAkGBwgHBgkIBwgKCgkLDRYPDQwMDRsUFRAWIB0iIiAdHx8kKDQsJCYxJx8fLT0tMTU3Ojo6Iys/RD84QzQ5Ojf/2wBDAQoKCg0MDRoPDxo3JR8lNzc3Nzc3Nzc3Nzc3Nzc3Nzc3Nzc3Nzc3Nzc3Nzc3Nzc3Nzc3Nzc3Nzc3Nzc3Nzc3Nzf/wAARCACcAH0DASIAAhEBAxEB/8QAHAAAAQQDAQAAAAAAAAAAAAAAAAEEBQYCAwcI/8QAORAAAQMDAwIEBAMHAwUAAAAAAQIDBAAFEQYSITFBBxNRYSJxgZEUIzIIFUJSkqGxQ4LRFiRTwfH/xAAbAQEAAQUBAAAAAAAAAAAAAAAABQIDBAYHAf/EAC0RAAICAgAEBQIGAwAAAAAAAAABAgMEEQUSITEGE0FRoRRhFiIycYHhM1KR/9oADAMBAAIRAxEAPwCpUUUVrp2YKKKKHgUVoly2Yje95WM9EjqflVflahecBSwgNA9+pq/Vj2WdV2IrO4xjYf5ZvcvZFnxRVJlT1vbChbqSEALy4TuV3Pt8q0F9/GfNc/qNZX0H3IN+LFvpV8l8paorU6UySW33E59DT+DfX2nQZCi62eoPUfWqJYMkujL9HiiickrIuJa6Kbxp0aUkFp1JPdJ4I+9OKw5QlF6aNlqyKrY81ck0FFFFUl0KKKKHoUUUUAU1uMtMKKp04KuiUk9TTqqtqZ9apoaJ+FCQQPnWRjVeZZpkPxrOliYrlHu+iI6ZNelOlbytyu3oB7U2zSUuDUykktI5nOcrJOUntsM81fod/wBMvaGFhlNPJuSELLU96GhwNFR3FtJCtwBI/V1G48VQcGlGa9KRD1ozRg0lAZBZBzT6JdZcYjY6VJ/lVyKj6UGvHFSXUuVXWVPmhJp/YuduurE0BOdjvdJPX5VIVz9tW1QIJGO47VcLLN/GRfjP5jZ2qPr6GozKxVBc0exvHBONyyZeRd+r0fuSFFFFYJtIUUUUPQqjXJ9UmY44rueB6CrzVJurHkT3mwCAFZHyrPwNbfuah4rU/Lra7bHWmNN3LVFzTb7Sz5jxBUpSjhLaR/Eo9hXctLeCVmgoS7f3l3KQMEtoJbZH0Byr6kfKk/Z7h2xvTEqbFWtc51/y5RWnHl7eUpHqMHPzPtXVtwz1qTNIK83oPSjakqRp63ApIIPkA1skaJ0vJWFvaftqlYxkRkj/AAKnt1LmgKRdfCjR9x3KNqEZZx8UVwt4+nT+1VC8eAsFwKVZrw+wrPCJSA4n7pwf7V2Uqx1o3D1oDyZqvw81FphSlzYanooziVHBW3j37p+tVMjBr26tKVoKVAKSRggjIIrhvjhoS22y3N36yxUxR5obkstDCDu6KA7HPBxxzQHFBUhap64T24ctqwFj2qOPWlFUyipLTLtN06ZqyD00dBQpK0JWggpUMgj0rKovTroctqU55QopIqUqDthyTcTquDkfUY8bfdBRR2JNNJVyixUBS3Qo9koOSapjCUnpIu3ZFVMeaySSHRISCT0HJql3RQck+aHUul1O44z8HONp+1PJ13fmAttENN4OQTgqA9//AFUY95eEeWtajs+LcnGD3A9R71K4tDrW33NB47xWGbKMKv0r5O2eGy7naPB65XCyR99wckrUyA2pZXyhGQB1I5x24qFuo8SdI2w3GfqVCEIwoMOzQ44rJA4Qoc9eRXUtEW6fZ/DKBHt3lPT/AMH5zKXiUo3uZWAfb4sVSLJ4R3W7PXGfrKetFxdKTGeZe80oUDkqPYjoAn51lmvFIR4va1QsKVc2lYGMKit4Pv0ruXhdq93WWnTMlspalsOll7YMIUcAggduCOKj43hJps2ZMK5NqlyvNU85OADbq1E5IyP4fbmrfY7HbdPwfwdniNxY+4qKEZ5UepJPJoDmnjbre+adfiW+zlUNL7ZdVLG1RXzjakEfDjufcVyR3xE1g4jYrUE7b7LwfuBmrnr+4Q9X+K8SzzGZQhRV/gSqP8S1KOcqA7AKPPsKs1/8ErOLLtsj0pM9tQPmOKC/NHcFPwgevGKA44/rLU0p9t6RfbgtbawtBL6htV0yB0q03PxYuF80pLsd6iMuqeZCUyW8pUVhaSFKGcdAenXiqzqjTr+nbgWlxpQZSQkKlspbKlFOTwlShj0OecH0NQrUVx8EtAKwFKIyMgJGScfKgNHejHQ0dDW98NKIUyNoKRlOSdp6Hk/f60BYNLA+Q96bh/ipyojTSSiGoHbyrOOc1L1C5XW1nTeBR5cCtBTG5tMuxnUL2IVtylRA/tT6ovUSG1W/c4rCkq+AfOqcf/IkXeLaWLOWk9L1KmrKjwMnnpWH/FZlRT0JHXpWIOVZNThy09o2PYqzQCjBQYze0jpjaKfAVU/Cu5C6aCs7+U7m44ZUEnoUfD/gA/WrbQCEgdaQlJB56U3uXmqgyUx1qQ8WlBtSEhRSrHBAJAPPbNc/ZsniLZbe4qDqOLeJCnchmcxgbPULzkH26e9AWz9x2S33dV3bt6EzpDyQp9Daid5BTnjpkEgnp61OJwRXnu6XzxBsetFwRdJdzeaQiRJYjx97aUHCiAnHQZxkYruenrg/dLY3MkwXoS3Cray8MK2hRCSR1GQAcHkZoDTc9M2S6yjJudriy3i2G977YWdoJIHPTkn71yXxpg6NskBMaDbmY18dKXGTETs2I3cqUBxzzjjNdF1vra1abiSGHp6GrkqOtbDQSFqBwQlRSffseuDXmPVWoJepb3Ius7aHXsDYjohIAAA+1ARbowofEFZGcg5681ik4NYnmlFAWmyXJpaGmHCfP/QD6jtU0BVDjNlx9CEnBUQM+lXWI0tmMhtxwuKA5V61GZlUYvmTN78OZ110HVKPSPqbqjtQIQq3LKzgpIKfnT9xG9OMkEcgg8g0wet34p1KZclbiUDISAE/fFWKFFSUm+xKcTVtlMqYw3zdF16fyVBztWI61M3y1CKoOsD8k8YznafnUPtz0FS8JqceZHOMnGsxrXXYuqO/fs831L1kmWZ578yM6HGUqWP0L6hI9lAn/dXYc15b8KL3Ct94Yi3WW+xFMtl9oN7dpeB2jeTjCcKOTnjHSu5+Jl7et2iZUi1PJL0oojsOIORlw7cgjvjODVZjloXNjJmIiF9sSFoU4lvPxFCSATj0BI+9IzHDDkhwOOr85YXtWokIwkDCfQcZ+ZNUyXo+7RJMFGlpkK0xWIqmFPrQt9/4lblYCjtOSAcnmo24eEceet16fqq+vLcA8xTjqSFY6Z4oCq63vOotFeJEnUfltvQJO1lCQ4ChxtIHwKxylQ65I6+tXvS3ivpm/rQwp9VvlrIAal4AUT2CxwfriuUeJ2gLPpK3svwr65IkOrAER4JK1p5ysbegGO4+tUORbjHgNSzKiLLqinyW3dzicYOSOw59exoDq/jDpy0N3+bd71fxGekoR+Fgxo3mOLCUhOVEqAAyDzXGT1NOJs+XPd86bJekO7Qje6sqO0cAZPYU2oAoooFAPLerbNYPfeP81eBVItjfmT2Ej+cVdhUbnvqkbt4UT8qz22hajLkZUZ8TY+FthG1xv29f71J1G3mPKfaSIijg5C0hWN1Y2O/z9Sb4um8duCbkuq132QFyub0xauVIbPRG7IqOyR0qRZYXDk/92wkZSQPNSSkZ4yQPr/ntTJ+O8wra80ttWMhK04OKmYpJaj2OaZE7Z2N275vuYNuKaUFJOCCCK9R6KujF20HZZOqPwe6Q4lDRd27XHEqOw46BRKc4HpXlo1Kf9R3c2qLajPeMGK75zLGfhQvrn7k1UWT2VjKa5RfPBdudJkvwtRz2Q8rIafy6kZ6gncCRTDw/8ZIf7tTE1bIcRKaziX5ZUHU9t20cK69scetdKt+stNXFAVDvlvXlJVtL6UqAHXIOCKA4ze/A29Ro5ctlzjz3B/pKSWiR7Ekj/wC1zK8WubY7i/broyWZbOA4jcDtJAI5HB4NeitQ+MGmbfCWqBIVPlFCi202khO4HGFK7A4z34rz7qu/SNTXt+7TG2m33wkLS0CE/CkJ7/KgIeiiigClHWkpRnNAT+mIoW6uSro38KfmaslNbfK/GsqlKaaaU8slSGkbUpxwMDtwBTqoXKnzWM6ZwKhU4UNevViHkUIAQkBPAHpS03kSPKACG1uKJwAOKtQTl0RI3zhUueZpkQTJKwt0hKz8W09Uj+H5VAXd51G+JIU44tDm5DilZO04yD69AfvVoS6oyC0R0RkkDgH51Vb+04m5uqXzuwUn2qQxZy5uWTNP49j0KlW1p73psjFJwByDkdu1Y1sCFEgAEmt0iI7GQhTo2707gD1x8qzt+hqihJpyS6Ia0uTQaSvSkUqJ70o27TknOeKxooAoorJNAbIzRedS2ONygM4zinC4L7a0JW2RvWUJJHU1LWG2NrQ1MWvcQchA7EetTKorapCXl5UpP6ATwn6ViWZUYS5TYsLgFt9Ktl021r9vczYZQwyhtsAJSMcVsooqJbbe2dAqgoQUV2QVipSUkblAE9Mmsqj71DVLifljLjZ3DHUjuKqqSlJJssZlk6qnZXHma9B/uAVtIxz6daazIDctkNuE7k/pXjkVB2NyQJyAsuFAyDnnBIqzmr9sXRLUWRuDdXxOiTth9tMZQ7dHhJyhBW4B+s8k/wDFQtxlxZTziXUrQo4/M64wOmKlLjcVxJLbamx5RIO/Pvzio7UMFYeMttH5agNxHY1kUb5lKb79iH4tyKmVWKukH1Wvn+yb0hD0TeopgXpyVbLnt2MyUO5adUTgEg9CM5IyBgetMH9EXCBe4luuKfLbnr8uHLbIcaeUSAkhQJ4OR7jNVU8GrdpfxBu+n4rUIIjzYDTgcRHlthYbV1yg/wAPJzx3qQNOINy0rRDfcKX/ADmHvJdQGspQr4sgqz6JPbsfSow9at2tb5b51xfm6eXIYauaA5NjOK5S9uOenHPXj+YjviqieaASs0c1hWaKBFu08sKtqUjG5KiCKk6i7bbkRD57Ty/LWAdpAIwRUnmoTIS8xtHUOEOyOLCFq00vj3FoooqwSoUUUUDWxAAM4AGeTgdaWiijbfcpUFFaQ1uMJE5gNqUUkHIUBnFbERwIgjqUVAI25IrdRVzzZcqRjPDp8yVmuslp/sVtzTjpUSh5GO2RWpWnJY/Sts/XFWmir6zbSJl4awX16r+SqHT031bP++sTp+aP4UH5LFW2ivfrrC2/DGE/WX/f6Kf+4p//AI0/1igWSeP9If1CrhRXv10/Yo/C+L/s/gZWhD7UMNSU4Ug4HOcit8hK1oKWlFCiMoUPX0NbqKx3buXNonIYnLjqlS7dN+prjqcUyhT6Ahwj4kjsa2UUVbk9vZk1w5IqO96P/9k="/>
          <p:cNvSpPr>
            <a:spLocks noChangeAspect="1" noChangeArrowheads="1"/>
          </p:cNvSpPr>
          <p:nvPr/>
        </p:nvSpPr>
        <p:spPr bwMode="auto">
          <a:xfrm>
            <a:off x="80963" y="-511175"/>
            <a:ext cx="800100" cy="9906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702" name="Picture 6" descr="http://1.bp.blogspot.com/_8ePeXEnrMTA/TGQs8q20uAI/AAAAAAAAA98/pywBsDUoFmQ/s1600/Che+Guevara.jpg"/>
          <p:cNvPicPr>
            <a:picLocks noChangeAspect="1" noChangeArrowheads="1"/>
          </p:cNvPicPr>
          <p:nvPr/>
        </p:nvPicPr>
        <p:blipFill>
          <a:blip r:embed="rId2" cstate="print"/>
          <a:srcRect/>
          <a:stretch>
            <a:fillRect/>
          </a:stretch>
        </p:blipFill>
        <p:spPr bwMode="auto">
          <a:xfrm>
            <a:off x="3571868" y="3286124"/>
            <a:ext cx="2590800"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53120"/>
          </a:xfrm>
        </p:spPr>
        <p:txBody>
          <a:bodyPr/>
          <a:lstStyle/>
          <a:p>
            <a:pPr lvl="0" algn="just"/>
            <a:r>
              <a:rPr lang="es-MX" sz="2400" dirty="0" smtClean="0">
                <a:solidFill>
                  <a:srgbClr val="FF0000"/>
                </a:solidFill>
              </a:rPr>
              <a:t>Es Innovador. </a:t>
            </a:r>
            <a:r>
              <a:rPr lang="es-MX" sz="2400" dirty="0" smtClean="0"/>
              <a:t>Siempre buscará nuevas y mejores maneras de hacer las cosas. Esta característica es importante ante un mundo que avanza rápidamente, con tecnología cambiante, y ampliamente competido. </a:t>
            </a:r>
            <a:br>
              <a:rPr lang="es-MX" sz="2400" dirty="0" smtClean="0"/>
            </a:br>
            <a:endParaRPr lang="es-MX" sz="2400" dirty="0" smtClean="0"/>
          </a:p>
          <a:p>
            <a:pPr lvl="0" algn="just"/>
            <a:endParaRPr lang="es-MX" sz="2400" dirty="0" smtClean="0"/>
          </a:p>
          <a:p>
            <a:pPr lvl="0" algn="just"/>
            <a:endParaRPr lang="es-MX" sz="2400" dirty="0" smtClean="0"/>
          </a:p>
          <a:p>
            <a:pPr lvl="0" algn="just"/>
            <a:endParaRPr lang="es-MX" sz="2400" dirty="0" smtClean="0"/>
          </a:p>
          <a:p>
            <a:pPr lvl="0" algn="just"/>
            <a:endParaRPr lang="es-MX" sz="2400" dirty="0" smtClean="0"/>
          </a:p>
          <a:p>
            <a:pPr lvl="0" algn="just"/>
            <a:endParaRPr lang="es-MX" sz="2400" dirty="0" smtClean="0"/>
          </a:p>
          <a:p>
            <a:pPr lvl="0" algn="just"/>
            <a:endParaRPr lang="es-MX" sz="2400" dirty="0" smtClean="0"/>
          </a:p>
          <a:p>
            <a:pPr lvl="0" algn="just"/>
            <a:endParaRPr lang="es-MX" sz="2400" dirty="0" smtClean="0"/>
          </a:p>
          <a:p>
            <a:pPr lvl="0" algn="just"/>
            <a:r>
              <a:rPr lang="es-MX" sz="2400" dirty="0" smtClean="0">
                <a:solidFill>
                  <a:srgbClr val="FF0000"/>
                </a:solidFill>
              </a:rPr>
              <a:t>Un líder es responsable. </a:t>
            </a:r>
            <a:r>
              <a:rPr lang="es-MX" sz="2400" dirty="0" smtClean="0"/>
              <a:t>Sabe que su liderazgo le da poder, y utiliza ese poder en beneficio de todos. </a:t>
            </a:r>
          </a:p>
          <a:p>
            <a:pPr algn="just"/>
            <a:endParaRPr lang="es-MX" sz="2400" dirty="0" smtClean="0"/>
          </a:p>
          <a:p>
            <a:pPr algn="just"/>
            <a:endParaRPr lang="es-MX" sz="2400" dirty="0"/>
          </a:p>
        </p:txBody>
      </p:sp>
      <p:pic>
        <p:nvPicPr>
          <p:cNvPr id="93186" name="Picture 2" descr="http://2.bp.blogspot.com/-GmqMQlStpHA/Taeo_guuu9I/AAAAAAAAAAc/V9BCAiezk-k/s1600/Efecto%2Binnovador.jpg"/>
          <p:cNvPicPr>
            <a:picLocks noChangeAspect="1" noChangeArrowheads="1"/>
          </p:cNvPicPr>
          <p:nvPr/>
        </p:nvPicPr>
        <p:blipFill>
          <a:blip r:embed="rId2" cstate="print"/>
          <a:srcRect/>
          <a:stretch>
            <a:fillRect/>
          </a:stretch>
        </p:blipFill>
        <p:spPr bwMode="auto">
          <a:xfrm>
            <a:off x="428595" y="2428868"/>
            <a:ext cx="3634861" cy="2714644"/>
          </a:xfrm>
          <a:prstGeom prst="rect">
            <a:avLst/>
          </a:prstGeom>
          <a:noFill/>
        </p:spPr>
      </p:pic>
      <p:pic>
        <p:nvPicPr>
          <p:cNvPr id="93188" name="Picture 4" descr="http://4.bp.blogspot.com/_uC5ogWbtlno/TOXdYqZa2JI/AAAAAAAAAH8/-5PDGjeVN3k/s1600/relaciones-ensena-hijos-uso-responsable-internet-460x345-la.jpg"/>
          <p:cNvPicPr>
            <a:picLocks noChangeAspect="1" noChangeArrowheads="1"/>
          </p:cNvPicPr>
          <p:nvPr/>
        </p:nvPicPr>
        <p:blipFill>
          <a:blip r:embed="rId3" cstate="print"/>
          <a:srcRect/>
          <a:stretch>
            <a:fillRect/>
          </a:stretch>
        </p:blipFill>
        <p:spPr bwMode="auto">
          <a:xfrm>
            <a:off x="4286248" y="2214554"/>
            <a:ext cx="4305300"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5029200"/>
          </a:xfrm>
        </p:spPr>
        <p:txBody>
          <a:bodyPr>
            <a:normAutofit/>
          </a:bodyPr>
          <a:lstStyle/>
          <a:p>
            <a:pPr algn="just"/>
            <a:r>
              <a:rPr lang="es-MX" sz="2400" dirty="0" smtClean="0">
                <a:solidFill>
                  <a:srgbClr val="FF0000"/>
                </a:solidFill>
              </a:rPr>
              <a:t>Un líder esta informado. </a:t>
            </a:r>
            <a:r>
              <a:rPr lang="es-MX" sz="2400" dirty="0" smtClean="0"/>
              <a:t>Se ha hecho evidente que en ninguna compañía puede sobrevivir sin líderes que entiendan o sepan como se maneja la información. Un líder debe saber como se procesa la información, interpretarla inteligentemente y utilizarla en la forma más moderna y creativa. </a:t>
            </a:r>
          </a:p>
          <a:p>
            <a:pPr algn="just"/>
            <a:endParaRPr lang="es-MX" sz="2400" dirty="0"/>
          </a:p>
        </p:txBody>
      </p:sp>
      <p:pic>
        <p:nvPicPr>
          <p:cNvPr id="28674" name="Picture 2" descr="http://infomiamiorlando.com/wp-content/uploads/2010/09/Periodicos-de-Orlando.jpg"/>
          <p:cNvPicPr>
            <a:picLocks noChangeAspect="1" noChangeArrowheads="1"/>
          </p:cNvPicPr>
          <p:nvPr/>
        </p:nvPicPr>
        <p:blipFill>
          <a:blip r:embed="rId2" cstate="print"/>
          <a:srcRect/>
          <a:stretch>
            <a:fillRect/>
          </a:stretch>
        </p:blipFill>
        <p:spPr bwMode="auto">
          <a:xfrm>
            <a:off x="2071670" y="2928934"/>
            <a:ext cx="4848225" cy="3228975"/>
          </a:xfrm>
          <a:prstGeom prst="rect">
            <a:avLst/>
          </a:prstGeom>
          <a:noFill/>
        </p:spPr>
      </p:pic>
    </p:spTree>
  </p:cSld>
  <p:clrMapOvr>
    <a:masterClrMapping/>
  </p:clrMapOvr>
  <p:transition>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5720" y="2000240"/>
            <a:ext cx="5124456" cy="4000528"/>
          </a:xfrm>
        </p:spPr>
        <p:style>
          <a:lnRef idx="2">
            <a:schemeClr val="dk1"/>
          </a:lnRef>
          <a:fillRef idx="1">
            <a:schemeClr val="lt1"/>
          </a:fillRef>
          <a:effectRef idx="0">
            <a:schemeClr val="dk1"/>
          </a:effectRef>
          <a:fontRef idx="minor">
            <a:schemeClr val="dk1"/>
          </a:fontRef>
        </p:style>
        <p:txBody>
          <a:bodyPr>
            <a:normAutofit/>
          </a:bodyPr>
          <a:lstStyle/>
          <a:p>
            <a:pPr algn="just">
              <a:buNone/>
            </a:pPr>
            <a:r>
              <a:rPr lang="es-MX" sz="2000" dirty="0" smtClean="0">
                <a:solidFill>
                  <a:schemeClr val="tx1"/>
                </a:solidFill>
                <a:latin typeface="Algerian" pitchFamily="82" charset="0"/>
              </a:rPr>
              <a:t>   </a:t>
            </a:r>
            <a:r>
              <a:rPr lang="es-MX" sz="2000" dirty="0" smtClean="0">
                <a:latin typeface="Algerian" pitchFamily="82" charset="0"/>
              </a:rPr>
              <a:t>  </a:t>
            </a:r>
            <a:r>
              <a:rPr lang="es-MX" sz="2000" b="1" dirty="0" smtClean="0">
                <a:latin typeface="Arial Black" pitchFamily="34" charset="0"/>
              </a:rPr>
              <a:t>El empowerment es un estilo de liderazgo que  parte del supuesto de que las únicas personas que pueden cambiar las cosas o intervenir en sus propias vidas son ellas mismas. Por medio de este enfoque los individuos pueden  transformar sus actitudes y lograr los objetivos de la organización a través de las satisfacción personal.</a:t>
            </a:r>
          </a:p>
          <a:p>
            <a:pPr algn="just">
              <a:buNone/>
            </a:pPr>
            <a:endParaRPr lang="es-MX" sz="2000" dirty="0">
              <a:latin typeface="Algerian" pitchFamily="82" charset="0"/>
            </a:endParaRPr>
          </a:p>
        </p:txBody>
      </p:sp>
      <p:sp>
        <p:nvSpPr>
          <p:cNvPr id="6" name="Rectangle 2"/>
          <p:cNvSpPr txBox="1">
            <a:spLocks noChangeArrowheads="1"/>
          </p:cNvSpPr>
          <p:nvPr/>
        </p:nvSpPr>
        <p:spPr>
          <a:xfrm>
            <a:off x="285720" y="285728"/>
            <a:ext cx="7772400" cy="1143000"/>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normalizeH="0" baseline="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j-ea"/>
                <a:cs typeface="+mj-cs"/>
              </a:rPr>
              <a:t>EMPOWERMENT </a:t>
            </a:r>
            <a:r>
              <a:rPr kumimoji="0" lang="es-PE" sz="3200" b="1" i="0" u="none" strike="noStrike" kern="1200" normalizeH="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j-ea"/>
                <a:cs typeface="+mj-cs"/>
              </a:rPr>
              <a:t> O  EMPODERAMIENTO</a:t>
            </a:r>
            <a:endParaRPr kumimoji="0" lang="es-ES" sz="3200" b="1" i="0" u="none" strike="noStrike" kern="1200" normalizeH="0" baseline="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j-ea"/>
              <a:cs typeface="+mj-cs"/>
            </a:endParaRPr>
          </a:p>
        </p:txBody>
      </p:sp>
      <p:pic>
        <p:nvPicPr>
          <p:cNvPr id="8" name="7 Imagen" descr="http://ergonomicedge.files.wordpress.com/2010/06/hands_empowerment_circle_mbyv.jpg"/>
          <p:cNvPicPr/>
          <p:nvPr/>
        </p:nvPicPr>
        <p:blipFill>
          <a:blip r:embed="rId2" cstate="print"/>
          <a:srcRect/>
          <a:stretch>
            <a:fillRect/>
          </a:stretch>
        </p:blipFill>
        <p:spPr bwMode="auto">
          <a:xfrm>
            <a:off x="5929322" y="2571744"/>
            <a:ext cx="2971797" cy="2986092"/>
          </a:xfrm>
          <a:prstGeom prst="rect">
            <a:avLst/>
          </a:prstGeom>
          <a:ln>
            <a:noFill/>
          </a:ln>
          <a:effectLst>
            <a:softEdge rad="112500"/>
          </a:effectLst>
        </p:spPr>
      </p:pic>
    </p:spTree>
  </p:cSld>
  <p:clrMapOvr>
    <a:masterClrMapping/>
  </p:clrMapOvr>
  <p:transition>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7839100" cy="838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r>
              <a:rPr lang="es-MX"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pperplate Gothic Bold" pitchFamily="34" charset="0"/>
              </a:rPr>
              <a:t>CONCEPTO</a:t>
            </a:r>
            <a:endParaRPr lang="es-MX"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pperplate Gothic Bold" pitchFamily="34" charset="0"/>
            </a:endParaRPr>
          </a:p>
        </p:txBody>
      </p:sp>
      <p:sp>
        <p:nvSpPr>
          <p:cNvPr id="5" name="2 Marcador de contenido"/>
          <p:cNvSpPr>
            <a:spLocks noGrp="1"/>
          </p:cNvSpPr>
          <p:nvPr>
            <p:ph idx="1"/>
          </p:nvPr>
        </p:nvSpPr>
        <p:spPr>
          <a:xfrm>
            <a:off x="304800" y="1554162"/>
            <a:ext cx="5195894" cy="4589482"/>
          </a:xfrm>
          <a:ln>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pPr algn="just">
              <a:buNone/>
            </a:pPr>
            <a:r>
              <a:rPr lang="es-MX" sz="2000" dirty="0" smtClean="0">
                <a:latin typeface="Arial Black" pitchFamily="34" charset="0"/>
              </a:rPr>
              <a:t>    Es el proceso de desarrollo de las potencialidades de los subordinados mediante la delegación de autoridad y responsabilidad tendiente al reforzamiento de la autoestima y la autorrealización para lograr la autodirección y el autocontrol en el trabajo.</a:t>
            </a:r>
          </a:p>
          <a:p>
            <a:pPr algn="just">
              <a:buNone/>
            </a:pPr>
            <a:r>
              <a:rPr lang="es-MX" sz="2000" dirty="0" smtClean="0">
                <a:latin typeface="Arial Black" pitchFamily="34" charset="0"/>
              </a:rPr>
              <a:t>     (</a:t>
            </a:r>
            <a:r>
              <a:rPr lang="es-MX" sz="2000" dirty="0" smtClean="0">
                <a:solidFill>
                  <a:srgbClr val="7030A0"/>
                </a:solidFill>
                <a:latin typeface="Arial Black" pitchFamily="34" charset="0"/>
              </a:rPr>
              <a:t>liderazgo y dirección del siglo XXI, Lourdes Munch, editorial Trillas</a:t>
            </a:r>
            <a:r>
              <a:rPr lang="es-MX" sz="2000" dirty="0" smtClean="0">
                <a:latin typeface="Arial Black" pitchFamily="34" charset="0"/>
              </a:rPr>
              <a:t>.)   </a:t>
            </a:r>
            <a:endParaRPr lang="es-MX" sz="2000" dirty="0">
              <a:latin typeface="Arial Black" pitchFamily="34" charset="0"/>
            </a:endParaRPr>
          </a:p>
        </p:txBody>
      </p:sp>
      <p:pic>
        <p:nvPicPr>
          <p:cNvPr id="7" name="6 Imagen" descr="Empowerment ventajas y desventajas"/>
          <p:cNvPicPr/>
          <p:nvPr/>
        </p:nvPicPr>
        <p:blipFill>
          <a:blip r:embed="rId2" cstate="print"/>
          <a:srcRect/>
          <a:stretch>
            <a:fillRect/>
          </a:stretch>
        </p:blipFill>
        <p:spPr bwMode="auto">
          <a:xfrm>
            <a:off x="5857884" y="2285992"/>
            <a:ext cx="285750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4414" y="285728"/>
            <a:ext cx="6357950" cy="642918"/>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lstStyle/>
          <a:p>
            <a:r>
              <a:rPr lang="es-MX" dirty="0" smtClean="0"/>
              <a:t>Características</a:t>
            </a:r>
            <a:endParaRPr lang="es-MX" dirty="0"/>
          </a:p>
        </p:txBody>
      </p:sp>
      <p:sp>
        <p:nvSpPr>
          <p:cNvPr id="5" name="4 Marcador de contenido"/>
          <p:cNvSpPr>
            <a:spLocks noGrp="1"/>
          </p:cNvSpPr>
          <p:nvPr>
            <p:ph idx="1"/>
          </p:nvPr>
        </p:nvSpPr>
        <p:spPr>
          <a:xfrm>
            <a:off x="285720" y="1071546"/>
            <a:ext cx="8572560" cy="5500750"/>
          </a:xfrm>
          <a:ln w="57150">
            <a:solidFill>
              <a:srgbClr val="92D050"/>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r>
              <a:rPr lang="es-MX" sz="2000" dirty="0" smtClean="0">
                <a:latin typeface="Arial Black" pitchFamily="34" charset="0"/>
              </a:rPr>
              <a:t>Se fundamenta en el trabajo en equipo. </a:t>
            </a:r>
            <a:r>
              <a:rPr lang="es-MX" sz="2000" dirty="0" smtClean="0"/>
              <a:t>Es el resultado de un trabajo en equipo , a medida que un equipo consigue sus objetivos y se desarrolla, crecen los individuos que lo integran.</a:t>
            </a:r>
          </a:p>
          <a:p>
            <a:pPr algn="just"/>
            <a:r>
              <a:rPr lang="es-MX" sz="2000" dirty="0" smtClean="0">
                <a:latin typeface="Arial Black" pitchFamily="34" charset="0"/>
              </a:rPr>
              <a:t>Debe adaptarse al ciclo de vida de la organización. </a:t>
            </a:r>
            <a:r>
              <a:rPr lang="es-MX" sz="2000" dirty="0" smtClean="0"/>
              <a:t>La empresa tiene varias fases de organización, porque es una entidad dinámica en constante proceso de cambio . No en todas las fases del ciclo de vida de la organización es recomendable aplicar empowerment. La empresa debe estar en una fase de madurez.</a:t>
            </a:r>
          </a:p>
          <a:p>
            <a:pPr algn="just"/>
            <a:r>
              <a:rPr lang="es-MX" sz="2000" dirty="0" smtClean="0">
                <a:latin typeface="Arial Black" pitchFamily="34" charset="0"/>
              </a:rPr>
              <a:t>Requiere capacitación. </a:t>
            </a:r>
            <a:r>
              <a:rPr lang="es-MX" sz="2000" dirty="0" smtClean="0"/>
              <a:t>Una equivocación frecuente es considerar que todos los empleados pueden y quieren recibir la capacidad de decisión y autodirección. Existen emp</a:t>
            </a:r>
            <a:r>
              <a:rPr lang="es-MX" sz="2000" i="1" dirty="0" smtClean="0"/>
              <a:t>l</a:t>
            </a:r>
            <a:r>
              <a:rPr lang="es-MX" sz="2000" dirty="0" smtClean="0"/>
              <a:t>eados que no están capacitados y no poseen las competencias para asumir la autoridad y responsabilidad.</a:t>
            </a:r>
          </a:p>
          <a:p>
            <a:pPr algn="just"/>
            <a:r>
              <a:rPr lang="es-MX" sz="2000" dirty="0" smtClean="0">
                <a:latin typeface="Arial Black" pitchFamily="34" charset="0"/>
              </a:rPr>
              <a:t>Delegación. </a:t>
            </a:r>
            <a:r>
              <a:rPr lang="es-MX" sz="2000" dirty="0" smtClean="0"/>
              <a:t>la cesión de poder hacia los subalternos es basica,desafortunadamente algunos directivos son incapaces de delegar. Requiere de directivos que sean capaces y estén dispuestos  a delegar poder.</a:t>
            </a:r>
          </a:p>
          <a:p>
            <a:pPr algn="just"/>
            <a:r>
              <a:rPr lang="es-MX" sz="2000" dirty="0" smtClean="0">
                <a:latin typeface="Arial Black" pitchFamily="34" charset="0"/>
              </a:rPr>
              <a:t>Recompensas y estímulos. </a:t>
            </a:r>
            <a:r>
              <a:rPr lang="es-MX" sz="2000" dirty="0" smtClean="0"/>
              <a:t>la mayor recompensa que reciben los empleados a través de la empresa es la libertad, la creatividad, la autodirección y el autocontrol.</a:t>
            </a:r>
            <a:endParaRPr lang="es-MX" sz="2000" dirty="0">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14282" y="1571612"/>
            <a:ext cx="8686800" cy="5072098"/>
          </a:xfrm>
        </p:spPr>
        <p:style>
          <a:lnRef idx="2">
            <a:schemeClr val="dk1"/>
          </a:lnRef>
          <a:fillRef idx="1">
            <a:schemeClr val="lt1"/>
          </a:fillRef>
          <a:effectRef idx="0">
            <a:schemeClr val="dk1"/>
          </a:effectRef>
          <a:fontRef idx="minor">
            <a:schemeClr val="dk1"/>
          </a:fontRef>
        </p:style>
        <p:txBody>
          <a:bodyPr>
            <a:normAutofit fontScale="92500"/>
          </a:bodyPr>
          <a:lstStyle/>
          <a:p>
            <a:pPr marL="514350" indent="-514350" algn="just">
              <a:buFont typeface="+mj-lt"/>
              <a:buAutoNum type="arabicPeriod"/>
            </a:pPr>
            <a:r>
              <a:rPr lang="es-MX" sz="2000" b="1" dirty="0" smtClean="0">
                <a:latin typeface="Arial Black" pitchFamily="34" charset="0"/>
              </a:rPr>
              <a:t>Compromiso de la dirección. </a:t>
            </a:r>
            <a:r>
              <a:rPr lang="es-MX" sz="2000" dirty="0" smtClean="0"/>
              <a:t>el primer paso y el mas importante es que los directivos se convenzan y se comprometan con el programa.</a:t>
            </a:r>
          </a:p>
          <a:p>
            <a:pPr marL="514350" indent="-514350" algn="just">
              <a:buFont typeface="+mj-lt"/>
              <a:buAutoNum type="arabicPeriod"/>
            </a:pPr>
            <a:r>
              <a:rPr lang="es-MX" sz="2000" dirty="0" smtClean="0">
                <a:latin typeface="Arial Black" pitchFamily="34" charset="0"/>
              </a:rPr>
              <a:t>Diseño del programa. </a:t>
            </a:r>
            <a:r>
              <a:rPr lang="es-MX" sz="2000" dirty="0" smtClean="0"/>
              <a:t>con responsables , áreas y flechas.</a:t>
            </a:r>
          </a:p>
          <a:p>
            <a:pPr marL="514350" indent="-514350" algn="just">
              <a:buFont typeface="+mj-lt"/>
              <a:buAutoNum type="arabicPeriod"/>
            </a:pPr>
            <a:r>
              <a:rPr lang="es-MX" sz="2000" dirty="0" smtClean="0">
                <a:latin typeface="Arial Black" pitchFamily="34" charset="0"/>
              </a:rPr>
              <a:t>Desarrollo organizacional. </a:t>
            </a:r>
            <a:r>
              <a:rPr lang="es-MX" sz="2000" dirty="0" smtClean="0"/>
              <a:t>Establecer estructuras ,procesos y procedimientos que propicien el empowerment. Se requiere una estructura plana, no jerárquica y no burocrática. </a:t>
            </a:r>
          </a:p>
          <a:p>
            <a:pPr marL="514350" indent="-514350" algn="just">
              <a:buFont typeface="+mj-lt"/>
              <a:buAutoNum type="arabicPeriod"/>
            </a:pPr>
            <a:r>
              <a:rPr lang="es-MX" sz="2000" dirty="0" smtClean="0">
                <a:latin typeface="Arial Black" pitchFamily="34" charset="0"/>
              </a:rPr>
              <a:t>Implantación en todas las áreas de la organización.</a:t>
            </a:r>
          </a:p>
          <a:p>
            <a:pPr marL="514350" indent="-514350" algn="just">
              <a:buFont typeface="+mj-lt"/>
              <a:buAutoNum type="arabicPeriod"/>
            </a:pPr>
            <a:r>
              <a:rPr lang="es-MX" sz="2000" dirty="0" smtClean="0">
                <a:latin typeface="Arial Black" pitchFamily="34" charset="0"/>
              </a:rPr>
              <a:t>Empowerment individual. </a:t>
            </a:r>
            <a:r>
              <a:rPr lang="es-MX" sz="2000" dirty="0" smtClean="0"/>
              <a:t>ofrece la posibilidad de que todos los empleados  de la empresa actúen con libertad. este enfoque permite que las personas piensen mas profundamente  acerca de si mismas , de sus trabajos y de la empresa ,para desarrollar la autoestima </a:t>
            </a:r>
            <a:r>
              <a:rPr lang="es-MX" sz="2000" dirty="0">
                <a:latin typeface="Arial Black" pitchFamily="34" charset="0"/>
              </a:rPr>
              <a:t> </a:t>
            </a:r>
            <a:r>
              <a:rPr lang="es-MX" sz="2000" dirty="0" smtClean="0"/>
              <a:t>y autorrealización .</a:t>
            </a:r>
          </a:p>
          <a:p>
            <a:pPr marL="514350" indent="-514350" algn="just">
              <a:buFont typeface="+mj-lt"/>
              <a:buAutoNum type="arabicPeriod"/>
            </a:pPr>
            <a:r>
              <a:rPr lang="es-MX" sz="2000" dirty="0" smtClean="0">
                <a:latin typeface="Arial Black" pitchFamily="34" charset="0"/>
              </a:rPr>
              <a:t>Sensibilización y capacitación. </a:t>
            </a:r>
            <a:r>
              <a:rPr lang="es-MX" sz="2000" dirty="0" smtClean="0"/>
              <a:t>En todos  los niveles directivos y mandos medios de la organización.</a:t>
            </a:r>
          </a:p>
          <a:p>
            <a:pPr marL="514350" indent="-514350" algn="just">
              <a:buFont typeface="+mj-lt"/>
              <a:buAutoNum type="arabicPeriod"/>
            </a:pPr>
            <a:r>
              <a:rPr lang="es-MX" sz="2000" dirty="0" smtClean="0">
                <a:latin typeface="Arial Black" pitchFamily="34" charset="0"/>
              </a:rPr>
              <a:t>Retroalimentación. </a:t>
            </a:r>
            <a:r>
              <a:rPr lang="es-MX" sz="2000" dirty="0" smtClean="0"/>
              <a:t>Evaluar avances y fallas además de establecer medidas preventivas.</a:t>
            </a:r>
            <a:endParaRPr lang="es-MX" sz="2000" dirty="0" smtClean="0">
              <a:latin typeface="Arial Black" pitchFamily="34" charset="0"/>
            </a:endParaRPr>
          </a:p>
        </p:txBody>
      </p:sp>
      <p:sp>
        <p:nvSpPr>
          <p:cNvPr id="5" name="4 Título"/>
          <p:cNvSpPr>
            <a:spLocks noGrp="1"/>
          </p:cNvSpPr>
          <p:nvPr>
            <p:ph type="title"/>
          </p:nvPr>
        </p:nvSpPr>
        <p:spPr>
          <a:xfrm>
            <a:off x="304800" y="457200"/>
            <a:ext cx="7981976" cy="838200"/>
          </a:xfrm>
          <a:solidFill>
            <a:schemeClr val="tx2">
              <a:lumMod val="60000"/>
              <a:lumOff val="40000"/>
            </a:schemeClr>
          </a:solidFill>
          <a:ln w="7620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s-MX" dirty="0" smtClean="0"/>
              <a:t>Etapas del proceso de empowerment</a:t>
            </a:r>
            <a:endParaRPr lang="es-MX" dirty="0"/>
          </a:p>
        </p:txBody>
      </p:sp>
    </p:spTree>
  </p:cSld>
  <p:clrMapOvr>
    <a:masterClrMapping/>
  </p:clrMapOvr>
  <p:transition>
    <p:cover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14678" y="457200"/>
            <a:ext cx="5776922" cy="838200"/>
          </a:xfrm>
          <a:solidFill>
            <a:srgbClr val="92D050"/>
          </a:solidFill>
          <a:ln w="57150">
            <a:solidFill>
              <a:schemeClr val="accent1">
                <a:lumMod val="75000"/>
              </a:schemeClr>
            </a:solidFill>
          </a:ln>
          <a:effectLst/>
          <a:scene3d>
            <a:camera prst="orthographicFront">
              <a:rot lat="0" lon="0" rev="0"/>
            </a:camera>
            <a:lightRig rig="glow" dir="t">
              <a:rot lat="0" lon="0" rev="14100000"/>
            </a:lightRig>
          </a:scene3d>
          <a:sp3d prstMaterial="softEdge">
            <a:bevelT w="127000" prst="artDeco"/>
          </a:sp3d>
        </p:spPr>
        <p:txBody>
          <a:bodyPr/>
          <a:lstStyle/>
          <a:p>
            <a:r>
              <a:rPr lang="es-MX" dirty="0" smtClean="0"/>
              <a:t>Ventajas </a:t>
            </a:r>
            <a:endParaRPr lang="es-MX" dirty="0"/>
          </a:p>
        </p:txBody>
      </p:sp>
      <p:sp>
        <p:nvSpPr>
          <p:cNvPr id="5" name="4 Marcador de contenido"/>
          <p:cNvSpPr>
            <a:spLocks noGrp="1"/>
          </p:cNvSpPr>
          <p:nvPr>
            <p:ph idx="1"/>
          </p:nvPr>
        </p:nvSpPr>
        <p:spPr>
          <a:xfrm>
            <a:off x="357158" y="1571612"/>
            <a:ext cx="4900618" cy="48577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buFont typeface="Wingdings" pitchFamily="2" charset="2"/>
              <a:buChar char="q"/>
            </a:pPr>
            <a:r>
              <a:rPr lang="es-MX" sz="2000" dirty="0" smtClean="0"/>
              <a:t>Favorece el desarrollo y el uso del talento que existen en los individuos ;el enfoque centralista y autócrata de dirección desaparece y en su lugar existe libertad y flexibilidad en el trabajo que fomenta por medio de la delegación, la innovación y la creatividad.</a:t>
            </a:r>
          </a:p>
          <a:p>
            <a:pPr algn="just">
              <a:buNone/>
            </a:pPr>
            <a:endParaRPr lang="es-MX" sz="2000" dirty="0" smtClean="0"/>
          </a:p>
          <a:p>
            <a:pPr algn="just">
              <a:buFont typeface="Wingdings" pitchFamily="2" charset="2"/>
              <a:buChar char="q"/>
            </a:pPr>
            <a:r>
              <a:rPr lang="es-MX" sz="2000" dirty="0" smtClean="0"/>
              <a:t>Requiere la supresión de los controles jerárquicos y el ejercicio de la autodirección y el autocontrol. El hecho de estar constantemente buscando la forma de mejorar las tareas puede originar empleados innovadores y autorrealizados. </a:t>
            </a:r>
            <a:endParaRPr lang="es-MX" sz="2000" dirty="0"/>
          </a:p>
        </p:txBody>
      </p:sp>
      <p:pic>
        <p:nvPicPr>
          <p:cNvPr id="6" name="5 Imagen" descr="http://www.tbl.com.pk/wp-content/uploads/2009/01/enabling-empowerment.gif"/>
          <p:cNvPicPr/>
          <p:nvPr/>
        </p:nvPicPr>
        <p:blipFill>
          <a:blip r:embed="rId2" cstate="print"/>
          <a:srcRect/>
          <a:stretch>
            <a:fillRect/>
          </a:stretch>
        </p:blipFill>
        <p:spPr bwMode="auto">
          <a:xfrm>
            <a:off x="5572132" y="1785926"/>
            <a:ext cx="3143272"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endParaRPr lang="es-MX" sz="1600" dirty="0" smtClean="0"/>
          </a:p>
          <a:p>
            <a:pPr algn="just">
              <a:buNone/>
            </a:pPr>
            <a:r>
              <a:rPr lang="es-MX" sz="1600" dirty="0" smtClean="0"/>
              <a:t>Camila llevaba cinco horas en el que era el peor día laboral de toda su vida. Hacía apenas unas semanas fue ascendida a gerente de la fuerza de ventas de la empresa. Su orgullo y entusiasmo se desvanecieron rápidamente, cuando las presiones de su nueva posición se hicieron evidentes. Víctor, uno de sus mejores vendedores, renunció para irse a otra empresa. Ella no podía entenderlo; Víctor llevaba varios años con la firma. ¿Qué había hecho ella que lo impulsó a partir? Y luego estaba Ken, el jefe del departamento de producción de la empresa. Aunque Ken era una buena persona y un buen ejecutivo, Camila estaba teniendo problemas al trabajar con él. Ken siempre estaba haciendo recomendaciones, desde la perspectiva de la producción, acerca de cómo la fuerza de ventas debía hacer su trabajo. Camila valoraba sus aportes, pero le costaba equilibrarlos con las expectativas de sus propios supervisores. Ella sabía que no podía decepcionar a sus supervisores sólo para mantener las buenas relaciones con el departamento de producción. Al mismo tiempo, sabía que sin buenas relaciones con el departamento de producción, su equipo no sería capaz de hacer su trabajo. Ella quería dejar de ser una ejecutiva y volver a ser del agrado de todos los demás. Se sentía agotada por la presión y la falta de sueño. Ella empezó a preguntarse si realmente estaba hecha para este trabajo. </a:t>
            </a:r>
          </a:p>
          <a:p>
            <a:pPr algn="just"/>
            <a:endParaRPr lang="es-MX" sz="1600" dirty="0"/>
          </a:p>
        </p:txBody>
      </p:sp>
      <p:sp>
        <p:nvSpPr>
          <p:cNvPr id="4" name="3 Título"/>
          <p:cNvSpPr>
            <a:spLocks noGrp="1"/>
          </p:cNvSpPr>
          <p:nvPr>
            <p:ph type="title"/>
          </p:nvPr>
        </p:nvSpPr>
        <p:spPr/>
        <p:txBody>
          <a:bodyPr/>
          <a:lstStyle/>
          <a:p>
            <a:r>
              <a:rPr lang="es-MX" sz="4400" dirty="0" smtClean="0"/>
              <a:t/>
            </a:r>
            <a:br>
              <a:rPr lang="es-MX" sz="4400" dirty="0" smtClean="0"/>
            </a:br>
            <a:r>
              <a:rPr lang="es-MX" sz="4400" dirty="0" smtClean="0"/>
              <a:t>¿Qué haría usted?</a:t>
            </a:r>
            <a:br>
              <a:rPr lang="es-MX" sz="4400" dirty="0" smtClean="0"/>
            </a:br>
            <a:endParaRPr lang="es-MX" dirty="0"/>
          </a:p>
        </p:txBody>
      </p:sp>
    </p:spTree>
  </p:cSld>
  <p:clrMapOvr>
    <a:masterClrMapping/>
  </p:clrMapOvr>
  <p:transition>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28596" y="457200"/>
            <a:ext cx="8563004" cy="838200"/>
          </a:xfrm>
          <a:prstGeom prst="rect">
            <a:avLst/>
          </a:prstGeom>
          <a:gradFill rotWithShape="1">
            <a:gsLst>
              <a:gs pos="0">
                <a:srgbClr val="FFFFCC">
                  <a:gamma/>
                  <a:shade val="66667"/>
                  <a:invGamma/>
                </a:srgbClr>
              </a:gs>
              <a:gs pos="50000">
                <a:srgbClr val="FFFFCC"/>
              </a:gs>
              <a:gs pos="100000">
                <a:srgbClr val="FFFFCC">
                  <a:gamma/>
                  <a:shade val="66667"/>
                  <a:invGamma/>
                </a:srgbClr>
              </a:gs>
            </a:gsLst>
            <a:lin ang="5400000" scaled="1"/>
          </a:gradFill>
          <a:ln w="19050">
            <a:solidFill>
              <a:srgbClr val="FFCC00"/>
            </a:solidFill>
            <a:miter lim="800000"/>
            <a:headEnd/>
            <a:tailEnd/>
          </a:ln>
          <a:effectLst>
            <a:outerShdw dist="107763" dir="18900000" algn="ctr" rotWithShape="0">
              <a:schemeClr val="bg2">
                <a:alpha val="50000"/>
              </a:schemeClr>
            </a:outerShdw>
          </a:effectLst>
        </p:spPr>
        <p:txBody>
          <a:bodyPr anchor="ctr"/>
          <a:lstStyle/>
          <a:p>
            <a:pPr algn="ctr">
              <a:lnSpc>
                <a:spcPct val="90000"/>
              </a:lnSpc>
              <a:defRPr/>
            </a:pPr>
            <a:r>
              <a:rPr lang="es-ES_tradnl" sz="2600"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Black" pitchFamily="34" charset="0"/>
              </a:rPr>
              <a:t>DOS CONCEPCIONES ERRÓNEAS DEL EMPOWERMENT</a:t>
            </a:r>
            <a:endParaRPr lang="es-ES" sz="2600"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Black" pitchFamily="34" charset="0"/>
            </a:endParaRPr>
          </a:p>
        </p:txBody>
      </p:sp>
      <p:sp>
        <p:nvSpPr>
          <p:cNvPr id="8" name="Rectangle 3"/>
          <p:cNvSpPr>
            <a:spLocks noGrp="1" noChangeArrowheads="1"/>
          </p:cNvSpPr>
          <p:nvPr>
            <p:ph idx="1"/>
          </p:nvPr>
        </p:nvSpPr>
        <p:spPr bwMode="auto">
          <a:xfrm>
            <a:off x="571472" y="2214554"/>
            <a:ext cx="5124456" cy="3000396"/>
          </a:xfrm>
          <a:prstGeom prst="rect">
            <a:avLst/>
          </a:prstGeom>
          <a:solidFill>
            <a:srgbClr val="00B0F0"/>
          </a:solidFill>
          <a:ln w="19050">
            <a:solidFill>
              <a:srgbClr val="FFCC00"/>
            </a:solidFill>
            <a:miter lim="800000"/>
            <a:headEnd/>
            <a:tailEnd/>
          </a:ln>
          <a:effectLst>
            <a:outerShdw dist="107763" dir="2700000" algn="ctr" rotWithShape="0">
              <a:schemeClr val="bg2">
                <a:alpha val="50000"/>
              </a:schemeClr>
            </a:outerShdw>
          </a:effectLst>
        </p:spPr>
        <p:txBody>
          <a:bodyPr/>
          <a:lstStyle/>
          <a:p>
            <a:pPr marL="342900" indent="-342900">
              <a:lnSpc>
                <a:spcPct val="150000"/>
              </a:lnSpc>
              <a:spcBef>
                <a:spcPct val="20000"/>
              </a:spcBef>
              <a:buClr>
                <a:srgbClr val="FFCC00"/>
              </a:buClr>
              <a:buFontTx/>
              <a:buChar char="•"/>
              <a:defRPr/>
            </a:pPr>
            <a:r>
              <a:rPr lang="es-ES_tradnl" sz="2400" b="1" dirty="0">
                <a:solidFill>
                  <a:schemeClr val="tx1"/>
                </a:solidFill>
                <a:latin typeface="Arial Narrow" pitchFamily="34" charset="0"/>
              </a:rPr>
              <a:t>No significa dejar el poder </a:t>
            </a:r>
            <a:r>
              <a:rPr lang="es-ES_tradnl" sz="2400" b="1" dirty="0" smtClean="0">
                <a:solidFill>
                  <a:schemeClr val="tx1"/>
                </a:solidFill>
                <a:latin typeface="Arial Narrow" pitchFamily="34" charset="0"/>
              </a:rPr>
              <a:t>.</a:t>
            </a:r>
          </a:p>
          <a:p>
            <a:pPr marL="342900" indent="-342900">
              <a:lnSpc>
                <a:spcPct val="150000"/>
              </a:lnSpc>
              <a:spcBef>
                <a:spcPct val="20000"/>
              </a:spcBef>
              <a:buClr>
                <a:srgbClr val="FFCC00"/>
              </a:buClr>
              <a:buNone/>
              <a:defRPr/>
            </a:pPr>
            <a:endParaRPr lang="es-ES_tradnl" sz="2400" b="1" dirty="0">
              <a:solidFill>
                <a:schemeClr val="tx1"/>
              </a:solidFill>
              <a:latin typeface="Arial Narrow" pitchFamily="34" charset="0"/>
            </a:endParaRPr>
          </a:p>
          <a:p>
            <a:pPr marL="342900" indent="-342900">
              <a:lnSpc>
                <a:spcPct val="150000"/>
              </a:lnSpc>
              <a:spcBef>
                <a:spcPct val="20000"/>
              </a:spcBef>
              <a:buClr>
                <a:srgbClr val="FFCC00"/>
              </a:buClr>
              <a:buFontTx/>
              <a:buChar char="•"/>
              <a:defRPr/>
            </a:pPr>
            <a:r>
              <a:rPr lang="es-ES_tradnl" sz="2400" b="1" dirty="0">
                <a:solidFill>
                  <a:schemeClr val="tx1"/>
                </a:solidFill>
                <a:latin typeface="Arial Narrow" pitchFamily="34" charset="0"/>
              </a:rPr>
              <a:t>No es disminuir su margen de responsabilidad. </a:t>
            </a:r>
          </a:p>
        </p:txBody>
      </p:sp>
      <p:pic>
        <p:nvPicPr>
          <p:cNvPr id="9" name="8 Imagen" descr="Ver imagen en tamaño completo">
            <a:hlinkClick r:id="rId2"/>
          </p:cNvPr>
          <p:cNvPicPr/>
          <p:nvPr/>
        </p:nvPicPr>
        <p:blipFill>
          <a:blip r:embed="rId3" cstate="print"/>
          <a:srcRect/>
          <a:stretch>
            <a:fillRect/>
          </a:stretch>
        </p:blipFill>
        <p:spPr bwMode="auto">
          <a:xfrm>
            <a:off x="6643702" y="1785926"/>
            <a:ext cx="2000264"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4"/>
          <p:cNvSpPr txBox="1">
            <a:spLocks noChangeArrowheads="1"/>
          </p:cNvSpPr>
          <p:nvPr/>
        </p:nvSpPr>
        <p:spPr bwMode="auto">
          <a:xfrm>
            <a:off x="500034" y="6215082"/>
            <a:ext cx="7848600" cy="415925"/>
          </a:xfrm>
          <a:prstGeom prst="rect">
            <a:avLst/>
          </a:prstGeom>
          <a:gradFill rotWithShape="1">
            <a:gsLst>
              <a:gs pos="0">
                <a:srgbClr val="FFFFCC"/>
              </a:gs>
              <a:gs pos="100000">
                <a:srgbClr val="FFFFCC">
                  <a:gamma/>
                  <a:shade val="75686"/>
                  <a:invGamma/>
                </a:srgbClr>
              </a:gs>
            </a:gsLst>
            <a:path path="shape">
              <a:fillToRect l="50000" t="50000" r="50000" b="50000"/>
            </a:path>
          </a:gradFill>
          <a:ln w="19050" cap="sq">
            <a:solidFill>
              <a:srgbClr val="FFCC00"/>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a:spcBef>
                <a:spcPct val="20000"/>
              </a:spcBef>
              <a:buClr>
                <a:schemeClr val="tx2"/>
              </a:buClr>
              <a:buSzPct val="75000"/>
              <a:buFont typeface="Wingdings" pitchFamily="2" charset="2"/>
              <a:buNone/>
              <a:defRPr/>
            </a:pPr>
            <a:r>
              <a:rPr lang="es-ES_tradnl" sz="2000" b="1" dirty="0">
                <a:latin typeface="Arial Narrow" pitchFamily="34" charset="0"/>
              </a:rPr>
              <a:t>EMPOWERMENT SOLAMENTE CANALIZA LA ENERGÍA HACIA LAS METAS </a:t>
            </a:r>
            <a:endParaRPr lang="es-PE" sz="2000" b="1" dirty="0">
              <a:latin typeface="Arial Narrow" pitchFamily="34" charset="0"/>
            </a:endParaRPr>
          </a:p>
        </p:txBody>
      </p:sp>
    </p:spTree>
  </p:cSld>
  <p:clrMapOvr>
    <a:masterClrMapping/>
  </p:clrMapOvr>
  <p:transition>
    <p:wheel spokes="2"/>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prstGeom prst="rect">
            <a:avLst/>
          </a:prstGeom>
          <a:gradFill rotWithShape="1">
            <a:gsLst>
              <a:gs pos="0">
                <a:srgbClr val="FFFFCC">
                  <a:gamma/>
                  <a:shade val="63529"/>
                  <a:invGamma/>
                </a:srgbClr>
              </a:gs>
              <a:gs pos="50000">
                <a:srgbClr val="FFFFCC"/>
              </a:gs>
              <a:gs pos="100000">
                <a:srgbClr val="FFFFCC">
                  <a:gamma/>
                  <a:shade val="63529"/>
                  <a:invGamma/>
                </a:srgbClr>
              </a:gs>
            </a:gsLst>
            <a:lin ang="5400000" scaled="1"/>
          </a:gradFill>
          <a:ln w="19050">
            <a:solidFill>
              <a:srgbClr val="FFCC00"/>
            </a:solidFill>
            <a:miter lim="800000"/>
            <a:headEnd/>
            <a:tailEnd/>
          </a:ln>
          <a:effectLst>
            <a:outerShdw dist="107763" dir="18900000" algn="ctr" rotWithShape="0">
              <a:schemeClr val="bg2">
                <a:alpha val="50000"/>
              </a:schemeClr>
            </a:outerShdw>
          </a:effectLst>
        </p:spPr>
        <p:txBody>
          <a:bodyPr anchor="ctr"/>
          <a:lstStyle/>
          <a:p>
            <a:pPr algn="ctr">
              <a:lnSpc>
                <a:spcPct val="90000"/>
              </a:lnSpc>
              <a:defRPr/>
            </a:pPr>
            <a:r>
              <a:rPr lang="es-ES" sz="2600" b="1" cap="none"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rial Black" pitchFamily="34" charset="0"/>
              </a:rPr>
              <a:t>ACTITUD DE LOS </a:t>
            </a:r>
            <a:r>
              <a:rPr lang="es-ES" sz="2600" b="1" cap="none"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rial Black" pitchFamily="34" charset="0"/>
              </a:rPr>
              <a:t>INTEGRANTES DE LA ORGANIZACIÓN </a:t>
            </a:r>
            <a:endParaRPr lang="es-ES" sz="2600" b="1" cap="none"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rial Black" pitchFamily="34" charset="0"/>
            </a:endParaRPr>
          </a:p>
        </p:txBody>
      </p:sp>
      <p:grpSp>
        <p:nvGrpSpPr>
          <p:cNvPr id="2" name="Group 3"/>
          <p:cNvGrpSpPr>
            <a:grpSpLocks noGrp="1" noChangeAspect="1"/>
          </p:cNvGrpSpPr>
          <p:nvPr/>
        </p:nvGrpSpPr>
        <p:grpSpPr bwMode="auto">
          <a:xfrm>
            <a:off x="214313" y="1857375"/>
            <a:ext cx="8686800" cy="4525963"/>
            <a:chOff x="793" y="1092"/>
            <a:chExt cx="4493" cy="2689"/>
          </a:xfrm>
        </p:grpSpPr>
        <p:sp>
          <p:nvSpPr>
            <p:cNvPr id="7" name="Rectangle 5"/>
            <p:cNvSpPr>
              <a:spLocks noChangeArrowheads="1"/>
            </p:cNvSpPr>
            <p:nvPr/>
          </p:nvSpPr>
          <p:spPr bwMode="auto">
            <a:xfrm>
              <a:off x="800" y="1096"/>
              <a:ext cx="35" cy="278"/>
            </a:xfrm>
            <a:prstGeom prst="rect">
              <a:avLst/>
            </a:prstGeom>
            <a:solidFill>
              <a:srgbClr val="FFCC00"/>
            </a:solidFill>
            <a:ln w="9525">
              <a:noFill/>
              <a:miter lim="800000"/>
              <a:headEnd/>
              <a:tailEnd/>
            </a:ln>
          </p:spPr>
          <p:txBody>
            <a:bodyPr/>
            <a:lstStyle/>
            <a:p>
              <a:endParaRPr lang="es-ES"/>
            </a:p>
          </p:txBody>
        </p:sp>
        <p:sp>
          <p:nvSpPr>
            <p:cNvPr id="8" name="Rectangle 6"/>
            <p:cNvSpPr>
              <a:spLocks noChangeArrowheads="1"/>
            </p:cNvSpPr>
            <p:nvPr/>
          </p:nvSpPr>
          <p:spPr bwMode="auto">
            <a:xfrm>
              <a:off x="3005" y="1096"/>
              <a:ext cx="32" cy="278"/>
            </a:xfrm>
            <a:prstGeom prst="rect">
              <a:avLst/>
            </a:prstGeom>
            <a:solidFill>
              <a:srgbClr val="FFCC00"/>
            </a:solidFill>
            <a:ln w="9525">
              <a:noFill/>
              <a:miter lim="800000"/>
              <a:headEnd/>
              <a:tailEnd/>
            </a:ln>
          </p:spPr>
          <p:txBody>
            <a:bodyPr/>
            <a:lstStyle/>
            <a:p>
              <a:endParaRPr lang="es-ES"/>
            </a:p>
          </p:txBody>
        </p:sp>
        <p:sp>
          <p:nvSpPr>
            <p:cNvPr id="9" name="Rectangle 7"/>
            <p:cNvSpPr>
              <a:spLocks noChangeArrowheads="1"/>
            </p:cNvSpPr>
            <p:nvPr/>
          </p:nvSpPr>
          <p:spPr bwMode="auto">
            <a:xfrm>
              <a:off x="835" y="1096"/>
              <a:ext cx="2170" cy="278"/>
            </a:xfrm>
            <a:prstGeom prst="rect">
              <a:avLst/>
            </a:prstGeom>
            <a:solidFill>
              <a:srgbClr val="FFCC00"/>
            </a:solidFill>
            <a:ln w="9525">
              <a:noFill/>
              <a:miter lim="800000"/>
              <a:headEnd/>
              <a:tailEnd/>
            </a:ln>
          </p:spPr>
          <p:txBody>
            <a:bodyPr/>
            <a:lstStyle/>
            <a:p>
              <a:endParaRPr lang="es-ES"/>
            </a:p>
          </p:txBody>
        </p:sp>
        <p:sp>
          <p:nvSpPr>
            <p:cNvPr id="10" name="Rectangle 8"/>
            <p:cNvSpPr>
              <a:spLocks noChangeArrowheads="1"/>
            </p:cNvSpPr>
            <p:nvPr/>
          </p:nvSpPr>
          <p:spPr bwMode="auto">
            <a:xfrm>
              <a:off x="1441" y="1095"/>
              <a:ext cx="1087" cy="181"/>
            </a:xfrm>
            <a:prstGeom prst="rect">
              <a:avLst/>
            </a:prstGeom>
            <a:noFill/>
            <a:ln w="9525">
              <a:noFill/>
              <a:miter lim="800000"/>
              <a:headEnd/>
              <a:tailEnd/>
            </a:ln>
          </p:spPr>
          <p:txBody>
            <a:bodyPr wrap="none" lIns="0" tIns="0" rIns="0" bIns="0">
              <a:spAutoFit/>
            </a:bodyPr>
            <a:lstStyle/>
            <a:p>
              <a:r>
                <a:rPr lang="es-PE" sz="2000" b="1">
                  <a:solidFill>
                    <a:srgbClr val="000000"/>
                  </a:solidFill>
                  <a:latin typeface="Arial Narrow" pitchFamily="34" charset="0"/>
                </a:rPr>
                <a:t>Sin empowerment</a:t>
              </a:r>
              <a:endParaRPr lang="es-PE" sz="2000">
                <a:latin typeface="Arial Narrow" pitchFamily="34" charset="0"/>
              </a:endParaRPr>
            </a:p>
          </p:txBody>
        </p:sp>
        <p:sp>
          <p:nvSpPr>
            <p:cNvPr id="11" name="Rectangle 9"/>
            <p:cNvSpPr>
              <a:spLocks noChangeArrowheads="1"/>
            </p:cNvSpPr>
            <p:nvPr/>
          </p:nvSpPr>
          <p:spPr bwMode="auto">
            <a:xfrm>
              <a:off x="2400" y="1095"/>
              <a:ext cx="35" cy="181"/>
            </a:xfrm>
            <a:prstGeom prst="rect">
              <a:avLst/>
            </a:prstGeom>
            <a:noFill/>
            <a:ln w="9525">
              <a:noFill/>
              <a:miter lim="800000"/>
              <a:headEnd/>
              <a:tailEnd/>
            </a:ln>
          </p:spPr>
          <p:txBody>
            <a:bodyPr wrap="none" lIns="0" tIns="0" rIns="0" bIns="0">
              <a:spAutoFit/>
            </a:bodyPr>
            <a:lstStyle/>
            <a:p>
              <a:r>
                <a:rPr lang="es-PE" sz="2000" b="1">
                  <a:solidFill>
                    <a:srgbClr val="000000"/>
                  </a:solidFill>
                  <a:latin typeface="Arial Narrow" pitchFamily="34" charset="0"/>
                </a:rPr>
                <a:t> </a:t>
              </a:r>
              <a:endParaRPr lang="es-PE" sz="2000">
                <a:latin typeface="Arial Narrow" pitchFamily="34" charset="0"/>
              </a:endParaRPr>
            </a:p>
          </p:txBody>
        </p:sp>
        <p:sp>
          <p:nvSpPr>
            <p:cNvPr id="12" name="Rectangle 10"/>
            <p:cNvSpPr>
              <a:spLocks noChangeArrowheads="1"/>
            </p:cNvSpPr>
            <p:nvPr/>
          </p:nvSpPr>
          <p:spPr bwMode="auto">
            <a:xfrm>
              <a:off x="3045" y="1096"/>
              <a:ext cx="32" cy="278"/>
            </a:xfrm>
            <a:prstGeom prst="rect">
              <a:avLst/>
            </a:prstGeom>
            <a:solidFill>
              <a:srgbClr val="FFCC00"/>
            </a:solidFill>
            <a:ln w="9525">
              <a:noFill/>
              <a:miter lim="800000"/>
              <a:headEnd/>
              <a:tailEnd/>
            </a:ln>
          </p:spPr>
          <p:txBody>
            <a:bodyPr/>
            <a:lstStyle/>
            <a:p>
              <a:endParaRPr lang="es-ES"/>
            </a:p>
          </p:txBody>
        </p:sp>
        <p:sp>
          <p:nvSpPr>
            <p:cNvPr id="13" name="Rectangle 11"/>
            <p:cNvSpPr>
              <a:spLocks noChangeArrowheads="1"/>
            </p:cNvSpPr>
            <p:nvPr/>
          </p:nvSpPr>
          <p:spPr bwMode="auto">
            <a:xfrm>
              <a:off x="5247" y="1096"/>
              <a:ext cx="32" cy="278"/>
            </a:xfrm>
            <a:prstGeom prst="rect">
              <a:avLst/>
            </a:prstGeom>
            <a:solidFill>
              <a:srgbClr val="FFCC00"/>
            </a:solidFill>
            <a:ln w="9525">
              <a:noFill/>
              <a:miter lim="800000"/>
              <a:headEnd/>
              <a:tailEnd/>
            </a:ln>
          </p:spPr>
          <p:txBody>
            <a:bodyPr/>
            <a:lstStyle/>
            <a:p>
              <a:endParaRPr lang="es-ES"/>
            </a:p>
          </p:txBody>
        </p:sp>
        <p:sp>
          <p:nvSpPr>
            <p:cNvPr id="14" name="Rectangle 12"/>
            <p:cNvSpPr>
              <a:spLocks noChangeArrowheads="1"/>
            </p:cNvSpPr>
            <p:nvPr/>
          </p:nvSpPr>
          <p:spPr bwMode="auto">
            <a:xfrm>
              <a:off x="3077" y="1096"/>
              <a:ext cx="2170" cy="278"/>
            </a:xfrm>
            <a:prstGeom prst="rect">
              <a:avLst/>
            </a:prstGeom>
            <a:solidFill>
              <a:srgbClr val="FFCC00"/>
            </a:solidFill>
            <a:ln w="9525">
              <a:noFill/>
              <a:miter lim="800000"/>
              <a:headEnd/>
              <a:tailEnd/>
            </a:ln>
          </p:spPr>
          <p:txBody>
            <a:bodyPr/>
            <a:lstStyle/>
            <a:p>
              <a:endParaRPr lang="es-ES"/>
            </a:p>
          </p:txBody>
        </p:sp>
        <p:sp>
          <p:nvSpPr>
            <p:cNvPr id="15" name="Rectangle 13"/>
            <p:cNvSpPr>
              <a:spLocks noChangeArrowheads="1"/>
            </p:cNvSpPr>
            <p:nvPr/>
          </p:nvSpPr>
          <p:spPr bwMode="auto">
            <a:xfrm>
              <a:off x="3672" y="1095"/>
              <a:ext cx="1136" cy="181"/>
            </a:xfrm>
            <a:prstGeom prst="rect">
              <a:avLst/>
            </a:prstGeom>
            <a:noFill/>
            <a:ln w="9525">
              <a:noFill/>
              <a:miter lim="800000"/>
              <a:headEnd/>
              <a:tailEnd/>
            </a:ln>
          </p:spPr>
          <p:txBody>
            <a:bodyPr wrap="none" lIns="0" tIns="0" rIns="0" bIns="0">
              <a:spAutoFit/>
            </a:bodyPr>
            <a:lstStyle/>
            <a:p>
              <a:r>
                <a:rPr lang="es-PE" sz="2000" b="1">
                  <a:solidFill>
                    <a:srgbClr val="000000"/>
                  </a:solidFill>
                  <a:latin typeface="Arial Narrow" pitchFamily="34" charset="0"/>
                </a:rPr>
                <a:t>Con empowerment</a:t>
              </a:r>
              <a:endParaRPr lang="es-PE" sz="2000">
                <a:latin typeface="Arial Narrow" pitchFamily="34" charset="0"/>
              </a:endParaRPr>
            </a:p>
          </p:txBody>
        </p:sp>
        <p:sp>
          <p:nvSpPr>
            <p:cNvPr id="16" name="Rectangle 14"/>
            <p:cNvSpPr>
              <a:spLocks noChangeArrowheads="1"/>
            </p:cNvSpPr>
            <p:nvPr/>
          </p:nvSpPr>
          <p:spPr bwMode="auto">
            <a:xfrm>
              <a:off x="4651" y="1095"/>
              <a:ext cx="35" cy="181"/>
            </a:xfrm>
            <a:prstGeom prst="rect">
              <a:avLst/>
            </a:prstGeom>
            <a:noFill/>
            <a:ln w="9525">
              <a:noFill/>
              <a:miter lim="800000"/>
              <a:headEnd/>
              <a:tailEnd/>
            </a:ln>
          </p:spPr>
          <p:txBody>
            <a:bodyPr wrap="none" lIns="0" tIns="0" rIns="0" bIns="0">
              <a:spAutoFit/>
            </a:bodyPr>
            <a:lstStyle/>
            <a:p>
              <a:r>
                <a:rPr lang="es-PE" sz="2000" b="1">
                  <a:solidFill>
                    <a:srgbClr val="000000"/>
                  </a:solidFill>
                  <a:latin typeface="Arial Narrow" pitchFamily="34" charset="0"/>
                </a:rPr>
                <a:t> </a:t>
              </a:r>
              <a:endParaRPr lang="es-PE" sz="2000">
                <a:latin typeface="Arial Narrow" pitchFamily="34" charset="0"/>
              </a:endParaRPr>
            </a:p>
          </p:txBody>
        </p:sp>
        <p:sp>
          <p:nvSpPr>
            <p:cNvPr id="17" name="Rectangle 15"/>
            <p:cNvSpPr>
              <a:spLocks noChangeArrowheads="1"/>
            </p:cNvSpPr>
            <p:nvPr/>
          </p:nvSpPr>
          <p:spPr bwMode="auto">
            <a:xfrm>
              <a:off x="793" y="1092"/>
              <a:ext cx="2244" cy="4"/>
            </a:xfrm>
            <a:prstGeom prst="rect">
              <a:avLst/>
            </a:prstGeom>
            <a:solidFill>
              <a:srgbClr val="000000"/>
            </a:solidFill>
            <a:ln w="9525">
              <a:noFill/>
              <a:miter lim="800000"/>
              <a:headEnd/>
              <a:tailEnd/>
            </a:ln>
          </p:spPr>
          <p:txBody>
            <a:bodyPr/>
            <a:lstStyle/>
            <a:p>
              <a:endParaRPr lang="es-ES"/>
            </a:p>
          </p:txBody>
        </p:sp>
        <p:sp>
          <p:nvSpPr>
            <p:cNvPr id="18" name="Rectangle 16"/>
            <p:cNvSpPr>
              <a:spLocks noChangeArrowheads="1"/>
            </p:cNvSpPr>
            <p:nvPr/>
          </p:nvSpPr>
          <p:spPr bwMode="auto">
            <a:xfrm>
              <a:off x="3037" y="1092"/>
              <a:ext cx="5" cy="4"/>
            </a:xfrm>
            <a:prstGeom prst="rect">
              <a:avLst/>
            </a:prstGeom>
            <a:solidFill>
              <a:srgbClr val="000000"/>
            </a:solidFill>
            <a:ln w="9525">
              <a:noFill/>
              <a:miter lim="800000"/>
              <a:headEnd/>
              <a:tailEnd/>
            </a:ln>
          </p:spPr>
          <p:txBody>
            <a:bodyPr/>
            <a:lstStyle/>
            <a:p>
              <a:endParaRPr lang="es-ES"/>
            </a:p>
          </p:txBody>
        </p:sp>
        <p:sp>
          <p:nvSpPr>
            <p:cNvPr id="19" name="Rectangle 17"/>
            <p:cNvSpPr>
              <a:spLocks noChangeArrowheads="1"/>
            </p:cNvSpPr>
            <p:nvPr/>
          </p:nvSpPr>
          <p:spPr bwMode="auto">
            <a:xfrm>
              <a:off x="3042" y="1092"/>
              <a:ext cx="2237" cy="4"/>
            </a:xfrm>
            <a:prstGeom prst="rect">
              <a:avLst/>
            </a:prstGeom>
            <a:solidFill>
              <a:srgbClr val="000000"/>
            </a:solidFill>
            <a:ln w="9525">
              <a:noFill/>
              <a:miter lim="800000"/>
              <a:headEnd/>
              <a:tailEnd/>
            </a:ln>
          </p:spPr>
          <p:txBody>
            <a:bodyPr/>
            <a:lstStyle/>
            <a:p>
              <a:endParaRPr lang="es-ES"/>
            </a:p>
          </p:txBody>
        </p:sp>
        <p:sp>
          <p:nvSpPr>
            <p:cNvPr id="20" name="Rectangle 18"/>
            <p:cNvSpPr>
              <a:spLocks noChangeArrowheads="1"/>
            </p:cNvSpPr>
            <p:nvPr/>
          </p:nvSpPr>
          <p:spPr bwMode="auto">
            <a:xfrm>
              <a:off x="5279" y="1092"/>
              <a:ext cx="7" cy="4"/>
            </a:xfrm>
            <a:prstGeom prst="rect">
              <a:avLst/>
            </a:prstGeom>
            <a:solidFill>
              <a:srgbClr val="000000"/>
            </a:solidFill>
            <a:ln w="9525">
              <a:noFill/>
              <a:miter lim="800000"/>
              <a:headEnd/>
              <a:tailEnd/>
            </a:ln>
          </p:spPr>
          <p:txBody>
            <a:bodyPr/>
            <a:lstStyle/>
            <a:p>
              <a:endParaRPr lang="es-ES"/>
            </a:p>
          </p:txBody>
        </p:sp>
        <p:sp>
          <p:nvSpPr>
            <p:cNvPr id="21" name="Rectangle 19"/>
            <p:cNvSpPr>
              <a:spLocks noChangeArrowheads="1"/>
            </p:cNvSpPr>
            <p:nvPr/>
          </p:nvSpPr>
          <p:spPr bwMode="auto">
            <a:xfrm>
              <a:off x="793" y="1096"/>
              <a:ext cx="7" cy="278"/>
            </a:xfrm>
            <a:prstGeom prst="rect">
              <a:avLst/>
            </a:prstGeom>
            <a:solidFill>
              <a:srgbClr val="000000"/>
            </a:solidFill>
            <a:ln w="9525">
              <a:noFill/>
              <a:miter lim="800000"/>
              <a:headEnd/>
              <a:tailEnd/>
            </a:ln>
          </p:spPr>
          <p:txBody>
            <a:bodyPr/>
            <a:lstStyle/>
            <a:p>
              <a:endParaRPr lang="es-ES"/>
            </a:p>
          </p:txBody>
        </p:sp>
        <p:sp>
          <p:nvSpPr>
            <p:cNvPr id="22" name="Rectangle 20"/>
            <p:cNvSpPr>
              <a:spLocks noChangeArrowheads="1"/>
            </p:cNvSpPr>
            <p:nvPr/>
          </p:nvSpPr>
          <p:spPr bwMode="auto">
            <a:xfrm>
              <a:off x="3037" y="1096"/>
              <a:ext cx="8" cy="278"/>
            </a:xfrm>
            <a:prstGeom prst="rect">
              <a:avLst/>
            </a:prstGeom>
            <a:solidFill>
              <a:srgbClr val="000000"/>
            </a:solidFill>
            <a:ln w="9525">
              <a:noFill/>
              <a:miter lim="800000"/>
              <a:headEnd/>
              <a:tailEnd/>
            </a:ln>
          </p:spPr>
          <p:txBody>
            <a:bodyPr/>
            <a:lstStyle/>
            <a:p>
              <a:endParaRPr lang="es-ES"/>
            </a:p>
          </p:txBody>
        </p:sp>
        <p:sp>
          <p:nvSpPr>
            <p:cNvPr id="23" name="Rectangle 21"/>
            <p:cNvSpPr>
              <a:spLocks noChangeArrowheads="1"/>
            </p:cNvSpPr>
            <p:nvPr/>
          </p:nvSpPr>
          <p:spPr bwMode="auto">
            <a:xfrm>
              <a:off x="5279" y="1096"/>
              <a:ext cx="7" cy="278"/>
            </a:xfrm>
            <a:prstGeom prst="rect">
              <a:avLst/>
            </a:prstGeom>
            <a:solidFill>
              <a:srgbClr val="000000"/>
            </a:solidFill>
            <a:ln w="9525">
              <a:noFill/>
              <a:miter lim="800000"/>
              <a:headEnd/>
              <a:tailEnd/>
            </a:ln>
          </p:spPr>
          <p:txBody>
            <a:bodyPr/>
            <a:lstStyle/>
            <a:p>
              <a:endParaRPr lang="es-ES"/>
            </a:p>
          </p:txBody>
        </p:sp>
        <p:sp>
          <p:nvSpPr>
            <p:cNvPr id="24" name="Rectangle 22"/>
            <p:cNvSpPr>
              <a:spLocks noChangeArrowheads="1"/>
            </p:cNvSpPr>
            <p:nvPr/>
          </p:nvSpPr>
          <p:spPr bwMode="auto">
            <a:xfrm>
              <a:off x="835" y="1378"/>
              <a:ext cx="935" cy="181"/>
            </a:xfrm>
            <a:prstGeom prst="rect">
              <a:avLst/>
            </a:prstGeom>
            <a:noFill/>
            <a:ln w="9525">
              <a:noFill/>
              <a:miter lim="800000"/>
              <a:headEnd/>
              <a:tailEnd/>
            </a:ln>
          </p:spPr>
          <p:txBody>
            <a:bodyPr wrap="none" lIns="0" tIns="0" rIns="0" bIns="0">
              <a:spAutoFit/>
            </a:bodyPr>
            <a:lstStyle/>
            <a:p>
              <a:r>
                <a:rPr lang="es-PE" sz="2000" dirty="0">
                  <a:solidFill>
                    <a:srgbClr val="000000"/>
                  </a:solidFill>
                  <a:latin typeface="Arial Narrow" pitchFamily="34" charset="0"/>
                </a:rPr>
                <a:t>Esperar órdenes</a:t>
              </a:r>
              <a:endParaRPr lang="es-PE" sz="2000" dirty="0">
                <a:latin typeface="Arial Narrow" pitchFamily="34" charset="0"/>
              </a:endParaRPr>
            </a:p>
          </p:txBody>
        </p:sp>
        <p:sp>
          <p:nvSpPr>
            <p:cNvPr id="25" name="Rectangle 23"/>
            <p:cNvSpPr>
              <a:spLocks noChangeArrowheads="1"/>
            </p:cNvSpPr>
            <p:nvPr/>
          </p:nvSpPr>
          <p:spPr bwMode="auto">
            <a:xfrm>
              <a:off x="1712" y="1378"/>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26" name="Rectangle 24"/>
            <p:cNvSpPr>
              <a:spLocks noChangeArrowheads="1"/>
            </p:cNvSpPr>
            <p:nvPr/>
          </p:nvSpPr>
          <p:spPr bwMode="auto">
            <a:xfrm>
              <a:off x="835" y="1656"/>
              <a:ext cx="1741"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Hacer las cosas correctamente</a:t>
              </a:r>
              <a:endParaRPr lang="es-PE" sz="2000">
                <a:latin typeface="Arial Narrow" pitchFamily="34" charset="0"/>
              </a:endParaRPr>
            </a:p>
          </p:txBody>
        </p:sp>
        <p:sp>
          <p:nvSpPr>
            <p:cNvPr id="27" name="Rectangle 25"/>
            <p:cNvSpPr>
              <a:spLocks noChangeArrowheads="1"/>
            </p:cNvSpPr>
            <p:nvPr/>
          </p:nvSpPr>
          <p:spPr bwMode="auto">
            <a:xfrm>
              <a:off x="2484" y="1656"/>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28" name="Rectangle 26"/>
            <p:cNvSpPr>
              <a:spLocks noChangeArrowheads="1"/>
            </p:cNvSpPr>
            <p:nvPr/>
          </p:nvSpPr>
          <p:spPr bwMode="auto">
            <a:xfrm>
              <a:off x="835" y="1933"/>
              <a:ext cx="905" cy="181"/>
            </a:xfrm>
            <a:prstGeom prst="rect">
              <a:avLst/>
            </a:prstGeom>
            <a:noFill/>
            <a:ln w="9525">
              <a:noFill/>
              <a:miter lim="800000"/>
              <a:headEnd/>
              <a:tailEnd/>
            </a:ln>
          </p:spPr>
          <p:txBody>
            <a:bodyPr wrap="none" lIns="0" tIns="0" rIns="0" bIns="0">
              <a:spAutoFit/>
            </a:bodyPr>
            <a:lstStyle/>
            <a:p>
              <a:r>
                <a:rPr lang="es-PE" sz="2000" dirty="0">
                  <a:solidFill>
                    <a:srgbClr val="000000"/>
                  </a:solidFill>
                  <a:latin typeface="Arial Narrow" pitchFamily="34" charset="0"/>
                </a:rPr>
                <a:t>Castigar el error</a:t>
              </a:r>
              <a:endParaRPr lang="es-PE" sz="2000" dirty="0">
                <a:latin typeface="Arial Narrow" pitchFamily="34" charset="0"/>
              </a:endParaRPr>
            </a:p>
          </p:txBody>
        </p:sp>
        <p:sp>
          <p:nvSpPr>
            <p:cNvPr id="29" name="Rectangle 27"/>
            <p:cNvSpPr>
              <a:spLocks noChangeArrowheads="1"/>
            </p:cNvSpPr>
            <p:nvPr/>
          </p:nvSpPr>
          <p:spPr bwMode="auto">
            <a:xfrm>
              <a:off x="1730" y="1933"/>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30" name="Rectangle 28"/>
            <p:cNvSpPr>
              <a:spLocks noChangeArrowheads="1"/>
            </p:cNvSpPr>
            <p:nvPr/>
          </p:nvSpPr>
          <p:spPr bwMode="auto">
            <a:xfrm>
              <a:off x="835" y="2208"/>
              <a:ext cx="121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Pensamiento reactivo</a:t>
              </a:r>
              <a:endParaRPr lang="es-PE" sz="2000">
                <a:latin typeface="Arial Narrow" pitchFamily="34" charset="0"/>
              </a:endParaRPr>
            </a:p>
          </p:txBody>
        </p:sp>
        <p:sp>
          <p:nvSpPr>
            <p:cNvPr id="31" name="Rectangle 29"/>
            <p:cNvSpPr>
              <a:spLocks noChangeArrowheads="1"/>
            </p:cNvSpPr>
            <p:nvPr/>
          </p:nvSpPr>
          <p:spPr bwMode="auto">
            <a:xfrm>
              <a:off x="1959" y="2208"/>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32" name="Rectangle 30"/>
            <p:cNvSpPr>
              <a:spLocks noChangeArrowheads="1"/>
            </p:cNvSpPr>
            <p:nvPr/>
          </p:nvSpPr>
          <p:spPr bwMode="auto">
            <a:xfrm>
              <a:off x="835" y="2485"/>
              <a:ext cx="57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Contenido</a:t>
              </a:r>
              <a:endParaRPr lang="es-PE" sz="2000">
                <a:latin typeface="Arial Narrow" pitchFamily="34" charset="0"/>
              </a:endParaRPr>
            </a:p>
          </p:txBody>
        </p:sp>
        <p:sp>
          <p:nvSpPr>
            <p:cNvPr id="33" name="Rectangle 31"/>
            <p:cNvSpPr>
              <a:spLocks noChangeArrowheads="1"/>
            </p:cNvSpPr>
            <p:nvPr/>
          </p:nvSpPr>
          <p:spPr bwMode="auto">
            <a:xfrm>
              <a:off x="1361" y="2485"/>
              <a:ext cx="686"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solamente</a:t>
              </a:r>
              <a:endParaRPr lang="es-PE" sz="2000">
                <a:latin typeface="Arial Narrow" pitchFamily="34" charset="0"/>
              </a:endParaRPr>
            </a:p>
          </p:txBody>
        </p:sp>
        <p:sp>
          <p:nvSpPr>
            <p:cNvPr id="34" name="Rectangle 32"/>
            <p:cNvSpPr>
              <a:spLocks noChangeArrowheads="1"/>
            </p:cNvSpPr>
            <p:nvPr/>
          </p:nvSpPr>
          <p:spPr bwMode="auto">
            <a:xfrm>
              <a:off x="1929" y="2485"/>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35" name="Rectangle 33"/>
            <p:cNvSpPr>
              <a:spLocks noChangeArrowheads="1"/>
            </p:cNvSpPr>
            <p:nvPr/>
          </p:nvSpPr>
          <p:spPr bwMode="auto">
            <a:xfrm>
              <a:off x="835" y="2762"/>
              <a:ext cx="50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Cantidad</a:t>
              </a:r>
              <a:endParaRPr lang="es-PE" sz="2000">
                <a:latin typeface="Arial Narrow" pitchFamily="34" charset="0"/>
              </a:endParaRPr>
            </a:p>
          </p:txBody>
        </p:sp>
        <p:sp>
          <p:nvSpPr>
            <p:cNvPr id="36" name="Rectangle 34"/>
            <p:cNvSpPr>
              <a:spLocks noChangeArrowheads="1"/>
            </p:cNvSpPr>
            <p:nvPr/>
          </p:nvSpPr>
          <p:spPr bwMode="auto">
            <a:xfrm>
              <a:off x="1304" y="2762"/>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37" name="Rectangle 35"/>
            <p:cNvSpPr>
              <a:spLocks noChangeArrowheads="1"/>
            </p:cNvSpPr>
            <p:nvPr/>
          </p:nvSpPr>
          <p:spPr bwMode="auto">
            <a:xfrm>
              <a:off x="835" y="3040"/>
              <a:ext cx="962"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Jefe responsable</a:t>
              </a:r>
              <a:endParaRPr lang="es-PE" sz="2000">
                <a:latin typeface="Arial Narrow" pitchFamily="34" charset="0"/>
              </a:endParaRPr>
            </a:p>
          </p:txBody>
        </p:sp>
        <p:sp>
          <p:nvSpPr>
            <p:cNvPr id="38" name="Rectangle 36"/>
            <p:cNvSpPr>
              <a:spLocks noChangeArrowheads="1"/>
            </p:cNvSpPr>
            <p:nvPr/>
          </p:nvSpPr>
          <p:spPr bwMode="auto">
            <a:xfrm>
              <a:off x="1759" y="3040"/>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39" name="Rectangle 37"/>
            <p:cNvSpPr>
              <a:spLocks noChangeArrowheads="1"/>
            </p:cNvSpPr>
            <p:nvPr/>
          </p:nvSpPr>
          <p:spPr bwMode="auto">
            <a:xfrm>
              <a:off x="835" y="3315"/>
              <a:ext cx="927"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Buscar Culpable</a:t>
              </a:r>
              <a:endParaRPr lang="es-PE" sz="2000">
                <a:latin typeface="Arial Narrow" pitchFamily="34" charset="0"/>
              </a:endParaRPr>
            </a:p>
          </p:txBody>
        </p:sp>
        <p:sp>
          <p:nvSpPr>
            <p:cNvPr id="40" name="Rectangle 38"/>
            <p:cNvSpPr>
              <a:spLocks noChangeArrowheads="1"/>
            </p:cNvSpPr>
            <p:nvPr/>
          </p:nvSpPr>
          <p:spPr bwMode="auto">
            <a:xfrm>
              <a:off x="1670" y="3315"/>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41" name="Rectangle 39"/>
            <p:cNvSpPr>
              <a:spLocks noChangeArrowheads="1"/>
            </p:cNvSpPr>
            <p:nvPr/>
          </p:nvSpPr>
          <p:spPr bwMode="auto">
            <a:xfrm>
              <a:off x="3077" y="1378"/>
              <a:ext cx="946"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Tomar iniciativas</a:t>
              </a:r>
              <a:endParaRPr lang="es-PE" sz="2000">
                <a:latin typeface="Arial Narrow" pitchFamily="34" charset="0"/>
              </a:endParaRPr>
            </a:p>
          </p:txBody>
        </p:sp>
        <p:sp>
          <p:nvSpPr>
            <p:cNvPr id="42" name="Rectangle 40"/>
            <p:cNvSpPr>
              <a:spLocks noChangeArrowheads="1"/>
            </p:cNvSpPr>
            <p:nvPr/>
          </p:nvSpPr>
          <p:spPr bwMode="auto">
            <a:xfrm>
              <a:off x="3981" y="1378"/>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43" name="Rectangle 41"/>
            <p:cNvSpPr>
              <a:spLocks noChangeArrowheads="1"/>
            </p:cNvSpPr>
            <p:nvPr/>
          </p:nvSpPr>
          <p:spPr bwMode="auto">
            <a:xfrm>
              <a:off x="3077" y="1656"/>
              <a:ext cx="1453" cy="181"/>
            </a:xfrm>
            <a:prstGeom prst="rect">
              <a:avLst/>
            </a:prstGeom>
            <a:noFill/>
            <a:ln w="9525">
              <a:noFill/>
              <a:miter lim="800000"/>
              <a:headEnd/>
              <a:tailEnd/>
            </a:ln>
          </p:spPr>
          <p:txBody>
            <a:bodyPr wrap="none" lIns="0" tIns="0" rIns="0" bIns="0">
              <a:spAutoFit/>
            </a:bodyPr>
            <a:lstStyle/>
            <a:p>
              <a:r>
                <a:rPr lang="es-PE" sz="2000" dirty="0">
                  <a:solidFill>
                    <a:srgbClr val="000000"/>
                  </a:solidFill>
                  <a:latin typeface="Arial Narrow" pitchFamily="34" charset="0"/>
                </a:rPr>
                <a:t>Hacer lo que corresponde</a:t>
              </a:r>
              <a:endParaRPr lang="es-PE" sz="2000" dirty="0">
                <a:latin typeface="Arial Narrow" pitchFamily="34" charset="0"/>
              </a:endParaRPr>
            </a:p>
          </p:txBody>
        </p:sp>
        <p:sp>
          <p:nvSpPr>
            <p:cNvPr id="44" name="Rectangle 42"/>
            <p:cNvSpPr>
              <a:spLocks noChangeArrowheads="1"/>
            </p:cNvSpPr>
            <p:nvPr/>
          </p:nvSpPr>
          <p:spPr bwMode="auto">
            <a:xfrm>
              <a:off x="4432" y="1656"/>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45" name="Rectangle 43"/>
            <p:cNvSpPr>
              <a:spLocks noChangeArrowheads="1"/>
            </p:cNvSpPr>
            <p:nvPr/>
          </p:nvSpPr>
          <p:spPr bwMode="auto">
            <a:xfrm>
              <a:off x="3077" y="1933"/>
              <a:ext cx="102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Aprender del error</a:t>
              </a:r>
              <a:endParaRPr lang="es-PE" sz="2000">
                <a:latin typeface="Arial Narrow" pitchFamily="34" charset="0"/>
              </a:endParaRPr>
            </a:p>
          </p:txBody>
        </p:sp>
        <p:sp>
          <p:nvSpPr>
            <p:cNvPr id="46" name="Rectangle 44"/>
            <p:cNvSpPr>
              <a:spLocks noChangeArrowheads="1"/>
            </p:cNvSpPr>
            <p:nvPr/>
          </p:nvSpPr>
          <p:spPr bwMode="auto">
            <a:xfrm>
              <a:off x="4101" y="1933"/>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47" name="Rectangle 45"/>
            <p:cNvSpPr>
              <a:spLocks noChangeArrowheads="1"/>
            </p:cNvSpPr>
            <p:nvPr/>
          </p:nvSpPr>
          <p:spPr bwMode="auto">
            <a:xfrm>
              <a:off x="3077" y="2208"/>
              <a:ext cx="121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Pensamiento creativo</a:t>
              </a:r>
              <a:endParaRPr lang="es-PE" sz="2000">
                <a:latin typeface="Arial Narrow" pitchFamily="34" charset="0"/>
              </a:endParaRPr>
            </a:p>
          </p:txBody>
        </p:sp>
        <p:sp>
          <p:nvSpPr>
            <p:cNvPr id="48" name="Rectangle 46"/>
            <p:cNvSpPr>
              <a:spLocks noChangeArrowheads="1"/>
            </p:cNvSpPr>
            <p:nvPr/>
          </p:nvSpPr>
          <p:spPr bwMode="auto">
            <a:xfrm>
              <a:off x="4200" y="2208"/>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49" name="Rectangle 47"/>
            <p:cNvSpPr>
              <a:spLocks noChangeArrowheads="1"/>
            </p:cNvSpPr>
            <p:nvPr/>
          </p:nvSpPr>
          <p:spPr bwMode="auto">
            <a:xfrm>
              <a:off x="3077" y="2485"/>
              <a:ext cx="1319"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Proceso más contenido</a:t>
              </a:r>
              <a:endParaRPr lang="es-PE" sz="2000">
                <a:latin typeface="Arial Narrow" pitchFamily="34" charset="0"/>
              </a:endParaRPr>
            </a:p>
          </p:txBody>
        </p:sp>
        <p:sp>
          <p:nvSpPr>
            <p:cNvPr id="50" name="Rectangle 48"/>
            <p:cNvSpPr>
              <a:spLocks noChangeArrowheads="1"/>
            </p:cNvSpPr>
            <p:nvPr/>
          </p:nvSpPr>
          <p:spPr bwMode="auto">
            <a:xfrm>
              <a:off x="4275" y="2485"/>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51" name="Rectangle 49"/>
            <p:cNvSpPr>
              <a:spLocks noChangeArrowheads="1"/>
            </p:cNvSpPr>
            <p:nvPr/>
          </p:nvSpPr>
          <p:spPr bwMode="auto">
            <a:xfrm>
              <a:off x="3077" y="2762"/>
              <a:ext cx="1213"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Cantidad más calidad</a:t>
              </a:r>
              <a:endParaRPr lang="es-PE" sz="2000">
                <a:latin typeface="Arial Narrow" pitchFamily="34" charset="0"/>
              </a:endParaRPr>
            </a:p>
          </p:txBody>
        </p:sp>
        <p:sp>
          <p:nvSpPr>
            <p:cNvPr id="52" name="Rectangle 50"/>
            <p:cNvSpPr>
              <a:spLocks noChangeArrowheads="1"/>
            </p:cNvSpPr>
            <p:nvPr/>
          </p:nvSpPr>
          <p:spPr bwMode="auto">
            <a:xfrm>
              <a:off x="4188" y="2762"/>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53" name="Rectangle 51"/>
            <p:cNvSpPr>
              <a:spLocks noChangeArrowheads="1"/>
            </p:cNvSpPr>
            <p:nvPr/>
          </p:nvSpPr>
          <p:spPr bwMode="auto">
            <a:xfrm>
              <a:off x="3077" y="3040"/>
              <a:ext cx="1138"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Todos responsables</a:t>
              </a:r>
              <a:endParaRPr lang="es-PE" sz="2000">
                <a:latin typeface="Arial Narrow" pitchFamily="34" charset="0"/>
              </a:endParaRPr>
            </a:p>
          </p:txBody>
        </p:sp>
        <p:sp>
          <p:nvSpPr>
            <p:cNvPr id="54" name="Rectangle 52"/>
            <p:cNvSpPr>
              <a:spLocks noChangeArrowheads="1"/>
            </p:cNvSpPr>
            <p:nvPr/>
          </p:nvSpPr>
          <p:spPr bwMode="auto">
            <a:xfrm>
              <a:off x="4118" y="3040"/>
              <a:ext cx="34"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55" name="Rectangle 53"/>
            <p:cNvSpPr>
              <a:spLocks noChangeArrowheads="1"/>
            </p:cNvSpPr>
            <p:nvPr/>
          </p:nvSpPr>
          <p:spPr bwMode="auto">
            <a:xfrm>
              <a:off x="3077" y="3315"/>
              <a:ext cx="1123"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Resolver problemas</a:t>
              </a:r>
              <a:endParaRPr lang="es-PE" sz="2000">
                <a:latin typeface="Arial Narrow" pitchFamily="34" charset="0"/>
              </a:endParaRPr>
            </a:p>
          </p:txBody>
        </p:sp>
        <p:sp>
          <p:nvSpPr>
            <p:cNvPr id="56" name="Rectangle 54"/>
            <p:cNvSpPr>
              <a:spLocks noChangeArrowheads="1"/>
            </p:cNvSpPr>
            <p:nvPr/>
          </p:nvSpPr>
          <p:spPr bwMode="auto">
            <a:xfrm>
              <a:off x="4106" y="3315"/>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sp>
          <p:nvSpPr>
            <p:cNvPr id="57" name="Rectangle 55"/>
            <p:cNvSpPr>
              <a:spLocks noChangeArrowheads="1"/>
            </p:cNvSpPr>
            <p:nvPr/>
          </p:nvSpPr>
          <p:spPr bwMode="auto">
            <a:xfrm>
              <a:off x="793" y="1374"/>
              <a:ext cx="7" cy="6"/>
            </a:xfrm>
            <a:prstGeom prst="rect">
              <a:avLst/>
            </a:prstGeom>
            <a:solidFill>
              <a:srgbClr val="000000"/>
            </a:solidFill>
            <a:ln w="9525">
              <a:noFill/>
              <a:miter lim="800000"/>
              <a:headEnd/>
              <a:tailEnd/>
            </a:ln>
          </p:spPr>
          <p:txBody>
            <a:bodyPr/>
            <a:lstStyle/>
            <a:p>
              <a:endParaRPr lang="es-ES"/>
            </a:p>
          </p:txBody>
        </p:sp>
        <p:sp>
          <p:nvSpPr>
            <p:cNvPr id="58" name="Rectangle 56"/>
            <p:cNvSpPr>
              <a:spLocks noChangeArrowheads="1"/>
            </p:cNvSpPr>
            <p:nvPr/>
          </p:nvSpPr>
          <p:spPr bwMode="auto">
            <a:xfrm>
              <a:off x="800" y="1374"/>
              <a:ext cx="2237" cy="6"/>
            </a:xfrm>
            <a:prstGeom prst="rect">
              <a:avLst/>
            </a:prstGeom>
            <a:solidFill>
              <a:srgbClr val="000000"/>
            </a:solidFill>
            <a:ln w="9525">
              <a:noFill/>
              <a:miter lim="800000"/>
              <a:headEnd/>
              <a:tailEnd/>
            </a:ln>
          </p:spPr>
          <p:txBody>
            <a:bodyPr/>
            <a:lstStyle/>
            <a:p>
              <a:endParaRPr lang="es-ES"/>
            </a:p>
          </p:txBody>
        </p:sp>
        <p:sp>
          <p:nvSpPr>
            <p:cNvPr id="59" name="Rectangle 57"/>
            <p:cNvSpPr>
              <a:spLocks noChangeArrowheads="1"/>
            </p:cNvSpPr>
            <p:nvPr/>
          </p:nvSpPr>
          <p:spPr bwMode="auto">
            <a:xfrm>
              <a:off x="3037" y="1374"/>
              <a:ext cx="8" cy="6"/>
            </a:xfrm>
            <a:prstGeom prst="rect">
              <a:avLst/>
            </a:prstGeom>
            <a:solidFill>
              <a:srgbClr val="000000"/>
            </a:solidFill>
            <a:ln w="9525">
              <a:noFill/>
              <a:miter lim="800000"/>
              <a:headEnd/>
              <a:tailEnd/>
            </a:ln>
          </p:spPr>
          <p:txBody>
            <a:bodyPr/>
            <a:lstStyle/>
            <a:p>
              <a:endParaRPr lang="es-ES"/>
            </a:p>
          </p:txBody>
        </p:sp>
        <p:sp>
          <p:nvSpPr>
            <p:cNvPr id="60" name="Rectangle 58"/>
            <p:cNvSpPr>
              <a:spLocks noChangeArrowheads="1"/>
            </p:cNvSpPr>
            <p:nvPr/>
          </p:nvSpPr>
          <p:spPr bwMode="auto">
            <a:xfrm>
              <a:off x="3045" y="1374"/>
              <a:ext cx="2234" cy="6"/>
            </a:xfrm>
            <a:prstGeom prst="rect">
              <a:avLst/>
            </a:prstGeom>
            <a:solidFill>
              <a:srgbClr val="000000"/>
            </a:solidFill>
            <a:ln w="9525">
              <a:noFill/>
              <a:miter lim="800000"/>
              <a:headEnd/>
              <a:tailEnd/>
            </a:ln>
          </p:spPr>
          <p:txBody>
            <a:bodyPr/>
            <a:lstStyle/>
            <a:p>
              <a:endParaRPr lang="es-ES"/>
            </a:p>
          </p:txBody>
        </p:sp>
        <p:sp>
          <p:nvSpPr>
            <p:cNvPr id="61" name="Rectangle 59"/>
            <p:cNvSpPr>
              <a:spLocks noChangeArrowheads="1"/>
            </p:cNvSpPr>
            <p:nvPr/>
          </p:nvSpPr>
          <p:spPr bwMode="auto">
            <a:xfrm>
              <a:off x="5279" y="1374"/>
              <a:ext cx="7" cy="6"/>
            </a:xfrm>
            <a:prstGeom prst="rect">
              <a:avLst/>
            </a:prstGeom>
            <a:solidFill>
              <a:srgbClr val="000000"/>
            </a:solidFill>
            <a:ln w="9525">
              <a:noFill/>
              <a:miter lim="800000"/>
              <a:headEnd/>
              <a:tailEnd/>
            </a:ln>
          </p:spPr>
          <p:txBody>
            <a:bodyPr/>
            <a:lstStyle/>
            <a:p>
              <a:endParaRPr lang="es-ES"/>
            </a:p>
          </p:txBody>
        </p:sp>
        <p:sp>
          <p:nvSpPr>
            <p:cNvPr id="62" name="Rectangle 60"/>
            <p:cNvSpPr>
              <a:spLocks noChangeArrowheads="1"/>
            </p:cNvSpPr>
            <p:nvPr/>
          </p:nvSpPr>
          <p:spPr bwMode="auto">
            <a:xfrm>
              <a:off x="793" y="1380"/>
              <a:ext cx="7" cy="2214"/>
            </a:xfrm>
            <a:prstGeom prst="rect">
              <a:avLst/>
            </a:prstGeom>
            <a:solidFill>
              <a:srgbClr val="000000"/>
            </a:solidFill>
            <a:ln w="9525">
              <a:noFill/>
              <a:miter lim="800000"/>
              <a:headEnd/>
              <a:tailEnd/>
            </a:ln>
          </p:spPr>
          <p:txBody>
            <a:bodyPr/>
            <a:lstStyle/>
            <a:p>
              <a:endParaRPr lang="es-ES"/>
            </a:p>
          </p:txBody>
        </p:sp>
        <p:sp>
          <p:nvSpPr>
            <p:cNvPr id="63" name="Rectangle 61"/>
            <p:cNvSpPr>
              <a:spLocks noChangeArrowheads="1"/>
            </p:cNvSpPr>
            <p:nvPr/>
          </p:nvSpPr>
          <p:spPr bwMode="auto">
            <a:xfrm>
              <a:off x="793" y="3594"/>
              <a:ext cx="7" cy="6"/>
            </a:xfrm>
            <a:prstGeom prst="rect">
              <a:avLst/>
            </a:prstGeom>
            <a:solidFill>
              <a:srgbClr val="000000"/>
            </a:solidFill>
            <a:ln w="9525">
              <a:noFill/>
              <a:miter lim="800000"/>
              <a:headEnd/>
              <a:tailEnd/>
            </a:ln>
          </p:spPr>
          <p:txBody>
            <a:bodyPr/>
            <a:lstStyle/>
            <a:p>
              <a:endParaRPr lang="es-ES"/>
            </a:p>
          </p:txBody>
        </p:sp>
        <p:sp>
          <p:nvSpPr>
            <p:cNvPr id="64" name="Rectangle 62"/>
            <p:cNvSpPr>
              <a:spLocks noChangeArrowheads="1"/>
            </p:cNvSpPr>
            <p:nvPr/>
          </p:nvSpPr>
          <p:spPr bwMode="auto">
            <a:xfrm>
              <a:off x="793" y="3594"/>
              <a:ext cx="7" cy="6"/>
            </a:xfrm>
            <a:prstGeom prst="rect">
              <a:avLst/>
            </a:prstGeom>
            <a:solidFill>
              <a:srgbClr val="000000"/>
            </a:solidFill>
            <a:ln w="9525">
              <a:noFill/>
              <a:miter lim="800000"/>
              <a:headEnd/>
              <a:tailEnd/>
            </a:ln>
          </p:spPr>
          <p:txBody>
            <a:bodyPr/>
            <a:lstStyle/>
            <a:p>
              <a:endParaRPr lang="es-ES"/>
            </a:p>
          </p:txBody>
        </p:sp>
        <p:sp>
          <p:nvSpPr>
            <p:cNvPr id="65" name="Rectangle 63"/>
            <p:cNvSpPr>
              <a:spLocks noChangeArrowheads="1"/>
            </p:cNvSpPr>
            <p:nvPr/>
          </p:nvSpPr>
          <p:spPr bwMode="auto">
            <a:xfrm>
              <a:off x="800" y="3594"/>
              <a:ext cx="2237" cy="6"/>
            </a:xfrm>
            <a:prstGeom prst="rect">
              <a:avLst/>
            </a:prstGeom>
            <a:solidFill>
              <a:srgbClr val="000000"/>
            </a:solidFill>
            <a:ln w="9525">
              <a:noFill/>
              <a:miter lim="800000"/>
              <a:headEnd/>
              <a:tailEnd/>
            </a:ln>
          </p:spPr>
          <p:txBody>
            <a:bodyPr/>
            <a:lstStyle/>
            <a:p>
              <a:endParaRPr lang="es-ES"/>
            </a:p>
          </p:txBody>
        </p:sp>
        <p:sp>
          <p:nvSpPr>
            <p:cNvPr id="66" name="Rectangle 64"/>
            <p:cNvSpPr>
              <a:spLocks noChangeArrowheads="1"/>
            </p:cNvSpPr>
            <p:nvPr/>
          </p:nvSpPr>
          <p:spPr bwMode="auto">
            <a:xfrm>
              <a:off x="3037" y="1380"/>
              <a:ext cx="8" cy="2214"/>
            </a:xfrm>
            <a:prstGeom prst="rect">
              <a:avLst/>
            </a:prstGeom>
            <a:solidFill>
              <a:srgbClr val="000000"/>
            </a:solidFill>
            <a:ln w="9525">
              <a:noFill/>
              <a:miter lim="800000"/>
              <a:headEnd/>
              <a:tailEnd/>
            </a:ln>
          </p:spPr>
          <p:txBody>
            <a:bodyPr/>
            <a:lstStyle/>
            <a:p>
              <a:endParaRPr lang="es-ES"/>
            </a:p>
          </p:txBody>
        </p:sp>
        <p:sp>
          <p:nvSpPr>
            <p:cNvPr id="67" name="Rectangle 65"/>
            <p:cNvSpPr>
              <a:spLocks noChangeArrowheads="1"/>
            </p:cNvSpPr>
            <p:nvPr/>
          </p:nvSpPr>
          <p:spPr bwMode="auto">
            <a:xfrm>
              <a:off x="3037" y="3594"/>
              <a:ext cx="8" cy="6"/>
            </a:xfrm>
            <a:prstGeom prst="rect">
              <a:avLst/>
            </a:prstGeom>
            <a:solidFill>
              <a:srgbClr val="000000"/>
            </a:solidFill>
            <a:ln w="9525">
              <a:noFill/>
              <a:miter lim="800000"/>
              <a:headEnd/>
              <a:tailEnd/>
            </a:ln>
          </p:spPr>
          <p:txBody>
            <a:bodyPr/>
            <a:lstStyle/>
            <a:p>
              <a:endParaRPr lang="es-ES"/>
            </a:p>
          </p:txBody>
        </p:sp>
        <p:sp>
          <p:nvSpPr>
            <p:cNvPr id="68" name="Rectangle 66"/>
            <p:cNvSpPr>
              <a:spLocks noChangeArrowheads="1"/>
            </p:cNvSpPr>
            <p:nvPr/>
          </p:nvSpPr>
          <p:spPr bwMode="auto">
            <a:xfrm>
              <a:off x="3045" y="3594"/>
              <a:ext cx="2234" cy="6"/>
            </a:xfrm>
            <a:prstGeom prst="rect">
              <a:avLst/>
            </a:prstGeom>
            <a:solidFill>
              <a:srgbClr val="000000"/>
            </a:solidFill>
            <a:ln w="9525">
              <a:noFill/>
              <a:miter lim="800000"/>
              <a:headEnd/>
              <a:tailEnd/>
            </a:ln>
          </p:spPr>
          <p:txBody>
            <a:bodyPr/>
            <a:lstStyle/>
            <a:p>
              <a:endParaRPr lang="es-ES"/>
            </a:p>
          </p:txBody>
        </p:sp>
        <p:sp>
          <p:nvSpPr>
            <p:cNvPr id="69" name="Rectangle 67"/>
            <p:cNvSpPr>
              <a:spLocks noChangeArrowheads="1"/>
            </p:cNvSpPr>
            <p:nvPr/>
          </p:nvSpPr>
          <p:spPr bwMode="auto">
            <a:xfrm>
              <a:off x="5279" y="1380"/>
              <a:ext cx="7" cy="2214"/>
            </a:xfrm>
            <a:prstGeom prst="rect">
              <a:avLst/>
            </a:prstGeom>
            <a:solidFill>
              <a:srgbClr val="000000"/>
            </a:solidFill>
            <a:ln w="9525">
              <a:noFill/>
              <a:miter lim="800000"/>
              <a:headEnd/>
              <a:tailEnd/>
            </a:ln>
          </p:spPr>
          <p:txBody>
            <a:bodyPr/>
            <a:lstStyle/>
            <a:p>
              <a:endParaRPr lang="es-ES"/>
            </a:p>
          </p:txBody>
        </p:sp>
        <p:sp>
          <p:nvSpPr>
            <p:cNvPr id="70" name="Rectangle 68"/>
            <p:cNvSpPr>
              <a:spLocks noChangeArrowheads="1"/>
            </p:cNvSpPr>
            <p:nvPr/>
          </p:nvSpPr>
          <p:spPr bwMode="auto">
            <a:xfrm>
              <a:off x="5279" y="3594"/>
              <a:ext cx="7" cy="6"/>
            </a:xfrm>
            <a:prstGeom prst="rect">
              <a:avLst/>
            </a:prstGeom>
            <a:solidFill>
              <a:srgbClr val="000000"/>
            </a:solidFill>
            <a:ln w="9525">
              <a:noFill/>
              <a:miter lim="800000"/>
              <a:headEnd/>
              <a:tailEnd/>
            </a:ln>
          </p:spPr>
          <p:txBody>
            <a:bodyPr/>
            <a:lstStyle/>
            <a:p>
              <a:endParaRPr lang="es-ES"/>
            </a:p>
          </p:txBody>
        </p:sp>
        <p:sp>
          <p:nvSpPr>
            <p:cNvPr id="71" name="Rectangle 69"/>
            <p:cNvSpPr>
              <a:spLocks noChangeArrowheads="1"/>
            </p:cNvSpPr>
            <p:nvPr/>
          </p:nvSpPr>
          <p:spPr bwMode="auto">
            <a:xfrm>
              <a:off x="5279" y="3594"/>
              <a:ext cx="7" cy="6"/>
            </a:xfrm>
            <a:prstGeom prst="rect">
              <a:avLst/>
            </a:prstGeom>
            <a:solidFill>
              <a:srgbClr val="000000"/>
            </a:solidFill>
            <a:ln w="9525">
              <a:noFill/>
              <a:miter lim="800000"/>
              <a:headEnd/>
              <a:tailEnd/>
            </a:ln>
          </p:spPr>
          <p:txBody>
            <a:bodyPr/>
            <a:lstStyle/>
            <a:p>
              <a:endParaRPr lang="es-ES"/>
            </a:p>
          </p:txBody>
        </p:sp>
        <p:sp>
          <p:nvSpPr>
            <p:cNvPr id="72" name="Rectangle 70"/>
            <p:cNvSpPr>
              <a:spLocks noChangeArrowheads="1"/>
            </p:cNvSpPr>
            <p:nvPr/>
          </p:nvSpPr>
          <p:spPr bwMode="auto">
            <a:xfrm>
              <a:off x="835" y="3600"/>
              <a:ext cx="35" cy="181"/>
            </a:xfrm>
            <a:prstGeom prst="rect">
              <a:avLst/>
            </a:prstGeom>
            <a:noFill/>
            <a:ln w="9525">
              <a:noFill/>
              <a:miter lim="800000"/>
              <a:headEnd/>
              <a:tailEnd/>
            </a:ln>
          </p:spPr>
          <p:txBody>
            <a:bodyPr wrap="none" lIns="0" tIns="0" rIns="0" bIns="0">
              <a:spAutoFit/>
            </a:bodyPr>
            <a:lstStyle/>
            <a:p>
              <a:r>
                <a:rPr lang="es-PE" sz="2000">
                  <a:solidFill>
                    <a:srgbClr val="000000"/>
                  </a:solidFill>
                  <a:latin typeface="Arial Narrow" pitchFamily="34" charset="0"/>
                </a:rPr>
                <a:t> </a:t>
              </a:r>
              <a:endParaRPr lang="es-PE" sz="2000">
                <a:latin typeface="Arial Narrow" pitchFamily="34" charset="0"/>
              </a:endParaRPr>
            </a:p>
          </p:txBody>
        </p:sp>
      </p:grpSp>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4648200"/>
          </a:xfrm>
        </p:spPr>
        <p:txBody>
          <a:bodyPr/>
          <a:lstStyle/>
          <a:p>
            <a:pPr marL="484632" indent="0" algn="ctr" fontAlgn="auto">
              <a:spcAft>
                <a:spcPts val="0"/>
              </a:spcAft>
              <a:defRPr/>
            </a:pPr>
            <a:r>
              <a:rPr lang="es-SV" sz="3600" smtClean="0">
                <a:solidFill>
                  <a:srgbClr val="CC0000"/>
                </a:solidFill>
                <a:effectLst>
                  <a:outerShdw blurRad="38100" dist="38100" dir="2700000" algn="tl">
                    <a:srgbClr val="000000"/>
                  </a:outerShdw>
                </a:effectLst>
                <a:latin typeface="Verdana" pitchFamily="34" charset="0"/>
              </a:rPr>
              <a:t>TRABAJO EN EQUIPO</a:t>
            </a:r>
            <a:endParaRPr lang="es-ES" sz="3600" smtClean="0">
              <a:solidFill>
                <a:srgbClr val="CC0000"/>
              </a:solidFill>
              <a:effectLst>
                <a:outerShdw blurRad="38100" dist="38100" dir="2700000" algn="tl">
                  <a:srgbClr val="000000"/>
                </a:outerShdw>
              </a:effectLst>
              <a:latin typeface="Verdana" pitchFamily="34" charset="0"/>
            </a:endParaRPr>
          </a:p>
        </p:txBody>
      </p:sp>
      <p:pic>
        <p:nvPicPr>
          <p:cNvPr id="12291" name="Picture 4" descr="AG00036_"/>
          <p:cNvPicPr>
            <a:picLocks noChangeAspect="1" noChangeArrowheads="1" noCrop="1"/>
          </p:cNvPicPr>
          <p:nvPr/>
        </p:nvPicPr>
        <p:blipFill>
          <a:blip r:embed="rId2" cstate="print"/>
          <a:srcRect/>
          <a:stretch>
            <a:fillRect/>
          </a:stretch>
        </p:blipFill>
        <p:spPr bwMode="auto">
          <a:xfrm>
            <a:off x="3810000" y="3276600"/>
            <a:ext cx="21193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marL="484632" indent="0" fontAlgn="auto">
              <a:spcAft>
                <a:spcPts val="0"/>
              </a:spcAft>
              <a:defRPr/>
            </a:pPr>
            <a:r>
              <a:rPr lang="es-SV" sz="2800" smtClean="0">
                <a:solidFill>
                  <a:srgbClr val="CC0000"/>
                </a:solidFill>
                <a:effectLst>
                  <a:outerShdw blurRad="38100" dist="38100" dir="2700000" algn="tl">
                    <a:srgbClr val="000000"/>
                  </a:outerShdw>
                </a:effectLst>
                <a:latin typeface="Verdana" pitchFamily="34" charset="0"/>
              </a:rPr>
              <a:t>ASPECTOS IMPORTANTES EN EL TRABAJO EN EQUIPO</a:t>
            </a:r>
            <a:endParaRPr lang="es-ES" sz="2800" smtClean="0">
              <a:solidFill>
                <a:srgbClr val="CC0000"/>
              </a:solidFill>
              <a:effectLst>
                <a:outerShdw blurRad="38100" dist="38100" dir="2700000" algn="tl">
                  <a:srgbClr val="000000"/>
                </a:outerShdw>
              </a:effectLst>
              <a:latin typeface="Verdana" pitchFamily="34" charset="0"/>
            </a:endParaRPr>
          </a:p>
        </p:txBody>
      </p:sp>
      <p:sp>
        <p:nvSpPr>
          <p:cNvPr id="13315" name="Rectangle 3"/>
          <p:cNvSpPr>
            <a:spLocks noGrp="1" noChangeArrowheads="1"/>
          </p:cNvSpPr>
          <p:nvPr>
            <p:ph type="body" sz="half" idx="1"/>
          </p:nvPr>
        </p:nvSpPr>
        <p:spPr/>
        <p:txBody>
          <a:bodyPr/>
          <a:lstStyle/>
          <a:p>
            <a:r>
              <a:rPr lang="es-SV" sz="2000" dirty="0" smtClean="0">
                <a:latin typeface="Verdana" pitchFamily="34" charset="0"/>
              </a:rPr>
              <a:t>La responsabilidad es tanto individual como grupal.</a:t>
            </a:r>
          </a:p>
          <a:p>
            <a:r>
              <a:rPr lang="es-SV" sz="2000" dirty="0" smtClean="0">
                <a:latin typeface="Verdana" pitchFamily="34" charset="0"/>
              </a:rPr>
              <a:t>Se generan resultados que son producto del trabajo colectivo</a:t>
            </a:r>
          </a:p>
          <a:p>
            <a:r>
              <a:rPr lang="es-SV" sz="2000" dirty="0" smtClean="0">
                <a:latin typeface="Verdana" pitchFamily="34" charset="0"/>
              </a:rPr>
              <a:t>Debe existir mayor integración grupal para obtener resultados</a:t>
            </a:r>
            <a:endParaRPr lang="es-ES" sz="2000" dirty="0" smtClean="0">
              <a:latin typeface="Verdana" pitchFamily="34" charset="0"/>
            </a:endParaRPr>
          </a:p>
        </p:txBody>
      </p:sp>
      <p:pic>
        <p:nvPicPr>
          <p:cNvPr id="13316" name="Picture 6" descr="BS02091_"/>
          <p:cNvPicPr>
            <a:picLocks noGrp="1" noChangeAspect="1" noChangeArrowheads="1"/>
          </p:cNvPicPr>
          <p:nvPr>
            <p:ph type="clipArt" sz="half" idx="2"/>
          </p:nvPr>
        </p:nvPicPr>
        <p:blipFill>
          <a:blip r:embed="rId2" cstate="print"/>
          <a:srcRect/>
          <a:stretch>
            <a:fillRect/>
          </a:stretch>
        </p:blipFill>
        <p:spPr>
          <a:xfrm>
            <a:off x="5557838" y="2738438"/>
            <a:ext cx="3078162" cy="2663825"/>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marL="484632" indent="0" algn="ctr"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ALGUNOS BENEFICIOS DEL TRABAJO EN EQUIPO</a:t>
            </a:r>
            <a:endParaRPr lang="es-ES" sz="2400" smtClean="0">
              <a:solidFill>
                <a:srgbClr val="CC0000"/>
              </a:solidFill>
              <a:effectLst>
                <a:outerShdw blurRad="38100" dist="38100" dir="2700000" algn="tl">
                  <a:srgbClr val="000000"/>
                </a:outerShdw>
              </a:effectLst>
              <a:latin typeface="Verdana" pitchFamily="34" charset="0"/>
            </a:endParaRPr>
          </a:p>
        </p:txBody>
      </p:sp>
      <p:sp>
        <p:nvSpPr>
          <p:cNvPr id="14339" name="Rectangle 1027"/>
          <p:cNvSpPr>
            <a:spLocks noGrp="1" noChangeArrowheads="1"/>
          </p:cNvSpPr>
          <p:nvPr>
            <p:ph idx="1"/>
          </p:nvPr>
        </p:nvSpPr>
        <p:spPr>
          <a:xfrm>
            <a:off x="457200" y="1882775"/>
            <a:ext cx="8229600" cy="4572000"/>
          </a:xfrm>
        </p:spPr>
        <p:txBody>
          <a:bodyPr/>
          <a:lstStyle/>
          <a:p>
            <a:r>
              <a:rPr lang="es-SV" sz="2000" smtClean="0">
                <a:latin typeface="Verdana" pitchFamily="34" charset="0"/>
              </a:rPr>
              <a:t>La capacidad de un equipo es mayor que la suma de las capacidades individuales.</a:t>
            </a:r>
          </a:p>
          <a:p>
            <a:r>
              <a:rPr lang="es-SV" sz="2000" smtClean="0">
                <a:latin typeface="Verdana" pitchFamily="34" charset="0"/>
              </a:rPr>
              <a:t>Los objetivos son alcanzados mas fácilmente</a:t>
            </a:r>
          </a:p>
          <a:p>
            <a:r>
              <a:rPr lang="es-SV" sz="2000" smtClean="0">
                <a:latin typeface="Verdana" pitchFamily="34" charset="0"/>
              </a:rPr>
              <a:t>Se tiene la capacidad de aprender de las habilidades y capacidades de los otros miembros del equipo</a:t>
            </a:r>
          </a:p>
          <a:p>
            <a:r>
              <a:rPr lang="es-SV" sz="2000" smtClean="0">
                <a:latin typeface="Verdana" pitchFamily="34" charset="0"/>
              </a:rPr>
              <a:t>Cada miembro de un equipo tiene una importancia especial, ya que cada uno de ellos posee una parte de la información o conocimiento que es fundamental para el logro de los objetivos.</a:t>
            </a:r>
          </a:p>
          <a:p>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marL="484632" indent="0" algn="ctr"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OBSTÁCULOS DEL TRABAJO EN EQUIPO</a:t>
            </a:r>
            <a:endParaRPr lang="es-ES" sz="2400" smtClean="0">
              <a:solidFill>
                <a:srgbClr val="CC0000"/>
              </a:solidFill>
              <a:effectLst>
                <a:outerShdw blurRad="38100" dist="38100" dir="2700000" algn="tl">
                  <a:srgbClr val="000000"/>
                </a:outerShdw>
              </a:effectLst>
              <a:latin typeface="Verdana" pitchFamily="34" charset="0"/>
            </a:endParaRPr>
          </a:p>
        </p:txBody>
      </p:sp>
      <p:sp>
        <p:nvSpPr>
          <p:cNvPr id="29699" name="Rectangle 1027"/>
          <p:cNvSpPr>
            <a:spLocks noGrp="1" noChangeArrowheads="1"/>
          </p:cNvSpPr>
          <p:nvPr>
            <p:ph type="body" sz="half" idx="1"/>
          </p:nvPr>
        </p:nvSpPr>
        <p:spPr/>
        <p:txBody>
          <a:bodyPr>
            <a:normAutofit/>
          </a:bodyPr>
          <a:lstStyle/>
          <a:p>
            <a:pPr marL="448056" indent="-384048" fontAlgn="auto">
              <a:spcAft>
                <a:spcPts val="0"/>
              </a:spcAft>
              <a:buFont typeface="Wingdings 2"/>
              <a:buChar char=""/>
              <a:defRPr/>
            </a:pPr>
            <a:r>
              <a:rPr lang="es-SV" sz="2000" smtClean="0">
                <a:latin typeface="Verdana" pitchFamily="34" charset="0"/>
              </a:rPr>
              <a:t>En ocasiones las relaciones pueden volverse  dificiles, surgiendo sentimientos y emociones equivocadas o confusas que se trasladan al área laboral como ineficiencias.</a:t>
            </a:r>
          </a:p>
          <a:p>
            <a:pPr marL="448056" indent="-384048" fontAlgn="auto">
              <a:spcAft>
                <a:spcPts val="0"/>
              </a:spcAft>
              <a:buFont typeface="Wingdings" pitchFamily="2" charset="2"/>
              <a:buNone/>
              <a:defRPr/>
            </a:pPr>
            <a:endParaRPr lang="es-ES" sz="2400" smtClean="0">
              <a:solidFill>
                <a:srgbClr val="CC0000"/>
              </a:solidFill>
              <a:effectLst>
                <a:outerShdw blurRad="38100" dist="38100" dir="2700000" algn="tl">
                  <a:srgbClr val="000000"/>
                </a:outerShdw>
              </a:effectLst>
              <a:latin typeface="Verdana" pitchFamily="34" charset="0"/>
            </a:endParaRPr>
          </a:p>
        </p:txBody>
      </p:sp>
      <p:pic>
        <p:nvPicPr>
          <p:cNvPr id="15364" name="Picture 1030" descr="BD19929_"/>
          <p:cNvPicPr>
            <a:picLocks noGrp="1" noChangeAspect="1" noChangeArrowheads="1"/>
          </p:cNvPicPr>
          <p:nvPr>
            <p:ph type="clipArt" sz="half" idx="2"/>
          </p:nvPr>
        </p:nvPicPr>
        <p:blipFill>
          <a:blip r:embed="rId2" cstate="print"/>
          <a:srcRect/>
          <a:stretch>
            <a:fillRect/>
          </a:stretch>
        </p:blipFill>
        <p:spPr>
          <a:xfrm>
            <a:off x="5692775" y="2986088"/>
            <a:ext cx="2808288" cy="2168525"/>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marL="484632" indent="0"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CARACTERISTICAS DE UN EQUIPO TRIUNFADOR</a:t>
            </a:r>
            <a:endParaRPr lang="es-ES" sz="2400" smtClean="0">
              <a:solidFill>
                <a:srgbClr val="CC0000"/>
              </a:solidFill>
              <a:effectLst>
                <a:outerShdw blurRad="38100" dist="38100" dir="2700000" algn="tl">
                  <a:srgbClr val="000000"/>
                </a:outerShdw>
              </a:effectLst>
              <a:latin typeface="Verdana" pitchFamily="34" charset="0"/>
            </a:endParaRPr>
          </a:p>
        </p:txBody>
      </p:sp>
      <p:sp>
        <p:nvSpPr>
          <p:cNvPr id="16387" name="Rectangle 1027"/>
          <p:cNvSpPr>
            <a:spLocks noGrp="1" noChangeArrowheads="1"/>
          </p:cNvSpPr>
          <p:nvPr>
            <p:ph type="body" sz="half" idx="1"/>
          </p:nvPr>
        </p:nvSpPr>
        <p:spPr/>
        <p:txBody>
          <a:bodyPr/>
          <a:lstStyle/>
          <a:p>
            <a:r>
              <a:rPr lang="es-SV" sz="2000" smtClean="0">
                <a:latin typeface="Verdana" pitchFamily="34" charset="0"/>
              </a:rPr>
              <a:t>Amar lo que se hace y a la gente con quien se hace</a:t>
            </a:r>
          </a:p>
          <a:p>
            <a:r>
              <a:rPr lang="es-SV" sz="2000" smtClean="0">
                <a:latin typeface="Verdana" pitchFamily="34" charset="0"/>
              </a:rPr>
              <a:t>Pensar en grande (mantener siempre una actitud positiva y ganadora)</a:t>
            </a:r>
          </a:p>
          <a:p>
            <a:r>
              <a:rPr lang="es-SV" sz="2000" smtClean="0">
                <a:latin typeface="Verdana" pitchFamily="34" charset="0"/>
              </a:rPr>
              <a:t>Ayudarse unos a otros</a:t>
            </a:r>
            <a:endParaRPr lang="es-ES" sz="2000" smtClean="0">
              <a:latin typeface="Verdana" pitchFamily="34" charset="0"/>
            </a:endParaRPr>
          </a:p>
        </p:txBody>
      </p:sp>
      <p:pic>
        <p:nvPicPr>
          <p:cNvPr id="16388" name="Picture 1030" descr="BS02092_"/>
          <p:cNvPicPr>
            <a:picLocks noGrp="1" noChangeAspect="1" noChangeArrowheads="1"/>
          </p:cNvPicPr>
          <p:nvPr>
            <p:ph type="clipArt" sz="half" idx="2"/>
          </p:nvPr>
        </p:nvPicPr>
        <p:blipFill>
          <a:blip r:embed="rId3" cstate="print"/>
          <a:srcRect/>
          <a:stretch>
            <a:fillRect/>
          </a:stretch>
        </p:blipFill>
        <p:spPr>
          <a:xfrm>
            <a:off x="5986463" y="2724150"/>
            <a:ext cx="2220912" cy="2692400"/>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484632" indent="0" algn="ctr" fontAlgn="auto">
              <a:spcAft>
                <a:spcPts val="0"/>
              </a:spcAft>
              <a:defRPr/>
            </a:pPr>
            <a:r>
              <a:rPr lang="es-SV" sz="2400" dirty="0" smtClean="0">
                <a:solidFill>
                  <a:srgbClr val="CC0000"/>
                </a:solidFill>
                <a:effectLst>
                  <a:outerShdw blurRad="38100" dist="38100" dir="2700000" algn="tl">
                    <a:srgbClr val="000000"/>
                  </a:outerShdw>
                </a:effectLst>
                <a:latin typeface="Verdana" pitchFamily="34" charset="0"/>
              </a:rPr>
              <a:t> TODA PERSONA DEBE CONOCER A SUS COMPAÑEROS</a:t>
            </a:r>
            <a:endParaRPr lang="es-ES" sz="2400" dirty="0" smtClean="0">
              <a:solidFill>
                <a:srgbClr val="CC0000"/>
              </a:solidFill>
              <a:effectLst>
                <a:outerShdw blurRad="38100" dist="38100" dir="2700000" algn="tl">
                  <a:srgbClr val="000000"/>
                </a:outerShdw>
              </a:effectLst>
              <a:latin typeface="Verdana" pitchFamily="34" charset="0"/>
            </a:endParaRPr>
          </a:p>
        </p:txBody>
      </p:sp>
      <p:sp>
        <p:nvSpPr>
          <p:cNvPr id="12291" name="Rectangle 3"/>
          <p:cNvSpPr>
            <a:spLocks noGrp="1" noChangeArrowheads="1"/>
          </p:cNvSpPr>
          <p:nvPr>
            <p:ph type="body" sz="half" idx="1"/>
          </p:nvPr>
        </p:nvSpPr>
        <p:spPr>
          <a:xfrm>
            <a:off x="1981200" y="1676400"/>
            <a:ext cx="6477000" cy="2286000"/>
          </a:xfrm>
        </p:spPr>
        <p:txBody>
          <a:bodyPr>
            <a:normAutofit/>
          </a:bodyPr>
          <a:lstStyle/>
          <a:p>
            <a:pPr marL="448056" indent="-384048" fontAlgn="auto">
              <a:spcAft>
                <a:spcPts val="0"/>
              </a:spcAft>
              <a:buFont typeface="Wingdings" pitchFamily="2" charset="2"/>
              <a:buNone/>
              <a:defRPr/>
            </a:pPr>
            <a:endParaRPr lang="es-SV" sz="2400" smtClean="0">
              <a:solidFill>
                <a:srgbClr val="CC0000"/>
              </a:solidFill>
              <a:effectLst>
                <a:outerShdw blurRad="38100" dist="38100" dir="2700000" algn="tl">
                  <a:srgbClr val="000000"/>
                </a:outerShdw>
              </a:effectLst>
              <a:latin typeface="Verdana" pitchFamily="34" charset="0"/>
            </a:endParaRPr>
          </a:p>
          <a:p>
            <a:pPr marL="448056" indent="-384048" fontAlgn="auto">
              <a:spcAft>
                <a:spcPts val="0"/>
              </a:spcAft>
              <a:buFont typeface="Wingdings 2"/>
              <a:buChar char=""/>
              <a:defRPr/>
            </a:pPr>
            <a:endParaRPr lang="es-SV" sz="2000" smtClean="0">
              <a:latin typeface="Verdana" pitchFamily="34" charset="0"/>
            </a:endParaRPr>
          </a:p>
          <a:p>
            <a:pPr marL="448056" indent="-384048" fontAlgn="auto">
              <a:spcAft>
                <a:spcPts val="0"/>
              </a:spcAft>
              <a:buFont typeface="Wingdings 2"/>
              <a:buChar char=""/>
              <a:defRPr/>
            </a:pPr>
            <a:r>
              <a:rPr lang="es-SV" sz="2000" smtClean="0">
                <a:latin typeface="Verdana" pitchFamily="34" charset="0"/>
              </a:rPr>
              <a:t>Comprensión</a:t>
            </a:r>
          </a:p>
          <a:p>
            <a:pPr marL="448056" indent="-384048" fontAlgn="auto">
              <a:spcAft>
                <a:spcPts val="0"/>
              </a:spcAft>
              <a:buFont typeface="Wingdings 2"/>
              <a:buChar char=""/>
              <a:defRPr/>
            </a:pPr>
            <a:r>
              <a:rPr lang="es-SV" sz="2000" smtClean="0">
                <a:latin typeface="Verdana" pitchFamily="34" charset="0"/>
              </a:rPr>
              <a:t>Evite designar a los demás intensiones que estos no tuvieron.</a:t>
            </a:r>
            <a:endParaRPr lang="es-ES" sz="2000" smtClean="0">
              <a:latin typeface="Verdana" pitchFamily="34" charset="0"/>
            </a:endParaRPr>
          </a:p>
        </p:txBody>
      </p:sp>
      <p:pic>
        <p:nvPicPr>
          <p:cNvPr id="17412" name="Picture 7" descr="BD07166_"/>
          <p:cNvPicPr>
            <a:picLocks noChangeAspect="1" noChangeArrowheads="1"/>
          </p:cNvPicPr>
          <p:nvPr/>
        </p:nvPicPr>
        <p:blipFill>
          <a:blip r:embed="rId2" cstate="print"/>
          <a:srcRect/>
          <a:stretch>
            <a:fillRect/>
          </a:stretch>
        </p:blipFill>
        <p:spPr bwMode="auto">
          <a:xfrm>
            <a:off x="3657600" y="3810000"/>
            <a:ext cx="210026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484632" indent="0"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SE DEBE CONOCER A SÍ MISMO</a:t>
            </a:r>
            <a:endParaRPr lang="es-ES" sz="2400" smtClean="0">
              <a:solidFill>
                <a:srgbClr val="CC0000"/>
              </a:solidFill>
              <a:effectLst>
                <a:outerShdw blurRad="38100" dist="38100" dir="2700000" algn="tl">
                  <a:srgbClr val="000000"/>
                </a:outerShdw>
              </a:effectLst>
              <a:latin typeface="Verdana" pitchFamily="34" charset="0"/>
            </a:endParaRPr>
          </a:p>
        </p:txBody>
      </p:sp>
      <p:pic>
        <p:nvPicPr>
          <p:cNvPr id="18435" name="Picture 7" descr="BD06100_"/>
          <p:cNvPicPr>
            <a:picLocks noGrp="1" noChangeAspect="1" noChangeArrowheads="1"/>
          </p:cNvPicPr>
          <p:nvPr>
            <p:ph type="clipArt" sz="half" idx="1"/>
          </p:nvPr>
        </p:nvPicPr>
        <p:blipFill>
          <a:blip r:embed="rId2" cstate="print"/>
          <a:srcRect/>
          <a:stretch>
            <a:fillRect/>
          </a:stretch>
        </p:blipFill>
        <p:spPr>
          <a:xfrm>
            <a:off x="1960563" y="1752600"/>
            <a:ext cx="2016125" cy="3262313"/>
          </a:xfrm>
        </p:spPr>
      </p:pic>
      <p:sp>
        <p:nvSpPr>
          <p:cNvPr id="18436" name="Rectangle 4"/>
          <p:cNvSpPr>
            <a:spLocks noGrp="1" noChangeArrowheads="1"/>
          </p:cNvSpPr>
          <p:nvPr>
            <p:ph type="body" sz="half" idx="2"/>
          </p:nvPr>
        </p:nvSpPr>
        <p:spPr>
          <a:xfrm>
            <a:off x="5189538" y="1752600"/>
            <a:ext cx="3816350" cy="4635500"/>
          </a:xfrm>
        </p:spPr>
        <p:txBody>
          <a:bodyPr/>
          <a:lstStyle/>
          <a:p>
            <a:r>
              <a:rPr lang="es-SV" sz="2000" smtClean="0">
                <a:latin typeface="Verdana" pitchFamily="34" charset="0"/>
              </a:rPr>
              <a:t>Analice su propio carácter</a:t>
            </a:r>
          </a:p>
          <a:p>
            <a:r>
              <a:rPr lang="es-SV" sz="2000" smtClean="0">
                <a:latin typeface="Verdana" pitchFamily="34" charset="0"/>
              </a:rPr>
              <a:t>Hagase un balance de sus defectos y cualidades</a:t>
            </a:r>
          </a:p>
          <a:p>
            <a:r>
              <a:rPr lang="es-SV" sz="2000" smtClean="0">
                <a:latin typeface="Verdana" pitchFamily="34" charset="0"/>
              </a:rPr>
              <a:t>Descubra sus habilidades y destrezas</a:t>
            </a:r>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484632" indent="0"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COMO PARTICIPAR EN UNA REUNION</a:t>
            </a:r>
            <a:endParaRPr lang="es-ES" sz="2400" smtClean="0">
              <a:solidFill>
                <a:srgbClr val="CC0000"/>
              </a:solidFill>
              <a:effectLst>
                <a:outerShdw blurRad="38100" dist="38100" dir="2700000" algn="tl">
                  <a:srgbClr val="000000"/>
                </a:outerShdw>
              </a:effectLst>
              <a:latin typeface="Verdana" pitchFamily="34" charset="0"/>
            </a:endParaRPr>
          </a:p>
        </p:txBody>
      </p:sp>
      <p:pic>
        <p:nvPicPr>
          <p:cNvPr id="19459" name="Picture 5" descr="PE01560_"/>
          <p:cNvPicPr>
            <a:picLocks noGrp="1" noChangeAspect="1" noChangeArrowheads="1"/>
          </p:cNvPicPr>
          <p:nvPr>
            <p:ph type="clipArt" sz="half" idx="1"/>
          </p:nvPr>
        </p:nvPicPr>
        <p:blipFill>
          <a:blip r:embed="rId2" cstate="print"/>
          <a:srcRect/>
          <a:stretch>
            <a:fillRect/>
          </a:stretch>
        </p:blipFill>
        <p:spPr>
          <a:xfrm>
            <a:off x="1219200" y="2651125"/>
            <a:ext cx="3816350" cy="2838450"/>
          </a:xfrm>
        </p:spPr>
      </p:pic>
      <p:sp>
        <p:nvSpPr>
          <p:cNvPr id="19460" name="Rectangle 4"/>
          <p:cNvSpPr>
            <a:spLocks noGrp="1" noChangeArrowheads="1"/>
          </p:cNvSpPr>
          <p:nvPr>
            <p:ph type="body" sz="half" idx="2"/>
          </p:nvPr>
        </p:nvSpPr>
        <p:spPr>
          <a:xfrm>
            <a:off x="5189538" y="1752600"/>
            <a:ext cx="3816350" cy="4635500"/>
          </a:xfrm>
        </p:spPr>
        <p:txBody>
          <a:bodyPr/>
          <a:lstStyle/>
          <a:p>
            <a:r>
              <a:rPr lang="es-SV" sz="2000" smtClean="0">
                <a:latin typeface="Verdana" pitchFamily="34" charset="0"/>
              </a:rPr>
              <a:t>Hable francamente</a:t>
            </a:r>
          </a:p>
          <a:p>
            <a:r>
              <a:rPr lang="es-SV" sz="2000" smtClean="0">
                <a:latin typeface="Verdana" pitchFamily="34" charset="0"/>
              </a:rPr>
              <a:t>Escuche</a:t>
            </a:r>
          </a:p>
          <a:p>
            <a:r>
              <a:rPr lang="es-SV" sz="2000" smtClean="0">
                <a:latin typeface="Verdana" pitchFamily="34" charset="0"/>
              </a:rPr>
              <a:t>Nunca Interrumpa</a:t>
            </a:r>
          </a:p>
          <a:p>
            <a:r>
              <a:rPr lang="es-SV" sz="2000" smtClean="0">
                <a:latin typeface="Verdana" pitchFamily="34" charset="0"/>
              </a:rPr>
              <a:t>No monopolice la discusión</a:t>
            </a:r>
          </a:p>
          <a:p>
            <a:r>
              <a:rPr lang="es-SV" sz="2000" smtClean="0">
                <a:latin typeface="Verdana" pitchFamily="34" charset="0"/>
              </a:rPr>
              <a:t>Evite la prepotencia</a:t>
            </a:r>
          </a:p>
          <a:p>
            <a:r>
              <a:rPr lang="es-SV" sz="2000" smtClean="0">
                <a:latin typeface="Verdana" pitchFamily="34" charset="0"/>
              </a:rPr>
              <a:t>Evita las ironías</a:t>
            </a:r>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COMO SE VIVE SIENDO JEFE</a:t>
            </a:r>
            <a:endParaRPr lang="es-MX" dirty="0"/>
          </a:p>
        </p:txBody>
      </p:sp>
      <p:sp>
        <p:nvSpPr>
          <p:cNvPr id="3" name="2 Marcador de contenido"/>
          <p:cNvSpPr>
            <a:spLocks noGrp="1"/>
          </p:cNvSpPr>
          <p:nvPr>
            <p:ph idx="1"/>
          </p:nvPr>
        </p:nvSpPr>
        <p:spPr/>
        <p:txBody>
          <a:bodyPr/>
          <a:lstStyle/>
          <a:p>
            <a:pPr algn="just"/>
            <a:r>
              <a:rPr lang="es-MX" sz="2000" dirty="0" smtClean="0"/>
              <a:t>Ocupar un puesto ejecutivo es una gran transición. Lleva consigo nuevas funciones y responsabilidades, aparte de que uno aprende a ver a su organización desde una nueva perspectiva. Muchos de los nuevos ejecutivos pasan por un período de incertidumbre en cuanto a sus nuevas responsabilidades. Pero con tiempo y práctica, adquieren las habilidades y la confianza que necesitan para sobresalir en sus nuevas funciones. En este tópico, usted aprenderá a hacer la transición desde ser un colaborador individual a ocupar su primer cargo ejecutivo, a manejar la dinámica del poder y la influencia y a construir equipos que funcionen bien.</a:t>
            </a:r>
          </a:p>
          <a:p>
            <a:pPr algn="just"/>
            <a:r>
              <a:rPr lang="es-MX" sz="2000" dirty="0" smtClean="0"/>
              <a:t>Es difícil hacer la transición desde miembro de un equipo a ser su jefe. ¿Cómo puede prepararse para las responsabilidades y el estrés de su nuevo rol?</a:t>
            </a:r>
          </a:p>
          <a:p>
            <a:pPr algn="just"/>
            <a:endParaRPr lang="es-MX" sz="2000" dirty="0"/>
          </a:p>
        </p:txBody>
      </p:sp>
    </p:spTree>
  </p:cSld>
  <p:clrMapOvr>
    <a:masterClrMapping/>
  </p:clrMapOvr>
  <p:transition>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marL="484632" indent="0" algn="ctr"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COMO SABER HABLAR Y CALLAR USE LA PALABRA PARA:</a:t>
            </a:r>
            <a:endParaRPr lang="es-ES" sz="2400" smtClean="0">
              <a:solidFill>
                <a:srgbClr val="CC0000"/>
              </a:solidFill>
              <a:effectLst>
                <a:outerShdw blurRad="38100" dist="38100" dir="2700000" algn="tl">
                  <a:srgbClr val="000000"/>
                </a:outerShdw>
              </a:effectLst>
              <a:latin typeface="Verdana" pitchFamily="34" charset="0"/>
            </a:endParaRPr>
          </a:p>
        </p:txBody>
      </p:sp>
      <p:pic>
        <p:nvPicPr>
          <p:cNvPr id="20483" name="Picture 5" descr="SY00966A"/>
          <p:cNvPicPr>
            <a:picLocks noGrp="1" noChangeAspect="1" noChangeArrowheads="1"/>
          </p:cNvPicPr>
          <p:nvPr>
            <p:ph type="clipArt" sz="half" idx="1"/>
          </p:nvPr>
        </p:nvPicPr>
        <p:blipFill>
          <a:blip r:embed="rId2" cstate="print"/>
          <a:srcRect/>
          <a:stretch>
            <a:fillRect/>
          </a:stretch>
        </p:blipFill>
        <p:spPr>
          <a:xfrm>
            <a:off x="2641600" y="3584575"/>
            <a:ext cx="971550" cy="971550"/>
          </a:xfrm>
        </p:spPr>
      </p:pic>
      <p:sp>
        <p:nvSpPr>
          <p:cNvPr id="20484" name="Rectangle 4"/>
          <p:cNvSpPr>
            <a:spLocks noGrp="1" noChangeArrowheads="1"/>
          </p:cNvSpPr>
          <p:nvPr>
            <p:ph type="body" sz="half" idx="2"/>
          </p:nvPr>
        </p:nvSpPr>
        <p:spPr>
          <a:xfrm>
            <a:off x="5189538" y="1752600"/>
            <a:ext cx="3816350" cy="4635500"/>
          </a:xfrm>
        </p:spPr>
        <p:txBody>
          <a:bodyPr/>
          <a:lstStyle/>
          <a:p>
            <a:endParaRPr lang="es-SV" sz="2000" smtClean="0">
              <a:latin typeface="Verdana" pitchFamily="34" charset="0"/>
            </a:endParaRPr>
          </a:p>
          <a:p>
            <a:r>
              <a:rPr lang="es-SV" sz="2000" smtClean="0">
                <a:latin typeface="Verdana" pitchFamily="34" charset="0"/>
              </a:rPr>
              <a:t>Agradar no herir</a:t>
            </a:r>
          </a:p>
          <a:p>
            <a:r>
              <a:rPr lang="es-SV" sz="2000" smtClean="0">
                <a:latin typeface="Verdana" pitchFamily="34" charset="0"/>
              </a:rPr>
              <a:t>Estimular no entristecer</a:t>
            </a:r>
          </a:p>
          <a:p>
            <a:r>
              <a:rPr lang="es-SV" sz="2000" smtClean="0">
                <a:latin typeface="Verdana" pitchFamily="34" charset="0"/>
              </a:rPr>
              <a:t>Instruir no para regañar</a:t>
            </a:r>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381000"/>
            <a:ext cx="7162800" cy="1676400"/>
          </a:xfrm>
        </p:spPr>
        <p:txBody>
          <a:bodyPr/>
          <a:lstStyle/>
          <a:p>
            <a:pPr marL="484632" indent="0" algn="ctr"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ASPECTOS IMPORTANTES QUE FAVORECEN EL DESARROLLO DE UN BUEN CLIMA LABORAL</a:t>
            </a:r>
            <a:endParaRPr lang="es-ES" sz="2400" dirty="0" smtClean="0">
              <a:solidFill>
                <a:srgbClr val="CC0000"/>
              </a:solidFill>
              <a:effectLst>
                <a:outerShdw blurRad="38100" dist="38100" dir="2700000" algn="tl">
                  <a:srgbClr val="000000"/>
                </a:outerShdw>
              </a:effectLst>
              <a:latin typeface="Verdana" pitchFamily="34" charset="0"/>
            </a:endParaRPr>
          </a:p>
        </p:txBody>
      </p:sp>
      <p:sp>
        <p:nvSpPr>
          <p:cNvPr id="21507" name="Rectangle 3"/>
          <p:cNvSpPr>
            <a:spLocks noGrp="1" noChangeArrowheads="1"/>
          </p:cNvSpPr>
          <p:nvPr>
            <p:ph idx="1"/>
          </p:nvPr>
        </p:nvSpPr>
        <p:spPr>
          <a:xfrm>
            <a:off x="457200" y="1882775"/>
            <a:ext cx="8229600" cy="4572000"/>
          </a:xfrm>
        </p:spPr>
        <p:txBody>
          <a:bodyPr/>
          <a:lstStyle/>
          <a:p>
            <a:r>
              <a:rPr lang="es-SV" sz="2000" smtClean="0">
                <a:latin typeface="Verdana" pitchFamily="34" charset="0"/>
              </a:rPr>
              <a:t>Domine reacciones agresivas</a:t>
            </a:r>
          </a:p>
          <a:p>
            <a:r>
              <a:rPr lang="es-SV" sz="2000" smtClean="0">
                <a:latin typeface="Verdana" pitchFamily="34" charset="0"/>
              </a:rPr>
              <a:t>Evite la descortesía e ironía</a:t>
            </a:r>
          </a:p>
          <a:p>
            <a:r>
              <a:rPr lang="es-SV" sz="2000" smtClean="0">
                <a:latin typeface="Verdana" pitchFamily="34" charset="0"/>
              </a:rPr>
              <a:t>Evite pasar por encima de su jefe inmediato</a:t>
            </a:r>
          </a:p>
          <a:p>
            <a:r>
              <a:rPr lang="es-SV" sz="2000" smtClean="0">
                <a:latin typeface="Verdana" pitchFamily="34" charset="0"/>
              </a:rPr>
              <a:t>Trate de conocer mejor a los miembros de su equipo</a:t>
            </a:r>
          </a:p>
          <a:p>
            <a:r>
              <a:rPr lang="es-SV" sz="2000" smtClean="0">
                <a:latin typeface="Verdana" pitchFamily="34" charset="0"/>
              </a:rPr>
              <a:t>Evite tomar responsabilidades atribuidas a otro, solo, si él lo solicita.</a:t>
            </a:r>
          </a:p>
          <a:p>
            <a:pPr>
              <a:buFont typeface="Wingdings" pitchFamily="2" charset="2"/>
              <a:buNone/>
            </a:pPr>
            <a:endParaRPr lang="es-SV" sz="2000" smtClean="0">
              <a:latin typeface="Verdana" pitchFamily="34" charset="0"/>
            </a:endParaRPr>
          </a:p>
          <a:p>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484632" indent="0" fontAlgn="auto">
              <a:spcAft>
                <a:spcPts val="0"/>
              </a:spcAft>
              <a:defRPr/>
            </a:pPr>
            <a:r>
              <a:rPr lang="es-SV" sz="2400" smtClean="0">
                <a:solidFill>
                  <a:srgbClr val="CC0000"/>
                </a:solidFill>
                <a:effectLst>
                  <a:outerShdw blurRad="38100" dist="38100" dir="2700000" algn="tl">
                    <a:srgbClr val="000000"/>
                  </a:outerShdw>
                </a:effectLst>
                <a:latin typeface="Verdana" pitchFamily="34" charset="0"/>
              </a:rPr>
              <a:t>BUEN CLIMA LABORAL</a:t>
            </a:r>
            <a:endParaRPr lang="es-ES" sz="2400" smtClean="0">
              <a:solidFill>
                <a:srgbClr val="CC0000"/>
              </a:solidFill>
              <a:effectLst>
                <a:outerShdw blurRad="38100" dist="38100" dir="2700000" algn="tl">
                  <a:srgbClr val="000000"/>
                </a:outerShdw>
              </a:effectLst>
              <a:latin typeface="Verdana" pitchFamily="34" charset="0"/>
            </a:endParaRPr>
          </a:p>
        </p:txBody>
      </p:sp>
      <p:pic>
        <p:nvPicPr>
          <p:cNvPr id="22531" name="Picture 5" descr="BD07659_"/>
          <p:cNvPicPr>
            <a:picLocks noGrp="1" noChangeAspect="1" noChangeArrowheads="1"/>
          </p:cNvPicPr>
          <p:nvPr>
            <p:ph type="clipArt" sz="half" idx="1"/>
          </p:nvPr>
        </p:nvPicPr>
        <p:blipFill>
          <a:blip r:embed="rId2" cstate="print"/>
          <a:srcRect/>
          <a:stretch>
            <a:fillRect/>
          </a:stretch>
        </p:blipFill>
        <p:spPr>
          <a:xfrm>
            <a:off x="2166938" y="3228975"/>
            <a:ext cx="1920875" cy="1682750"/>
          </a:xfrm>
        </p:spPr>
      </p:pic>
      <p:sp>
        <p:nvSpPr>
          <p:cNvPr id="20484" name="Rectangle 4"/>
          <p:cNvSpPr>
            <a:spLocks noGrp="1" noChangeArrowheads="1"/>
          </p:cNvSpPr>
          <p:nvPr>
            <p:ph type="body" sz="half" idx="2"/>
          </p:nvPr>
        </p:nvSpPr>
        <p:spPr>
          <a:xfrm>
            <a:off x="5189538" y="1752600"/>
            <a:ext cx="3816350" cy="4635500"/>
          </a:xfrm>
        </p:spPr>
        <p:txBody>
          <a:bodyPr>
            <a:normAutofit/>
          </a:bodyPr>
          <a:lstStyle/>
          <a:p>
            <a:pPr marL="448056" indent="-384048" fontAlgn="auto">
              <a:spcAft>
                <a:spcPts val="0"/>
              </a:spcAft>
              <a:buFont typeface="Wingdings 2"/>
              <a:buChar char=""/>
              <a:defRPr/>
            </a:pPr>
            <a:endParaRPr lang="es-SV" sz="2400" smtClean="0">
              <a:solidFill>
                <a:srgbClr val="CC0000"/>
              </a:solidFill>
              <a:effectLst>
                <a:outerShdw blurRad="38100" dist="38100" dir="2700000" algn="tl">
                  <a:srgbClr val="000000"/>
                </a:outerShdw>
              </a:effectLst>
              <a:latin typeface="Verdana" pitchFamily="34" charset="0"/>
            </a:endParaRPr>
          </a:p>
          <a:p>
            <a:pPr marL="448056" indent="-384048" fontAlgn="auto">
              <a:spcAft>
                <a:spcPts val="0"/>
              </a:spcAft>
              <a:buFont typeface="Wingdings 2"/>
              <a:buChar char=""/>
              <a:defRPr/>
            </a:pPr>
            <a:r>
              <a:rPr lang="es-SV" sz="2000" smtClean="0">
                <a:latin typeface="Verdana" pitchFamily="34" charset="0"/>
              </a:rPr>
              <a:t>Busque las causas de su antipatías</a:t>
            </a:r>
          </a:p>
          <a:p>
            <a:pPr marL="448056" indent="-384048" fontAlgn="auto">
              <a:spcAft>
                <a:spcPts val="0"/>
              </a:spcAft>
              <a:buFont typeface="Wingdings 2"/>
              <a:buChar char=""/>
              <a:defRPr/>
            </a:pPr>
            <a:r>
              <a:rPr lang="es-SV" sz="2000" smtClean="0">
                <a:latin typeface="Verdana" pitchFamily="34" charset="0"/>
              </a:rPr>
              <a:t>Defina adecuadamente su vocabulario, para evitar ofender al compañero.</a:t>
            </a:r>
            <a:endParaRPr lang="es-ES" sz="2000" smtClean="0">
              <a:latin typeface="Verdana"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1"/>
          </p:nvPr>
        </p:nvSpPr>
        <p:spPr>
          <a:xfrm>
            <a:off x="857224" y="1714488"/>
            <a:ext cx="7786688" cy="2241550"/>
          </a:xfrm>
        </p:spPr>
        <p:txBody>
          <a:bodyPr/>
          <a:lstStyle/>
          <a:p>
            <a:pPr algn="ctr">
              <a:buNone/>
            </a:pPr>
            <a:r>
              <a:rPr lang="es-MX"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MANEJO DE CONFLICTOS</a:t>
            </a:r>
            <a:endParaRPr lang="es-MX"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Definición de conflicto:</a:t>
            </a:r>
            <a:endParaRPr lang="es-MX" dirty="0"/>
          </a:p>
        </p:txBody>
      </p:sp>
      <p:sp>
        <p:nvSpPr>
          <p:cNvPr id="3" name="2 Marcador de contenido"/>
          <p:cNvSpPr>
            <a:spLocks noGrp="1"/>
          </p:cNvSpPr>
          <p:nvPr>
            <p:ph idx="1"/>
          </p:nvPr>
        </p:nvSpPr>
        <p:spPr/>
        <p:txBody>
          <a:bodyPr/>
          <a:lstStyle/>
          <a:p>
            <a:pPr algn="just"/>
            <a:r>
              <a:rPr lang="es-MX" dirty="0" smtClean="0"/>
              <a:t>Parte del proceso social en el cual dos o más personas o grupos se enfrentan unos con otros en razón de tener intereses, objetivos, valores o modalidades diferentes o exactamente iguales, donde cada uno quiere la posesión, el control o el poder total.</a:t>
            </a:r>
          </a:p>
          <a:p>
            <a:pPr algn="just"/>
            <a:endParaRPr lang="es-MX" dirty="0"/>
          </a:p>
        </p:txBody>
      </p:sp>
    </p:spTree>
  </p:cSld>
  <p:clrMapOvr>
    <a:masterClrMapping/>
  </p:clrMapOvr>
  <p:transition>
    <p:pu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399032"/>
          </a:xfrm>
        </p:spPr>
        <p:txBody>
          <a:bodyPr/>
          <a:lstStyle/>
          <a:p>
            <a:pPr algn="ctr"/>
            <a:r>
              <a:rPr lang="es-MX" dirty="0" smtClean="0"/>
              <a:t>Tipos de Conflictos:</a:t>
            </a:r>
            <a:endParaRPr lang="es-MX" dirty="0"/>
          </a:p>
        </p:txBody>
      </p:sp>
      <p:sp>
        <p:nvSpPr>
          <p:cNvPr id="3" name="2 Marcador de contenido"/>
          <p:cNvSpPr>
            <a:spLocks noGrp="1"/>
          </p:cNvSpPr>
          <p:nvPr>
            <p:ph idx="1"/>
          </p:nvPr>
        </p:nvSpPr>
        <p:spPr>
          <a:xfrm>
            <a:off x="457200" y="1412776"/>
            <a:ext cx="8229600" cy="4572000"/>
          </a:xfrm>
        </p:spPr>
        <p:txBody>
          <a:bodyPr>
            <a:normAutofit/>
          </a:bodyPr>
          <a:lstStyle/>
          <a:p>
            <a:pPr algn="just"/>
            <a:r>
              <a:rPr lang="es-MX" b="1" dirty="0" smtClean="0">
                <a:solidFill>
                  <a:schemeClr val="accent3">
                    <a:lumMod val="60000"/>
                    <a:lumOff val="40000"/>
                  </a:schemeClr>
                </a:solidFill>
                <a:effectLst>
                  <a:outerShdw blurRad="38100" dist="38100" dir="2700000" algn="tl">
                    <a:srgbClr val="000000">
                      <a:alpha val="43137"/>
                    </a:srgbClr>
                  </a:outerShdw>
                </a:effectLst>
              </a:rPr>
              <a:t>Conflicto intrapersonal:</a:t>
            </a:r>
          </a:p>
          <a:p>
            <a:pPr algn="just"/>
            <a:r>
              <a:rPr lang="es-MX" dirty="0" smtClean="0"/>
              <a:t>La persona se siente ante dos o más estímulos que provocan respuestas imposibles de realizar por su incompatibilidad en una misma situación</a:t>
            </a:r>
          </a:p>
          <a:p>
            <a:pPr algn="just">
              <a:buNone/>
            </a:pPr>
            <a:endParaRPr lang="es-MX" dirty="0"/>
          </a:p>
        </p:txBody>
      </p:sp>
      <p:pic>
        <p:nvPicPr>
          <p:cNvPr id="17410" name="Picture 2" descr="http://jacoboreyesmartos.files.wordpress.com/2009/12/pelea1.jpg"/>
          <p:cNvPicPr>
            <a:picLocks noChangeAspect="1" noChangeArrowheads="1"/>
          </p:cNvPicPr>
          <p:nvPr/>
        </p:nvPicPr>
        <p:blipFill>
          <a:blip r:embed="rId2" cstate="print"/>
          <a:srcRect/>
          <a:stretch>
            <a:fillRect/>
          </a:stretch>
        </p:blipFill>
        <p:spPr bwMode="auto">
          <a:xfrm>
            <a:off x="5220072" y="3861048"/>
            <a:ext cx="2520280" cy="2800311"/>
          </a:xfrm>
          <a:prstGeom prst="rect">
            <a:avLst/>
          </a:prstGeom>
          <a:noFill/>
        </p:spPr>
      </p:pic>
    </p:spTree>
  </p:cSld>
  <p:clrMapOvr>
    <a:masterClrMapping/>
  </p:clrMapOvr>
  <p:transition>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3144"/>
            <a:ext cx="8229600" cy="4572000"/>
          </a:xfrm>
        </p:spPr>
        <p:txBody>
          <a:bodyPr/>
          <a:lstStyle/>
          <a:p>
            <a:pPr algn="just"/>
            <a:r>
              <a:rPr lang="es-MX" b="1" dirty="0" smtClean="0">
                <a:solidFill>
                  <a:schemeClr val="accent3">
                    <a:lumMod val="60000"/>
                    <a:lumOff val="40000"/>
                  </a:schemeClr>
                </a:solidFill>
                <a:effectLst>
                  <a:outerShdw blurRad="38100" dist="38100" dir="2700000" algn="tl">
                    <a:srgbClr val="000000">
                      <a:alpha val="43137"/>
                    </a:srgbClr>
                  </a:outerShdw>
                </a:effectLst>
              </a:rPr>
              <a:t>Conflictos interpersonales:</a:t>
            </a:r>
          </a:p>
          <a:p>
            <a:pPr algn="just"/>
            <a:r>
              <a:rPr lang="es-MX" dirty="0" smtClean="0"/>
              <a:t>Los conflictos interpersonales son aquellos conflictos que tenemos con otras personas por falta de sociabilidad, empatía o escasa inteligencia emocional. </a:t>
            </a:r>
          </a:p>
          <a:p>
            <a:pPr algn="just"/>
            <a:endParaRPr lang="es-MX" dirty="0"/>
          </a:p>
        </p:txBody>
      </p:sp>
      <p:pic>
        <p:nvPicPr>
          <p:cNvPr id="16386" name="Picture 2" descr="http://endrino.pntic.mec.es/~ldev0002/mediacion/media1.jpg"/>
          <p:cNvPicPr>
            <a:picLocks noChangeAspect="1" noChangeArrowheads="1"/>
          </p:cNvPicPr>
          <p:nvPr/>
        </p:nvPicPr>
        <p:blipFill>
          <a:blip r:embed="rId2" cstate="print"/>
          <a:srcRect/>
          <a:stretch>
            <a:fillRect/>
          </a:stretch>
        </p:blipFill>
        <p:spPr bwMode="auto">
          <a:xfrm>
            <a:off x="4581525" y="3714750"/>
            <a:ext cx="4562475" cy="3143250"/>
          </a:xfrm>
          <a:prstGeom prst="rect">
            <a:avLst/>
          </a:prstGeom>
          <a:ln>
            <a:noFill/>
          </a:ln>
          <a:effectLst>
            <a:softEdge rad="112500"/>
          </a:effectLst>
        </p:spPr>
      </p:pic>
      <p:sp>
        <p:nvSpPr>
          <p:cNvPr id="5" name="4 CuadroTexto"/>
          <p:cNvSpPr txBox="1"/>
          <p:nvPr/>
        </p:nvSpPr>
        <p:spPr>
          <a:xfrm>
            <a:off x="395536" y="4379620"/>
            <a:ext cx="3960440" cy="1569660"/>
          </a:xfrm>
          <a:prstGeom prst="rect">
            <a:avLst/>
          </a:prstGeom>
          <a:noFill/>
        </p:spPr>
        <p:txBody>
          <a:bodyPr wrap="square" rtlCol="0">
            <a:spAutoFit/>
          </a:bodyPr>
          <a:lstStyle/>
          <a:p>
            <a:pPr algn="ctr"/>
            <a:r>
              <a:rPr lang="es-MX" sz="2400" b="1" dirty="0" smtClean="0">
                <a:solidFill>
                  <a:srgbClr val="FF0000"/>
                </a:solidFill>
                <a:effectLst>
                  <a:outerShdw blurRad="38100" dist="38100" dir="2700000" algn="tl">
                    <a:srgbClr val="000000">
                      <a:alpha val="43137"/>
                    </a:srgbClr>
                  </a:outerShdw>
                </a:effectLst>
              </a:rPr>
              <a:t>Los conflictos interpersonales suelen ser debidos a uno mismo y su falta de Inteligencia.</a:t>
            </a:r>
            <a:endParaRPr lang="es-MX" sz="2400" b="1" dirty="0">
              <a:solidFill>
                <a:srgbClr val="FF0000"/>
              </a:solidFill>
              <a:effectLst>
                <a:outerShdw blurRad="38100" dist="38100" dir="2700000" algn="tl">
                  <a:srgbClr val="000000">
                    <a:alpha val="43137"/>
                  </a:srgbClr>
                </a:outerShdw>
              </a:effectLst>
            </a:endParaRPr>
          </a:p>
        </p:txBody>
      </p:sp>
    </p:spTree>
  </p:cSld>
  <p:clrMapOvr>
    <a:masterClrMapping/>
  </p:clrMapOvr>
  <p:transition>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mujerglobal.com/wp-content/uploads/2008/10/crisis_pareja.jpg"/>
          <p:cNvPicPr>
            <a:picLocks noChangeAspect="1" noChangeArrowheads="1"/>
          </p:cNvPicPr>
          <p:nvPr/>
        </p:nvPicPr>
        <p:blipFill>
          <a:blip r:embed="rId2" cstate="print"/>
          <a:srcRect/>
          <a:stretch>
            <a:fillRect/>
          </a:stretch>
        </p:blipFill>
        <p:spPr bwMode="auto">
          <a:xfrm>
            <a:off x="-1" y="3284984"/>
            <a:ext cx="4253589" cy="3573016"/>
          </a:xfrm>
          <a:prstGeom prst="rect">
            <a:avLst/>
          </a:prstGeom>
          <a:noFill/>
        </p:spPr>
      </p:pic>
      <p:sp>
        <p:nvSpPr>
          <p:cNvPr id="2" name="1 Título"/>
          <p:cNvSpPr>
            <a:spLocks noGrp="1"/>
          </p:cNvSpPr>
          <p:nvPr>
            <p:ph type="title"/>
          </p:nvPr>
        </p:nvSpPr>
        <p:spPr>
          <a:xfrm>
            <a:off x="457200" y="-27384"/>
            <a:ext cx="8229600" cy="1399032"/>
          </a:xfrm>
        </p:spPr>
        <p:txBody>
          <a:bodyPr/>
          <a:lstStyle/>
          <a:p>
            <a:r>
              <a:rPr lang="es-MX" b="1" dirty="0" smtClean="0"/>
              <a:t>Conflictos emocionales:</a:t>
            </a:r>
            <a:endParaRPr lang="es-MX" b="1" dirty="0"/>
          </a:p>
        </p:txBody>
      </p:sp>
      <p:sp>
        <p:nvSpPr>
          <p:cNvPr id="3" name="2 Marcador de contenido"/>
          <p:cNvSpPr>
            <a:spLocks noGrp="1"/>
          </p:cNvSpPr>
          <p:nvPr>
            <p:ph idx="1"/>
          </p:nvPr>
        </p:nvSpPr>
        <p:spPr>
          <a:xfrm>
            <a:off x="457200" y="1340768"/>
            <a:ext cx="8229600" cy="4572000"/>
          </a:xfrm>
        </p:spPr>
        <p:txBody>
          <a:bodyPr>
            <a:normAutofit/>
          </a:bodyPr>
          <a:lstStyle/>
          <a:p>
            <a:pPr algn="just"/>
            <a:r>
              <a:rPr lang="es-MX" dirty="0" smtClean="0"/>
              <a:t>Si las emociones negativas nos invaden podemos llegar a actuar con odio, ira, ser terriblemente cobardes, hundirnos psicológicamente, etc. </a:t>
            </a:r>
            <a:endParaRPr lang="es-MX" dirty="0"/>
          </a:p>
        </p:txBody>
      </p:sp>
      <p:sp>
        <p:nvSpPr>
          <p:cNvPr id="5" name="4 CuadroTexto"/>
          <p:cNvSpPr txBox="1"/>
          <p:nvPr/>
        </p:nvSpPr>
        <p:spPr>
          <a:xfrm>
            <a:off x="4860032" y="3789040"/>
            <a:ext cx="3744416" cy="3108543"/>
          </a:xfrm>
          <a:prstGeom prst="rect">
            <a:avLst/>
          </a:prstGeom>
          <a:noFill/>
        </p:spPr>
        <p:txBody>
          <a:bodyPr wrap="square" rtlCol="0">
            <a:spAutoFit/>
          </a:bodyPr>
          <a:lstStyle/>
          <a:p>
            <a:pPr algn="ctr"/>
            <a:r>
              <a:rPr lang="es-MX" sz="2800" b="1" dirty="0" smtClean="0">
                <a:solidFill>
                  <a:schemeClr val="accent3">
                    <a:lumMod val="60000"/>
                    <a:lumOff val="40000"/>
                  </a:schemeClr>
                </a:solidFill>
                <a:effectLst>
                  <a:outerShdw blurRad="38100" dist="38100" dir="2700000" algn="tl">
                    <a:srgbClr val="000000">
                      <a:alpha val="43137"/>
                    </a:srgbClr>
                  </a:outerShdw>
                </a:effectLst>
              </a:rPr>
              <a:t>En estas situaciones, está claro que las emociones no sólo NO ayudan sino que complican el problema.</a:t>
            </a:r>
          </a:p>
          <a:p>
            <a:pPr algn="ctr"/>
            <a:endParaRPr lang="es-MX" sz="28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04.olx.com.mx/ui/3/16/65/45111165_1.jpg"/>
          <p:cNvPicPr>
            <a:picLocks noChangeAspect="1" noChangeArrowheads="1"/>
          </p:cNvPicPr>
          <p:nvPr/>
        </p:nvPicPr>
        <p:blipFill>
          <a:blip r:embed="rId2" cstate="print"/>
          <a:srcRect/>
          <a:stretch>
            <a:fillRect/>
          </a:stretch>
        </p:blipFill>
        <p:spPr bwMode="auto">
          <a:xfrm>
            <a:off x="5327576" y="0"/>
            <a:ext cx="3816424" cy="2883313"/>
          </a:xfrm>
          <a:prstGeom prst="rect">
            <a:avLst/>
          </a:prstGeom>
          <a:ln>
            <a:noFill/>
          </a:ln>
          <a:effectLst>
            <a:softEdge rad="112500"/>
          </a:effectLst>
        </p:spPr>
      </p:pic>
      <p:sp>
        <p:nvSpPr>
          <p:cNvPr id="2" name="1 Título"/>
          <p:cNvSpPr>
            <a:spLocks noGrp="1"/>
          </p:cNvSpPr>
          <p:nvPr>
            <p:ph type="title"/>
          </p:nvPr>
        </p:nvSpPr>
        <p:spPr>
          <a:xfrm>
            <a:off x="-540568" y="44624"/>
            <a:ext cx="8229600" cy="1399032"/>
          </a:xfrm>
        </p:spPr>
        <p:txBody>
          <a:bodyPr/>
          <a:lstStyle/>
          <a:p>
            <a:r>
              <a:rPr lang="es-MX" b="1" dirty="0" smtClean="0"/>
              <a:t>Conflictos negociables:</a:t>
            </a:r>
            <a:endParaRPr lang="es-MX" b="1" dirty="0"/>
          </a:p>
        </p:txBody>
      </p:sp>
      <p:sp>
        <p:nvSpPr>
          <p:cNvPr id="3" name="2 Marcador de contenido"/>
          <p:cNvSpPr>
            <a:spLocks noGrp="1"/>
          </p:cNvSpPr>
          <p:nvPr>
            <p:ph idx="1"/>
          </p:nvPr>
        </p:nvSpPr>
        <p:spPr>
          <a:xfrm>
            <a:off x="806896" y="3897560"/>
            <a:ext cx="8229600" cy="4572000"/>
          </a:xfrm>
        </p:spPr>
        <p:txBody>
          <a:bodyPr/>
          <a:lstStyle/>
          <a:p>
            <a:pPr algn="just"/>
            <a:r>
              <a:rPr lang="es-MX" dirty="0" smtClean="0"/>
              <a:t>La negociación y el manejo de conflictos dentro de las organizaciones son una serie de procesos esenciales y permanentes cuya gestión se vuelve esencial si se quiere tener una empresa sana, con desarrollo integral.</a:t>
            </a:r>
          </a:p>
          <a:p>
            <a:pPr algn="just"/>
            <a:endParaRPr lang="es-MX" dirty="0"/>
          </a:p>
        </p:txBody>
      </p:sp>
      <p:pic>
        <p:nvPicPr>
          <p:cNvPr id="14340" name="Picture 4" descr="http://www.aprenderparaeducar.com/wp-content/uploads/2010/09/DISCIP1.gif"/>
          <p:cNvPicPr>
            <a:picLocks noChangeAspect="1" noChangeArrowheads="1"/>
          </p:cNvPicPr>
          <p:nvPr/>
        </p:nvPicPr>
        <p:blipFill>
          <a:blip r:embed="rId3" cstate="print"/>
          <a:srcRect/>
          <a:stretch>
            <a:fillRect/>
          </a:stretch>
        </p:blipFill>
        <p:spPr bwMode="auto">
          <a:xfrm>
            <a:off x="1403648" y="1124744"/>
            <a:ext cx="2699792" cy="2699792"/>
          </a:xfrm>
          <a:prstGeom prst="rect">
            <a:avLst/>
          </a:prstGeom>
          <a:noFill/>
        </p:spPr>
      </p:pic>
    </p:spTree>
  </p:cSld>
  <p:clrMapOvr>
    <a:masterClrMapping/>
  </p:clrMapOvr>
  <p:transition>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t0.gstatic.com/images?q=tbn:LVDckwb0Qai3nM:http://moblog.whmsoft.net/zenphoto/other/themes/default/imgread.php?fullimage=news_other_spanish_2010_03/4045421842-activistas-denuncian-aumento-conflictos-sociales-peru-cidh.jpg&amp;t=1"/>
          <p:cNvPicPr>
            <a:picLocks noChangeAspect="1" noChangeArrowheads="1"/>
          </p:cNvPicPr>
          <p:nvPr/>
        </p:nvPicPr>
        <p:blipFill>
          <a:blip r:embed="rId2" cstate="print"/>
          <a:srcRect/>
          <a:stretch>
            <a:fillRect/>
          </a:stretch>
        </p:blipFill>
        <p:spPr bwMode="auto">
          <a:xfrm>
            <a:off x="35496" y="4365104"/>
            <a:ext cx="3632121" cy="2492896"/>
          </a:xfrm>
          <a:prstGeom prst="rect">
            <a:avLst/>
          </a:prstGeom>
          <a:noFill/>
        </p:spPr>
      </p:pic>
      <p:pic>
        <p:nvPicPr>
          <p:cNvPr id="13316" name="Picture 4" descr="http://iarnoticias.com/images/varios/5_estallidos_sociales_2.jpg"/>
          <p:cNvPicPr>
            <a:picLocks noChangeAspect="1" noChangeArrowheads="1"/>
          </p:cNvPicPr>
          <p:nvPr/>
        </p:nvPicPr>
        <p:blipFill>
          <a:blip r:embed="rId3" cstate="print"/>
          <a:srcRect/>
          <a:stretch>
            <a:fillRect/>
          </a:stretch>
        </p:blipFill>
        <p:spPr bwMode="auto">
          <a:xfrm>
            <a:off x="2915816" y="3501008"/>
            <a:ext cx="3816424" cy="2824155"/>
          </a:xfrm>
          <a:prstGeom prst="rect">
            <a:avLst/>
          </a:prstGeom>
          <a:noFill/>
        </p:spPr>
      </p:pic>
      <p:sp>
        <p:nvSpPr>
          <p:cNvPr id="2" name="1 Título"/>
          <p:cNvSpPr>
            <a:spLocks noGrp="1"/>
          </p:cNvSpPr>
          <p:nvPr>
            <p:ph type="title"/>
          </p:nvPr>
        </p:nvSpPr>
        <p:spPr>
          <a:xfrm>
            <a:off x="878904" y="-27384"/>
            <a:ext cx="8229600" cy="1399032"/>
          </a:xfrm>
        </p:spPr>
        <p:txBody>
          <a:bodyPr/>
          <a:lstStyle/>
          <a:p>
            <a:pPr algn="r"/>
            <a:r>
              <a:rPr lang="es-MX" b="1" dirty="0" smtClean="0"/>
              <a:t>Conflictos sociales:</a:t>
            </a:r>
            <a:endParaRPr lang="es-MX" b="1" dirty="0"/>
          </a:p>
        </p:txBody>
      </p:sp>
      <p:sp>
        <p:nvSpPr>
          <p:cNvPr id="3" name="2 Marcador de contenido"/>
          <p:cNvSpPr>
            <a:spLocks noGrp="1"/>
          </p:cNvSpPr>
          <p:nvPr>
            <p:ph idx="1"/>
          </p:nvPr>
        </p:nvSpPr>
        <p:spPr>
          <a:xfrm>
            <a:off x="457200" y="1124744"/>
            <a:ext cx="8229600" cy="4572000"/>
          </a:xfrm>
        </p:spPr>
        <p:txBody>
          <a:bodyPr>
            <a:normAutofit/>
          </a:bodyPr>
          <a:lstStyle/>
          <a:p>
            <a:pPr algn="just"/>
            <a:r>
              <a:rPr lang="es-MX" dirty="0" smtClean="0"/>
              <a:t>En la actualidad se entiende por conflicto social a la contradicción que surge debido a una oposición de intereses entre dos o más partes, la cual no debe calificarse como positiva o negativa. </a:t>
            </a:r>
            <a:endParaRPr lang="es-MX" dirty="0"/>
          </a:p>
        </p:txBody>
      </p:sp>
      <p:pic>
        <p:nvPicPr>
          <p:cNvPr id="13314" name="Picture 2" descr="http://www.comunicaconsulting.com/images/imagen%20conflictos.jpg"/>
          <p:cNvPicPr>
            <a:picLocks noChangeAspect="1" noChangeArrowheads="1"/>
          </p:cNvPicPr>
          <p:nvPr/>
        </p:nvPicPr>
        <p:blipFill>
          <a:blip r:embed="rId4" cstate="print"/>
          <a:srcRect/>
          <a:stretch>
            <a:fillRect/>
          </a:stretch>
        </p:blipFill>
        <p:spPr bwMode="auto">
          <a:xfrm>
            <a:off x="5753100" y="4314825"/>
            <a:ext cx="3390900" cy="2543175"/>
          </a:xfrm>
          <a:prstGeom prst="rect">
            <a:avLst/>
          </a:prstGeom>
          <a:noFill/>
        </p:spPr>
      </p:pic>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Fb0x6TGTbPs/SSRBOtmqdYI/AAAAAAAACiI/ZjhZbpeRzso/s400/PODER.jpg"/>
          <p:cNvPicPr>
            <a:picLocks noChangeAspect="1" noChangeArrowheads="1"/>
          </p:cNvPicPr>
          <p:nvPr/>
        </p:nvPicPr>
        <p:blipFill>
          <a:blip r:embed="rId2" cstate="print"/>
          <a:srcRect/>
          <a:stretch>
            <a:fillRect/>
          </a:stretch>
        </p:blipFill>
        <p:spPr bwMode="auto">
          <a:xfrm>
            <a:off x="5286380" y="3643314"/>
            <a:ext cx="2786082" cy="2228866"/>
          </a:xfrm>
          <a:prstGeom prst="rect">
            <a:avLst/>
          </a:prstGeom>
          <a:noFill/>
        </p:spPr>
      </p:pic>
      <p:sp>
        <p:nvSpPr>
          <p:cNvPr id="5" name="4 Marcador de texto"/>
          <p:cNvSpPr>
            <a:spLocks noGrp="1"/>
          </p:cNvSpPr>
          <p:nvPr>
            <p:ph type="body" idx="1"/>
          </p:nvPr>
        </p:nvSpPr>
        <p:spPr>
          <a:xfrm>
            <a:off x="500034" y="571480"/>
            <a:ext cx="4040188" cy="639762"/>
          </a:xfrm>
        </p:spPr>
        <p:txBody>
          <a:bodyPr/>
          <a:lstStyle/>
          <a:p>
            <a:pPr algn="ctr"/>
            <a:r>
              <a:rPr lang="es-MX" dirty="0" smtClean="0"/>
              <a:t>AUTORIDAD </a:t>
            </a:r>
            <a:endParaRPr lang="es-MX" dirty="0"/>
          </a:p>
        </p:txBody>
      </p:sp>
      <p:sp>
        <p:nvSpPr>
          <p:cNvPr id="6" name="5 Marcador de contenido"/>
          <p:cNvSpPr>
            <a:spLocks noGrp="1"/>
          </p:cNvSpPr>
          <p:nvPr>
            <p:ph sz="half" idx="2"/>
          </p:nvPr>
        </p:nvSpPr>
        <p:spPr>
          <a:xfrm>
            <a:off x="500034" y="1214422"/>
            <a:ext cx="4040188" cy="3951288"/>
          </a:xfrm>
        </p:spPr>
        <p:txBody>
          <a:bodyPr/>
          <a:lstStyle/>
          <a:p>
            <a:pPr algn="just"/>
            <a:r>
              <a:rPr lang="es-ES" dirty="0" smtClean="0"/>
              <a:t>Autoridad</a:t>
            </a:r>
            <a:r>
              <a:rPr lang="en-US" dirty="0" smtClean="0"/>
              <a:t> </a:t>
            </a:r>
            <a:r>
              <a:rPr lang="es-ES" dirty="0" smtClean="0"/>
              <a:t>representa</a:t>
            </a:r>
            <a:r>
              <a:rPr lang="en-US" dirty="0" smtClean="0"/>
              <a:t> el </a:t>
            </a:r>
            <a:r>
              <a:rPr lang="en-US" dirty="0" err="1" smtClean="0"/>
              <a:t>poder</a:t>
            </a:r>
            <a:r>
              <a:rPr lang="en-US" dirty="0" smtClean="0"/>
              <a:t> </a:t>
            </a:r>
            <a:r>
              <a:rPr lang="en-US" dirty="0" err="1" smtClean="0"/>
              <a:t>institucionalizado</a:t>
            </a:r>
            <a:r>
              <a:rPr lang="en-US" dirty="0" smtClean="0"/>
              <a:t>. El </a:t>
            </a:r>
            <a:r>
              <a:rPr lang="en-US" dirty="0" err="1" smtClean="0"/>
              <a:t>término</a:t>
            </a:r>
            <a:r>
              <a:rPr lang="en-US" dirty="0" smtClean="0"/>
              <a:t> </a:t>
            </a:r>
            <a:r>
              <a:rPr lang="en-US" dirty="0" err="1" smtClean="0"/>
              <a:t>autoridad</a:t>
            </a:r>
            <a:r>
              <a:rPr lang="en-US" dirty="0" smtClean="0"/>
              <a:t> se </a:t>
            </a:r>
            <a:r>
              <a:rPr lang="en-US" dirty="0" err="1" smtClean="0"/>
              <a:t>refiere</a:t>
            </a:r>
            <a:r>
              <a:rPr lang="en-US" dirty="0" smtClean="0"/>
              <a:t> al </a:t>
            </a:r>
            <a:r>
              <a:rPr lang="en-US" dirty="0" err="1" smtClean="0"/>
              <a:t>poder</a:t>
            </a:r>
            <a:r>
              <a:rPr lang="en-US" dirty="0" smtClean="0"/>
              <a:t> </a:t>
            </a:r>
            <a:r>
              <a:rPr lang="en-US" dirty="0" err="1" smtClean="0"/>
              <a:t>inherente</a:t>
            </a:r>
            <a:r>
              <a:rPr lang="en-US" dirty="0" smtClean="0"/>
              <a:t> a </a:t>
            </a:r>
            <a:r>
              <a:rPr lang="en-US" dirty="0" err="1" smtClean="0"/>
              <a:t>una</a:t>
            </a:r>
            <a:r>
              <a:rPr lang="en-US" dirty="0" smtClean="0"/>
              <a:t> </a:t>
            </a:r>
            <a:r>
              <a:rPr lang="en-US" dirty="0" err="1" smtClean="0"/>
              <a:t>posición</a:t>
            </a:r>
            <a:r>
              <a:rPr lang="en-US" dirty="0" smtClean="0"/>
              <a:t> </a:t>
            </a:r>
            <a:r>
              <a:rPr lang="en-US" dirty="0" err="1" smtClean="0"/>
              <a:t>dentro</a:t>
            </a:r>
            <a:r>
              <a:rPr lang="en-US" dirty="0" smtClean="0"/>
              <a:t> de la </a:t>
            </a:r>
            <a:r>
              <a:rPr lang="en-US" dirty="0" err="1" smtClean="0"/>
              <a:t>organización</a:t>
            </a:r>
            <a:r>
              <a:rPr lang="en-US" dirty="0" smtClean="0"/>
              <a:t>.</a:t>
            </a:r>
            <a:endParaRPr lang="es-ES" dirty="0" smtClean="0"/>
          </a:p>
          <a:p>
            <a:pPr algn="just"/>
            <a:endParaRPr lang="es-MX" dirty="0"/>
          </a:p>
        </p:txBody>
      </p:sp>
      <p:sp>
        <p:nvSpPr>
          <p:cNvPr id="7" name="6 Marcador de texto"/>
          <p:cNvSpPr>
            <a:spLocks noGrp="1"/>
          </p:cNvSpPr>
          <p:nvPr>
            <p:ph type="body" sz="quarter" idx="3"/>
          </p:nvPr>
        </p:nvSpPr>
        <p:spPr>
          <a:xfrm>
            <a:off x="4643438" y="642918"/>
            <a:ext cx="4041775" cy="639762"/>
          </a:xfrm>
        </p:spPr>
        <p:txBody>
          <a:bodyPr/>
          <a:lstStyle/>
          <a:p>
            <a:pPr algn="ctr"/>
            <a:r>
              <a:rPr lang="es-MX" dirty="0" smtClean="0"/>
              <a:t>PODER</a:t>
            </a:r>
            <a:endParaRPr lang="es-MX" dirty="0"/>
          </a:p>
        </p:txBody>
      </p:sp>
      <p:sp>
        <p:nvSpPr>
          <p:cNvPr id="8" name="7 Marcador de contenido"/>
          <p:cNvSpPr>
            <a:spLocks noGrp="1"/>
          </p:cNvSpPr>
          <p:nvPr>
            <p:ph sz="quarter" idx="4"/>
          </p:nvPr>
        </p:nvSpPr>
        <p:spPr>
          <a:xfrm>
            <a:off x="4643438" y="1285860"/>
            <a:ext cx="4041775" cy="3951288"/>
          </a:xfrm>
        </p:spPr>
        <p:txBody>
          <a:bodyPr/>
          <a:lstStyle/>
          <a:p>
            <a:pPr algn="just"/>
            <a:r>
              <a:rPr lang="en-US" dirty="0" err="1" smtClean="0"/>
              <a:t>Poder</a:t>
            </a:r>
            <a:r>
              <a:rPr lang="en-US" dirty="0" smtClean="0"/>
              <a:t> </a:t>
            </a:r>
            <a:r>
              <a:rPr lang="en-US" dirty="0" err="1" smtClean="0"/>
              <a:t>significa</a:t>
            </a:r>
            <a:r>
              <a:rPr lang="en-US" dirty="0" smtClean="0"/>
              <a:t> el </a:t>
            </a:r>
            <a:r>
              <a:rPr lang="en-US" dirty="0" err="1" smtClean="0"/>
              <a:t>potencial</a:t>
            </a:r>
            <a:r>
              <a:rPr lang="en-US" dirty="0" smtClean="0"/>
              <a:t> </a:t>
            </a:r>
            <a:r>
              <a:rPr lang="en-US" dirty="0" err="1" smtClean="0"/>
              <a:t>para</a:t>
            </a:r>
            <a:r>
              <a:rPr lang="en-US" dirty="0" smtClean="0"/>
              <a:t> </a:t>
            </a:r>
            <a:r>
              <a:rPr lang="en-US" dirty="0" err="1" smtClean="0"/>
              <a:t>influir</a:t>
            </a:r>
            <a:r>
              <a:rPr lang="en-US" dirty="0" smtClean="0"/>
              <a:t>. </a:t>
            </a:r>
            <a:r>
              <a:rPr lang="en-US" dirty="0" err="1" smtClean="0"/>
              <a:t>Una</a:t>
            </a:r>
            <a:r>
              <a:rPr lang="en-US" dirty="0" smtClean="0"/>
              <a:t> persona </a:t>
            </a:r>
            <a:r>
              <a:rPr lang="en-US" dirty="0" err="1" smtClean="0"/>
              <a:t>puede</a:t>
            </a:r>
            <a:r>
              <a:rPr lang="en-US" dirty="0" smtClean="0"/>
              <a:t> </a:t>
            </a:r>
            <a:r>
              <a:rPr lang="en-US" dirty="0" err="1" smtClean="0"/>
              <a:t>tener</a:t>
            </a:r>
            <a:r>
              <a:rPr lang="en-US" dirty="0" smtClean="0"/>
              <a:t> </a:t>
            </a:r>
            <a:r>
              <a:rPr lang="en-US" dirty="0" err="1" smtClean="0"/>
              <a:t>poder</a:t>
            </a:r>
            <a:r>
              <a:rPr lang="en-US" dirty="0" smtClean="0"/>
              <a:t> </a:t>
            </a:r>
            <a:r>
              <a:rPr lang="en-US" dirty="0" err="1" smtClean="0"/>
              <a:t>para</a:t>
            </a:r>
            <a:r>
              <a:rPr lang="en-US" dirty="0" smtClean="0"/>
              <a:t> </a:t>
            </a:r>
            <a:r>
              <a:rPr lang="en-US" dirty="0" err="1" smtClean="0"/>
              <a:t>influir</a:t>
            </a:r>
            <a:r>
              <a:rPr lang="en-US" dirty="0" smtClean="0"/>
              <a:t> en </a:t>
            </a:r>
            <a:r>
              <a:rPr lang="en-US" dirty="0" err="1" smtClean="0"/>
              <a:t>otras</a:t>
            </a:r>
            <a:r>
              <a:rPr lang="en-US" dirty="0" smtClean="0"/>
              <a:t> personas y no </a:t>
            </a:r>
            <a:r>
              <a:rPr lang="en-US" dirty="0" err="1" smtClean="0"/>
              <a:t>ejercerlo</a:t>
            </a:r>
            <a:r>
              <a:rPr lang="en-US" dirty="0" smtClean="0"/>
              <a:t>.</a:t>
            </a:r>
          </a:p>
          <a:p>
            <a:pPr algn="just"/>
            <a:endParaRPr lang="es-MX" dirty="0"/>
          </a:p>
        </p:txBody>
      </p:sp>
      <p:pic>
        <p:nvPicPr>
          <p:cNvPr id="1026" name="Picture 2" descr="http://mimosytta.files.wordpress.com/2010/11/autoridad.jpg"/>
          <p:cNvPicPr>
            <a:picLocks noChangeAspect="1" noChangeArrowheads="1"/>
          </p:cNvPicPr>
          <p:nvPr/>
        </p:nvPicPr>
        <p:blipFill>
          <a:blip r:embed="rId3" cstate="print"/>
          <a:srcRect/>
          <a:stretch>
            <a:fillRect/>
          </a:stretch>
        </p:blipFill>
        <p:spPr bwMode="auto">
          <a:xfrm>
            <a:off x="1214414" y="3429000"/>
            <a:ext cx="3286148" cy="2464611"/>
          </a:xfrm>
          <a:prstGeom prst="rect">
            <a:avLst/>
          </a:prstGeom>
          <a:noFill/>
        </p:spPr>
      </p:pic>
    </p:spTree>
  </p:cSld>
  <p:clrMapOvr>
    <a:masterClrMapping/>
  </p:clrMapOvr>
  <p:transition>
    <p:pu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Estrategias para la solución de conflictos:</a:t>
            </a:r>
            <a:endParaRPr lang="es-MX" b="1" dirty="0"/>
          </a:p>
        </p:txBody>
      </p:sp>
      <p:sp>
        <p:nvSpPr>
          <p:cNvPr id="3" name="2 Marcador de contenido"/>
          <p:cNvSpPr>
            <a:spLocks noGrp="1"/>
          </p:cNvSpPr>
          <p:nvPr>
            <p:ph idx="1"/>
          </p:nvPr>
        </p:nvSpPr>
        <p:spPr/>
        <p:txBody>
          <a:bodyPr/>
          <a:lstStyle/>
          <a:p>
            <a:pPr algn="ctr"/>
            <a:r>
              <a:rPr lang="es-MX" dirty="0" smtClean="0"/>
              <a:t>La solución de los conflictos se puede dar a través de tres estrategias:</a:t>
            </a:r>
          </a:p>
          <a:p>
            <a:endParaRPr lang="es-MX" dirty="0" smtClean="0"/>
          </a:p>
          <a:p>
            <a:r>
              <a:rPr lang="es-MX" dirty="0" smtClean="0"/>
              <a:t>EVITANDOLOS…</a:t>
            </a:r>
          </a:p>
          <a:p>
            <a:endParaRPr lang="es-MX" dirty="0" smtClean="0"/>
          </a:p>
          <a:p>
            <a:r>
              <a:rPr lang="es-MX" dirty="0" smtClean="0"/>
              <a:t>POSTERGANDOLOS…</a:t>
            </a:r>
          </a:p>
          <a:p>
            <a:endParaRPr lang="es-MX" dirty="0" smtClean="0"/>
          </a:p>
          <a:p>
            <a:r>
              <a:rPr lang="es-MX" dirty="0" smtClean="0"/>
              <a:t>ENFRENTANDOLOS…</a:t>
            </a:r>
            <a:endParaRPr lang="es-MX" dirty="0"/>
          </a:p>
        </p:txBody>
      </p:sp>
    </p:spTree>
  </p:cSld>
  <p:clrMapOvr>
    <a:masterClrMapping/>
  </p:clrMapOvr>
  <p:transition>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08" y="13744"/>
            <a:ext cx="8229600" cy="1399032"/>
          </a:xfrm>
        </p:spPr>
        <p:txBody>
          <a:bodyPr/>
          <a:lstStyle/>
          <a:p>
            <a:r>
              <a:rPr lang="es-MX" b="1" dirty="0" smtClean="0"/>
              <a:t>EVITANDOLOS:</a:t>
            </a:r>
            <a:endParaRPr lang="es-MX" b="1" dirty="0"/>
          </a:p>
        </p:txBody>
      </p:sp>
      <p:sp>
        <p:nvSpPr>
          <p:cNvPr id="3" name="2 Marcador de contenido"/>
          <p:cNvSpPr>
            <a:spLocks noGrp="1"/>
          </p:cNvSpPr>
          <p:nvPr>
            <p:ph idx="1"/>
          </p:nvPr>
        </p:nvSpPr>
        <p:spPr>
          <a:xfrm>
            <a:off x="457200" y="1196752"/>
            <a:ext cx="8229600" cy="4572000"/>
          </a:xfrm>
        </p:spPr>
        <p:txBody>
          <a:bodyPr/>
          <a:lstStyle/>
          <a:p>
            <a:pPr algn="r"/>
            <a:r>
              <a:rPr lang="es-MX" dirty="0" smtClean="0"/>
              <a:t>Eso ocurre porque las personas no saben enfrentar satisfactoriamente tales situaciones, o porque no poseen habilidades para negociarlas satisfactoriamente.</a:t>
            </a:r>
            <a:endParaRPr lang="es-MX" dirty="0"/>
          </a:p>
        </p:txBody>
      </p:sp>
      <p:pic>
        <p:nvPicPr>
          <p:cNvPr id="10242" name="Picture 2" descr="http://www.tutodiarios.com/wp-content/uploads/2009/06/lol.jpg"/>
          <p:cNvPicPr>
            <a:picLocks noChangeAspect="1" noChangeArrowheads="1"/>
          </p:cNvPicPr>
          <p:nvPr/>
        </p:nvPicPr>
        <p:blipFill>
          <a:blip r:embed="rId2" cstate="print"/>
          <a:srcRect/>
          <a:stretch>
            <a:fillRect/>
          </a:stretch>
        </p:blipFill>
        <p:spPr bwMode="auto">
          <a:xfrm>
            <a:off x="4644008" y="3483006"/>
            <a:ext cx="4499992" cy="3374994"/>
          </a:xfrm>
          <a:prstGeom prst="rect">
            <a:avLst/>
          </a:prstGeom>
          <a:ln>
            <a:noFill/>
          </a:ln>
          <a:effectLst>
            <a:softEdge rad="112500"/>
          </a:effectLst>
        </p:spPr>
      </p:pic>
      <p:pic>
        <p:nvPicPr>
          <p:cNvPr id="10244" name="Picture 4" descr="http://www.gmempresarial.com/blog/wp-content/uploads/2010/04/problemas.jpg"/>
          <p:cNvPicPr>
            <a:picLocks noChangeAspect="1" noChangeArrowheads="1"/>
          </p:cNvPicPr>
          <p:nvPr/>
        </p:nvPicPr>
        <p:blipFill>
          <a:blip r:embed="rId3" cstate="print"/>
          <a:srcRect/>
          <a:stretch>
            <a:fillRect/>
          </a:stretch>
        </p:blipFill>
        <p:spPr bwMode="auto">
          <a:xfrm>
            <a:off x="107504" y="1772816"/>
            <a:ext cx="2304256" cy="21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6" name="Picture 6" descr="http://www.grupoicarus.com.mx/images/problemas_computadora.jpg"/>
          <p:cNvPicPr>
            <a:picLocks noChangeAspect="1" noChangeArrowheads="1"/>
          </p:cNvPicPr>
          <p:nvPr/>
        </p:nvPicPr>
        <p:blipFill>
          <a:blip r:embed="rId4" cstate="print"/>
          <a:srcRect/>
          <a:stretch>
            <a:fillRect/>
          </a:stretch>
        </p:blipFill>
        <p:spPr bwMode="auto">
          <a:xfrm>
            <a:off x="1677169" y="4077072"/>
            <a:ext cx="239077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elgraduado.es/45/fotos/Aplaza.jpg"/>
          <p:cNvPicPr>
            <a:picLocks noChangeAspect="1" noChangeArrowheads="1"/>
          </p:cNvPicPr>
          <p:nvPr/>
        </p:nvPicPr>
        <p:blipFill>
          <a:blip r:embed="rId2" cstate="print"/>
          <a:srcRect/>
          <a:stretch>
            <a:fillRect/>
          </a:stretch>
        </p:blipFill>
        <p:spPr bwMode="auto">
          <a:xfrm>
            <a:off x="0" y="3933056"/>
            <a:ext cx="4067944" cy="2924944"/>
          </a:xfrm>
          <a:prstGeom prst="rect">
            <a:avLst/>
          </a:prstGeom>
          <a:ln>
            <a:noFill/>
          </a:ln>
          <a:effectLst>
            <a:softEdge rad="112500"/>
          </a:effectLst>
        </p:spPr>
      </p:pic>
      <p:sp>
        <p:nvSpPr>
          <p:cNvPr id="2" name="1 Título"/>
          <p:cNvSpPr>
            <a:spLocks noGrp="1"/>
          </p:cNvSpPr>
          <p:nvPr>
            <p:ph type="title"/>
          </p:nvPr>
        </p:nvSpPr>
        <p:spPr>
          <a:xfrm>
            <a:off x="878904" y="13744"/>
            <a:ext cx="8229600" cy="1399032"/>
          </a:xfrm>
        </p:spPr>
        <p:txBody>
          <a:bodyPr/>
          <a:lstStyle/>
          <a:p>
            <a:pPr algn="r"/>
            <a:r>
              <a:rPr lang="es-MX" b="1" dirty="0" smtClean="0"/>
              <a:t>	POSTERGANDOLOS:</a:t>
            </a:r>
            <a:endParaRPr lang="es-MX" b="1" dirty="0"/>
          </a:p>
        </p:txBody>
      </p:sp>
      <p:sp>
        <p:nvSpPr>
          <p:cNvPr id="3" name="2 Marcador de contenido"/>
          <p:cNvSpPr>
            <a:spLocks noGrp="1"/>
          </p:cNvSpPr>
          <p:nvPr>
            <p:ph idx="1"/>
          </p:nvPr>
        </p:nvSpPr>
        <p:spPr>
          <a:xfrm>
            <a:off x="35496" y="1124744"/>
            <a:ext cx="8229600" cy="4572000"/>
          </a:xfrm>
        </p:spPr>
        <p:txBody>
          <a:bodyPr/>
          <a:lstStyle/>
          <a:p>
            <a:pPr algn="just"/>
            <a:r>
              <a:rPr lang="es-MX" dirty="0" smtClean="0"/>
              <a:t>Consiste esencialmente en una acción de demora, en que la situación se enfría, al menos temporalmente, o el asunto permanece no muy claro, y una tentativa de enfrentamiento es improbable.</a:t>
            </a:r>
            <a:endParaRPr lang="es-MX" dirty="0"/>
          </a:p>
        </p:txBody>
      </p:sp>
      <p:pic>
        <p:nvPicPr>
          <p:cNvPr id="9218" name="Picture 2" descr="http://4.bp.blogspot.com/_UmZR8Bh0xts/TN7nyfMy4KI/AAAAAAAAAQ0/Uhi2DYUA5Ek/s320/felipe.jpg"/>
          <p:cNvPicPr>
            <a:picLocks noChangeAspect="1" noChangeArrowheads="1"/>
          </p:cNvPicPr>
          <p:nvPr/>
        </p:nvPicPr>
        <p:blipFill>
          <a:blip r:embed="rId3" cstate="print"/>
          <a:srcRect/>
          <a:stretch>
            <a:fillRect/>
          </a:stretch>
        </p:blipFill>
        <p:spPr bwMode="auto">
          <a:xfrm>
            <a:off x="6105525" y="3809999"/>
            <a:ext cx="3038475" cy="3048001"/>
          </a:xfrm>
          <a:prstGeom prst="rect">
            <a:avLst/>
          </a:prstGeom>
          <a:ln>
            <a:noFill/>
          </a:ln>
          <a:effectLst>
            <a:softEdge rad="112500"/>
          </a:effectLst>
        </p:spPr>
      </p:pic>
    </p:spTree>
  </p:cSld>
  <p:clrMapOvr>
    <a:masterClrMapping/>
  </p:clrMapOvr>
  <p:transition>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_mWTrdxmdym4/S9tdt4KbJAI/AAAAAAAAAHU/4oVE-uXBbeQ/s320/Enfrentar_realidad%5B1%5D.jpg"/>
          <p:cNvPicPr>
            <a:picLocks noChangeAspect="1" noChangeArrowheads="1"/>
          </p:cNvPicPr>
          <p:nvPr/>
        </p:nvPicPr>
        <p:blipFill>
          <a:blip r:embed="rId2" cstate="print"/>
          <a:srcRect/>
          <a:stretch>
            <a:fillRect/>
          </a:stretch>
        </p:blipFill>
        <p:spPr bwMode="auto">
          <a:xfrm>
            <a:off x="0" y="4509121"/>
            <a:ext cx="3232145" cy="2376264"/>
          </a:xfrm>
          <a:prstGeom prst="rect">
            <a:avLst/>
          </a:prstGeom>
          <a:noFill/>
        </p:spPr>
      </p:pic>
      <p:sp>
        <p:nvSpPr>
          <p:cNvPr id="2" name="1 Título"/>
          <p:cNvSpPr>
            <a:spLocks noGrp="1"/>
          </p:cNvSpPr>
          <p:nvPr>
            <p:ph type="title"/>
          </p:nvPr>
        </p:nvSpPr>
        <p:spPr/>
        <p:txBody>
          <a:bodyPr/>
          <a:lstStyle/>
          <a:p>
            <a:r>
              <a:rPr lang="es-MX" dirty="0" smtClean="0"/>
              <a:t>ENFRENTANDOLOS:</a:t>
            </a:r>
            <a:endParaRPr lang="es-MX" dirty="0"/>
          </a:p>
        </p:txBody>
      </p:sp>
      <p:sp>
        <p:nvSpPr>
          <p:cNvPr id="3" name="2 Marcador de contenido"/>
          <p:cNvSpPr>
            <a:spLocks noGrp="1"/>
          </p:cNvSpPr>
          <p:nvPr>
            <p:ph idx="1"/>
          </p:nvPr>
        </p:nvSpPr>
        <p:spPr>
          <a:xfrm>
            <a:off x="457200" y="1484784"/>
            <a:ext cx="8229600" cy="4572000"/>
          </a:xfrm>
        </p:spPr>
        <p:txBody>
          <a:bodyPr/>
          <a:lstStyle/>
          <a:p>
            <a:r>
              <a:rPr lang="es-MX" dirty="0" smtClean="0"/>
              <a:t>Implica un enfrentamiento con las situaciones y personas en conflicto.</a:t>
            </a:r>
          </a:p>
          <a:p>
            <a:endParaRPr lang="es-MX" dirty="0" smtClean="0"/>
          </a:p>
          <a:p>
            <a:r>
              <a:rPr lang="es-MX" dirty="0" smtClean="0"/>
              <a:t>Se subdivide en:</a:t>
            </a:r>
          </a:p>
          <a:p>
            <a:pPr algn="ctr"/>
            <a:r>
              <a:rPr lang="es-MX" dirty="0" smtClean="0"/>
              <a:t>Estrategias de poder y de negociación…</a:t>
            </a:r>
            <a:endParaRPr lang="es-MX" dirty="0"/>
          </a:p>
        </p:txBody>
      </p:sp>
      <p:pic>
        <p:nvPicPr>
          <p:cNvPr id="8196" name="Picture 4" descr="http://t1.gstatic.com/images?q=tbn:0nnR6JJZ4elxIM:http://www.fao.org/docrep/v1490s/v1490s0i.gif&amp;t=1"/>
          <p:cNvPicPr>
            <a:picLocks noChangeAspect="1" noChangeArrowheads="1"/>
          </p:cNvPicPr>
          <p:nvPr/>
        </p:nvPicPr>
        <p:blipFill>
          <a:blip r:embed="rId3" cstate="print"/>
          <a:srcRect/>
          <a:stretch>
            <a:fillRect/>
          </a:stretch>
        </p:blipFill>
        <p:spPr bwMode="auto">
          <a:xfrm>
            <a:off x="7164289" y="0"/>
            <a:ext cx="1979712" cy="1993956"/>
          </a:xfrm>
          <a:prstGeom prst="rect">
            <a:avLst/>
          </a:prstGeom>
          <a:noFill/>
        </p:spPr>
      </p:pic>
      <p:pic>
        <p:nvPicPr>
          <p:cNvPr id="8198" name="Picture 6" descr="http://2.bp.blogspot.com/_yrQ-ifdESMk/S6v1lDTUY7I/AAAAAAAAABw/qwTVgrOjeak/s1600/h2.jpg"/>
          <p:cNvPicPr>
            <a:picLocks noChangeAspect="1" noChangeArrowheads="1"/>
          </p:cNvPicPr>
          <p:nvPr/>
        </p:nvPicPr>
        <p:blipFill>
          <a:blip r:embed="rId4" cstate="print"/>
          <a:srcRect/>
          <a:stretch>
            <a:fillRect/>
          </a:stretch>
        </p:blipFill>
        <p:spPr bwMode="auto">
          <a:xfrm>
            <a:off x="6849576" y="4005064"/>
            <a:ext cx="2294424" cy="2852936"/>
          </a:xfrm>
          <a:prstGeom prst="rect">
            <a:avLst/>
          </a:prstGeom>
          <a:noFill/>
        </p:spPr>
      </p:pic>
    </p:spTree>
  </p:cSld>
  <p:clrMapOvr>
    <a:masterClrMapping/>
  </p:clrMapOvr>
  <p:transition>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sz="5400" b="1" dirty="0" smtClean="0"/>
              <a:t>Resumiendo:</a:t>
            </a:r>
            <a:endParaRPr lang="es-MX" sz="5400" b="1" dirty="0"/>
          </a:p>
        </p:txBody>
      </p:sp>
      <p:sp>
        <p:nvSpPr>
          <p:cNvPr id="3" name="2 Marcador de contenido"/>
          <p:cNvSpPr>
            <a:spLocks noGrp="1"/>
          </p:cNvSpPr>
          <p:nvPr>
            <p:ph idx="1"/>
          </p:nvPr>
        </p:nvSpPr>
        <p:spPr/>
        <p:txBody>
          <a:bodyPr>
            <a:normAutofit lnSpcReduction="10000"/>
          </a:bodyPr>
          <a:lstStyle/>
          <a:p>
            <a:r>
              <a:rPr lang="es-MX" dirty="0" smtClean="0"/>
              <a:t>NO SEAS PLEITISTA…</a:t>
            </a:r>
          </a:p>
          <a:p>
            <a:r>
              <a:rPr lang="es-MX" dirty="0" smtClean="0"/>
              <a:t>NO BUSQUES PROBLEMAS…</a:t>
            </a:r>
          </a:p>
          <a:p>
            <a:r>
              <a:rPr lang="es-MX" dirty="0" smtClean="0"/>
              <a:t>SI PUEDES TRATA DE EVITAR LOS PROBLEMAS…</a:t>
            </a:r>
          </a:p>
          <a:p>
            <a:endParaRPr lang="es-MX" dirty="0" smtClean="0"/>
          </a:p>
          <a:p>
            <a:endParaRPr lang="es-MX" dirty="0" smtClean="0"/>
          </a:p>
          <a:p>
            <a:pPr algn="ctr"/>
            <a:r>
              <a:rPr lang="es-MX" b="1" dirty="0" smtClean="0">
                <a:solidFill>
                  <a:srgbClr val="FF0000"/>
                </a:solidFill>
                <a:effectLst>
                  <a:outerShdw blurRad="38100" dist="38100" dir="2700000" algn="tl">
                    <a:srgbClr val="000000">
                      <a:alpha val="43137"/>
                    </a:srgbClr>
                  </a:outerShdw>
                </a:effectLst>
              </a:rPr>
              <a:t>La Venganza Nunca es Buena Mata el Alma y la Envenena…</a:t>
            </a:r>
          </a:p>
          <a:p>
            <a:pPr algn="r"/>
            <a:r>
              <a:rPr lang="es-MX" dirty="0" smtClean="0"/>
              <a:t>Autor: “El Chavo del 8”</a:t>
            </a:r>
            <a:endParaRPr lang="es-MX" dirty="0"/>
          </a:p>
        </p:txBody>
      </p:sp>
    </p:spTree>
  </p:cSld>
  <p:clrMapOvr>
    <a:masterClrMapping/>
  </p:clrMapOvr>
  <p:transition>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gray">
          <a:xfrm>
            <a:off x="457200" y="4819650"/>
            <a:ext cx="4495800" cy="609600"/>
          </a:xfrm>
          <a:prstGeom prst="rect">
            <a:avLst/>
          </a:prstGeom>
        </p:spPr>
        <p:txBody>
          <a:bodyPr wrap="none" fromWordArt="1">
            <a:prstTxWarp prst="textDeflate">
              <a:avLst>
                <a:gd name="adj" fmla="val 0"/>
              </a:avLst>
            </a:prstTxWarp>
          </a:bodyPr>
          <a:lstStyle/>
          <a:p>
            <a:pPr algn="ctr"/>
            <a:r>
              <a:rPr lang="es-MX" sz="3600" b="1" kern="10" dirty="0" smtClean="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GRACIAS</a:t>
            </a:r>
            <a:endParaRPr lang="es-MX"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endParaRPr>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Habilidades Gerenciales">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Habilidades Gerenciales</Template>
  <TotalTime>1700</TotalTime>
  <Words>5764</Words>
  <Application>Microsoft Office PowerPoint</Application>
  <PresentationFormat>Presentación en pantalla (4:3)</PresentationFormat>
  <Paragraphs>507</Paragraphs>
  <Slides>95</Slides>
  <Notes>5</Notes>
  <HiddenSlides>0</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Habilidades Gerenciales</vt:lpstr>
      <vt:lpstr>HABILIDADES GERENCIALES</vt:lpstr>
      <vt:lpstr>PROCESO ADMINISTRATIVO</vt:lpstr>
      <vt:lpstr>CONCEPTO DE DIRECCION</vt:lpstr>
      <vt:lpstr>TEORIAS X yY </vt:lpstr>
      <vt:lpstr>PAPEL DEL DIRECTIVO</vt:lpstr>
      <vt:lpstr>CONVIRTIENDOSE EN JEFE</vt:lpstr>
      <vt:lpstr> ¿Qué haría usted? </vt:lpstr>
      <vt:lpstr>COMO SE VIVE SIENDO JEFE</vt:lpstr>
      <vt:lpstr>Presentación de PowerPoint</vt:lpstr>
      <vt:lpstr>Presentación de PowerPoint</vt:lpstr>
      <vt:lpstr>ASCENDIENDO</vt:lpstr>
      <vt:lpstr>Mito: Usted usará las mismas habilidades </vt:lpstr>
      <vt:lpstr>Mito: Todo lo que necesita es poder </vt:lpstr>
      <vt:lpstr>Como ejecutivo, la cantidad de poder e influencia que acumula proviene de dos fuentes: </vt:lpstr>
      <vt:lpstr>Mientras desarrolla el poder posicional, recuerde La Ley de Reciprocidad del Ejecutivo: </vt:lpstr>
      <vt:lpstr>Mito: Usted tendrá mucha libertad </vt:lpstr>
      <vt:lpstr>Mito: Usted siempre se sentirá en control </vt:lpstr>
      <vt:lpstr>Mito: Usted aprenderá principalmente a través de la capacitación </vt:lpstr>
      <vt:lpstr>Para aprender de sus experiencias de trabajo, usted necesita tres herramientas: </vt:lpstr>
      <vt:lpstr>2.- HABILIDADES DIRECTIVAS </vt:lpstr>
      <vt:lpstr>Presentación de PowerPoint</vt:lpstr>
      <vt:lpstr>UNIDAD DE MANDO</vt:lpstr>
      <vt:lpstr>COMUNICACION</vt:lpstr>
      <vt:lpstr>Presentación de PowerPoint</vt:lpstr>
      <vt:lpstr>Presentación de PowerPoint</vt:lpstr>
      <vt:lpstr>TECNICAS Y ESTILOS DE DIRECCION</vt:lpstr>
      <vt:lpstr>TECNICAS Y ESTILOS DE DIRECCION</vt:lpstr>
      <vt:lpstr>COMUNICACIÓN ORGANIZACIONAL</vt:lpstr>
      <vt:lpstr>ELEMENTOS DE LA COMUNICACIÓN ORGANIZACIONAL</vt:lpstr>
      <vt:lpstr>ELEMENTOS DE LA COMUNICACIÓN ORGANIZACIONAL</vt:lpstr>
      <vt:lpstr>ELEMENTOS DE LA COMUNICACIÓN ORGANIZACIONAL</vt:lpstr>
      <vt:lpstr>ELEMENTOS DE LA COMUNICACIÓN ORGANIZACIONAL</vt:lpstr>
      <vt:lpstr>ELEMENTOS DE LA COMUNICACIÓN ORGANIZACIONAL</vt:lpstr>
      <vt:lpstr>TIPOS DE COMUNICACIÓN ORGANIZACIONAL</vt:lpstr>
      <vt:lpstr>TIPOS DE  COMUNICACIÓN ORGANIZACIONAL</vt:lpstr>
      <vt:lpstr>TIPOS DE COMUNICACIÓN ORGANIZACIONAL</vt:lpstr>
      <vt:lpstr>USTED ES LO QUE USTED DICE (QUIZÁS)</vt:lpstr>
      <vt:lpstr>MENSAJES EMOCIONALES Y MENSAJES RACIONALES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LIDERAZGO</vt:lpstr>
      <vt:lpstr>Tipos de lider</vt:lpstr>
      <vt:lpstr>Presentación de PowerPoint</vt:lpstr>
      <vt:lpstr>Presentación de PowerPoint</vt:lpstr>
      <vt:lpstr>Presentación de PowerPoint</vt:lpstr>
      <vt:lpstr>Presentación de PowerPoint</vt:lpstr>
      <vt:lpstr>Presentación de PowerPoint</vt:lpstr>
      <vt:lpstr>Características de un líder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vt:lpstr>
      <vt:lpstr>Características</vt:lpstr>
      <vt:lpstr>Etapas del proceso de empowerment</vt:lpstr>
      <vt:lpstr>Ventajas </vt:lpstr>
      <vt:lpstr>DOS CONCEPCIONES ERRÓNEAS DEL EMPOWERMENT</vt:lpstr>
      <vt:lpstr>ACTITUD DE LOS INTEGRANTES DE LA ORGANIZACIÓN </vt:lpstr>
      <vt:lpstr>TRABAJO EN EQUIPO</vt:lpstr>
      <vt:lpstr>ASPECTOS IMPORTANTES EN EL TRABAJO EN EQUIPO</vt:lpstr>
      <vt:lpstr>ALGUNOS BENEFICIOS DEL TRABAJO EN EQUIPO</vt:lpstr>
      <vt:lpstr>OBSTÁCULOS DEL TRABAJO EN EQUIPO</vt:lpstr>
      <vt:lpstr>CARACTERISTICAS DE UN EQUIPO TRIUNFADOR</vt:lpstr>
      <vt:lpstr> TODA PERSONA DEBE CONOCER A SUS COMPAÑEROS</vt:lpstr>
      <vt:lpstr>SE DEBE CONOCER A SÍ MISMO</vt:lpstr>
      <vt:lpstr>COMO PARTICIPAR EN UNA REUNION</vt:lpstr>
      <vt:lpstr>COMO SABER HABLAR Y CALLAR USE LA PALABRA PARA:</vt:lpstr>
      <vt:lpstr>ASPECTOS IMPORTANTES QUE FAVORECEN EL DESARROLLO DE UN BUEN CLIMA LABORAL</vt:lpstr>
      <vt:lpstr>BUEN CLIMA LABORAL</vt:lpstr>
      <vt:lpstr>Presentación de PowerPoint</vt:lpstr>
      <vt:lpstr>Definición de conflicto:</vt:lpstr>
      <vt:lpstr>Tipos de Conflictos:</vt:lpstr>
      <vt:lpstr>Presentación de PowerPoint</vt:lpstr>
      <vt:lpstr>Conflictos emocionales:</vt:lpstr>
      <vt:lpstr>Conflictos negociables:</vt:lpstr>
      <vt:lpstr>Conflictos sociales:</vt:lpstr>
      <vt:lpstr>Estrategias para la solución de conflictos:</vt:lpstr>
      <vt:lpstr>EVITANDOLOS:</vt:lpstr>
      <vt:lpstr> POSTERGANDOLOS:</vt:lpstr>
      <vt:lpstr>ENFRENTANDOLOS:</vt:lpstr>
      <vt:lpstr>Resumiendo: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HABILIDADES GERENCIALES</dc:title>
  <dc:creator>AnGys</dc:creator>
  <cp:lastModifiedBy>CENTRO DE COMPUTO</cp:lastModifiedBy>
  <cp:revision>125</cp:revision>
  <dcterms:created xsi:type="dcterms:W3CDTF">2011-05-21T01:22:34Z</dcterms:created>
  <dcterms:modified xsi:type="dcterms:W3CDTF">2014-02-11T16:06:47Z</dcterms:modified>
</cp:coreProperties>
</file>