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6" r:id="rId2"/>
  </p:sldMasterIdLst>
  <p:notesMasterIdLst>
    <p:notesMasterId r:id="rId123"/>
  </p:notesMasterIdLst>
  <p:sldIdLst>
    <p:sldId id="404" r:id="rId3"/>
    <p:sldId id="281" r:id="rId4"/>
    <p:sldId id="278" r:id="rId5"/>
    <p:sldId id="277" r:id="rId6"/>
    <p:sldId id="282" r:id="rId7"/>
    <p:sldId id="283" r:id="rId8"/>
    <p:sldId id="349" r:id="rId9"/>
    <p:sldId id="353" r:id="rId10"/>
    <p:sldId id="352" r:id="rId11"/>
    <p:sldId id="394" r:id="rId12"/>
    <p:sldId id="288" r:id="rId13"/>
    <p:sldId id="354" r:id="rId14"/>
    <p:sldId id="403" r:id="rId15"/>
    <p:sldId id="364" r:id="rId16"/>
    <p:sldId id="365" r:id="rId17"/>
    <p:sldId id="366" r:id="rId18"/>
    <p:sldId id="367" r:id="rId19"/>
    <p:sldId id="368" r:id="rId20"/>
    <p:sldId id="369" r:id="rId21"/>
    <p:sldId id="370" r:id="rId22"/>
    <p:sldId id="371" r:id="rId23"/>
    <p:sldId id="355" r:id="rId24"/>
    <p:sldId id="372" r:id="rId25"/>
    <p:sldId id="395" r:id="rId26"/>
    <p:sldId id="396" r:id="rId27"/>
    <p:sldId id="407" r:id="rId28"/>
    <p:sldId id="397" r:id="rId29"/>
    <p:sldId id="408" r:id="rId30"/>
    <p:sldId id="279" r:id="rId31"/>
    <p:sldId id="350" r:id="rId32"/>
    <p:sldId id="280" r:id="rId33"/>
    <p:sldId id="378" r:id="rId34"/>
    <p:sldId id="356" r:id="rId35"/>
    <p:sldId id="393" r:id="rId36"/>
    <p:sldId id="361" r:id="rId37"/>
    <p:sldId id="359" r:id="rId38"/>
    <p:sldId id="360" r:id="rId39"/>
    <p:sldId id="39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406" r:id="rId55"/>
    <p:sldId id="399" r:id="rId56"/>
    <p:sldId id="348" r:id="rId57"/>
    <p:sldId id="273" r:id="rId58"/>
    <p:sldId id="274" r:id="rId59"/>
    <p:sldId id="284" r:id="rId60"/>
    <p:sldId id="375" r:id="rId61"/>
    <p:sldId id="376" r:id="rId62"/>
    <p:sldId id="377" r:id="rId63"/>
    <p:sldId id="311" r:id="rId64"/>
    <p:sldId id="304" r:id="rId65"/>
    <p:sldId id="305" r:id="rId66"/>
    <p:sldId id="306" r:id="rId67"/>
    <p:sldId id="307" r:id="rId68"/>
    <p:sldId id="308" r:id="rId69"/>
    <p:sldId id="309" r:id="rId70"/>
    <p:sldId id="400" r:id="rId71"/>
    <p:sldId id="275" r:id="rId72"/>
    <p:sldId id="292" r:id="rId73"/>
    <p:sldId id="293" r:id="rId74"/>
    <p:sldId id="294" r:id="rId75"/>
    <p:sldId id="295" r:id="rId76"/>
    <p:sldId id="291" r:id="rId77"/>
    <p:sldId id="298" r:id="rId78"/>
    <p:sldId id="290" r:id="rId79"/>
    <p:sldId id="297" r:id="rId80"/>
    <p:sldId id="299" r:id="rId81"/>
    <p:sldId id="300" r:id="rId82"/>
    <p:sldId id="401" r:id="rId83"/>
    <p:sldId id="301" r:id="rId84"/>
    <p:sldId id="302" r:id="rId85"/>
    <p:sldId id="312" r:id="rId86"/>
    <p:sldId id="313" r:id="rId87"/>
    <p:sldId id="303" r:id="rId88"/>
    <p:sldId id="314" r:id="rId89"/>
    <p:sldId id="402" r:id="rId90"/>
    <p:sldId id="324" r:id="rId91"/>
    <p:sldId id="325" r:id="rId92"/>
    <p:sldId id="326" r:id="rId93"/>
    <p:sldId id="327" r:id="rId94"/>
    <p:sldId id="328" r:id="rId95"/>
    <p:sldId id="329"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342" r:id="rId109"/>
    <p:sldId id="343" r:id="rId110"/>
    <p:sldId id="344" r:id="rId111"/>
    <p:sldId id="345" r:id="rId112"/>
    <p:sldId id="346" r:id="rId113"/>
    <p:sldId id="347" r:id="rId114"/>
    <p:sldId id="315" r:id="rId115"/>
    <p:sldId id="316" r:id="rId116"/>
    <p:sldId id="317" r:id="rId117"/>
    <p:sldId id="318" r:id="rId118"/>
    <p:sldId id="319" r:id="rId119"/>
    <p:sldId id="320" r:id="rId120"/>
    <p:sldId id="321" r:id="rId121"/>
    <p:sldId id="322" r:id="rId122"/>
  </p:sldIdLst>
  <p:sldSz cx="9144000" cy="6858000" type="screen4x3"/>
  <p:notesSz cx="6858000" cy="9144000"/>
  <p:defaultTextStyle>
    <a:defPPr>
      <a:defRPr lang="en-GB"/>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FD1127"/>
    <a:srgbClr val="FFFF00"/>
    <a:srgbClr val="C0C0C0"/>
    <a:srgbClr val="FF6600"/>
    <a:srgbClr val="9999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94" autoAdjust="0"/>
    <p:restoredTop sz="94684" autoAdjust="0"/>
  </p:normalViewPr>
  <p:slideViewPr>
    <p:cSldViewPr>
      <p:cViewPr>
        <p:scale>
          <a:sx n="78" d="100"/>
          <a:sy n="78" d="100"/>
        </p:scale>
        <p:origin x="-276" y="3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1088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notesMaster" Target="notesMasters/notesMaster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s>
</file>

<file path=ppt/_rels/viewProps.xml.rels><?xml version="1.0" encoding="UTF-8" standalone="yes"?>
<Relationships xmlns="http://schemas.openxmlformats.org/package/2006/relationships"><Relationship Id="rId1" Type="http://schemas.openxmlformats.org/officeDocument/2006/relationships/slide" Target="slides/slide6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08A727-1ACC-4AD4-9C22-81EC69AF134D}" type="doc">
      <dgm:prSet loTypeId="urn:microsoft.com/office/officeart/2005/8/layout/radial4" loCatId="relationship" qsTypeId="urn:microsoft.com/office/officeart/2005/8/quickstyle/3d5" qsCatId="3D" csTypeId="urn:microsoft.com/office/officeart/2005/8/colors/colorful5" csCatId="colorful" phldr="1"/>
      <dgm:spPr/>
      <dgm:t>
        <a:bodyPr/>
        <a:lstStyle/>
        <a:p>
          <a:endParaRPr lang="es-MX"/>
        </a:p>
      </dgm:t>
    </dgm:pt>
    <dgm:pt modelId="{9020FC79-1172-4654-9819-AB0FA432F3D0}">
      <dgm:prSet phldrT="[Texto]" custT="1"/>
      <dgm:spPr>
        <a:solidFill>
          <a:srgbClr val="FFC000"/>
        </a:solidFill>
      </dgm:spPr>
      <dgm:t>
        <a:bodyPr/>
        <a:lstStyle/>
        <a:p>
          <a:r>
            <a:rPr lang="es-MX" sz="2000" b="1" dirty="0" smtClean="0">
              <a:solidFill>
                <a:schemeClr val="tx1">
                  <a:lumMod val="95000"/>
                  <a:lumOff val="5000"/>
                </a:schemeClr>
              </a:solidFill>
              <a:effectLst>
                <a:outerShdw blurRad="38100" dist="38100" dir="2700000" algn="tl">
                  <a:srgbClr val="000000">
                    <a:alpha val="43137"/>
                  </a:srgbClr>
                </a:outerShdw>
              </a:effectLst>
            </a:rPr>
            <a:t>CAPACITACIÓN</a:t>
          </a:r>
        </a:p>
      </dgm:t>
    </dgm:pt>
    <dgm:pt modelId="{0007E466-483B-4653-A9CB-E918890D131B}" type="parTrans" cxnId="{F10A4488-9077-4BE8-88C1-5917865C5BA3}">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CC335780-6D37-430A-914B-A21DFD26FB34}" type="sibTrans" cxnId="{F10A4488-9077-4BE8-88C1-5917865C5BA3}">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CF11837B-9FB5-46BB-9979-25902E1F7805}">
      <dgm:prSet phldrT="[Texto]" custT="1"/>
      <dgm:spPr>
        <a:solidFill>
          <a:srgbClr val="00B050"/>
        </a:solidFill>
      </dgm:spPr>
      <dgm:t>
        <a:bodyPr/>
        <a:lstStyle/>
        <a:p>
          <a:r>
            <a:rPr lang="es-MX" sz="2400" b="1" dirty="0" smtClean="0">
              <a:solidFill>
                <a:schemeClr val="bg1"/>
              </a:solidFill>
              <a:effectLst>
                <a:outerShdw blurRad="38100" dist="38100" dir="2700000" algn="tl">
                  <a:srgbClr val="000000">
                    <a:alpha val="43137"/>
                  </a:srgbClr>
                </a:outerShdw>
              </a:effectLst>
            </a:rPr>
            <a:t>Transmisión de información</a:t>
          </a:r>
          <a:endParaRPr lang="es-MX" sz="2400" b="1" dirty="0">
            <a:solidFill>
              <a:schemeClr val="bg1"/>
            </a:solidFill>
            <a:effectLst>
              <a:outerShdw blurRad="38100" dist="38100" dir="2700000" algn="tl">
                <a:srgbClr val="000000">
                  <a:alpha val="43137"/>
                </a:srgbClr>
              </a:outerShdw>
            </a:effectLst>
          </a:endParaRPr>
        </a:p>
      </dgm:t>
    </dgm:pt>
    <dgm:pt modelId="{D0B47423-C094-49A6-8A24-E15F41A9091A}" type="parTrans" cxnId="{1A0A9DB5-588F-4B2A-8E36-429E500BD78C}">
      <dgm:prSet/>
      <dgm:spPr>
        <a:solidFill>
          <a:srgbClr val="00B050"/>
        </a:solidFill>
      </dgm:spPr>
      <dgm:t>
        <a:bodyPr/>
        <a:lstStyle/>
        <a:p>
          <a:endParaRPr lang="es-MX" sz="2000" b="1">
            <a:solidFill>
              <a:schemeClr val="bg1"/>
            </a:solidFill>
            <a:effectLst>
              <a:outerShdw blurRad="38100" dist="38100" dir="2700000" algn="tl">
                <a:srgbClr val="000000">
                  <a:alpha val="43137"/>
                </a:srgbClr>
              </a:outerShdw>
            </a:effectLst>
          </a:endParaRPr>
        </a:p>
      </dgm:t>
    </dgm:pt>
    <dgm:pt modelId="{A0E34A78-4AC2-4B24-B76B-68984EE29309}" type="sibTrans" cxnId="{1A0A9DB5-588F-4B2A-8E36-429E500BD78C}">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FAE9B2FE-E3F0-4A0F-AC37-20966313C004}">
      <dgm:prSet phldrT="[Texto]" custT="1"/>
      <dgm:spPr>
        <a:solidFill>
          <a:srgbClr val="00B0F0"/>
        </a:solidFill>
      </dgm:spPr>
      <dgm:t>
        <a:bodyPr/>
        <a:lstStyle/>
        <a:p>
          <a:r>
            <a:rPr lang="es-MX" sz="2400" b="1" dirty="0" smtClean="0">
              <a:solidFill>
                <a:schemeClr val="bg1"/>
              </a:solidFill>
              <a:effectLst>
                <a:outerShdw blurRad="38100" dist="38100" dir="2700000" algn="tl">
                  <a:srgbClr val="000000">
                    <a:alpha val="43137"/>
                  </a:srgbClr>
                </a:outerShdw>
              </a:effectLst>
            </a:rPr>
            <a:t>Desarrollo de aptitudes</a:t>
          </a:r>
          <a:endParaRPr lang="es-MX" sz="2400" b="1" dirty="0">
            <a:solidFill>
              <a:schemeClr val="bg1"/>
            </a:solidFill>
            <a:effectLst>
              <a:outerShdw blurRad="38100" dist="38100" dir="2700000" algn="tl">
                <a:srgbClr val="000000">
                  <a:alpha val="43137"/>
                </a:srgbClr>
              </a:outerShdw>
            </a:effectLst>
          </a:endParaRPr>
        </a:p>
      </dgm:t>
    </dgm:pt>
    <dgm:pt modelId="{29821CD0-8DDC-43FE-89D7-5DCA27CC139D}" type="parTrans" cxnId="{32C5AD2D-2CD7-4C0A-9FD3-45AACFE3CE36}">
      <dgm:prSet/>
      <dgm:spPr>
        <a:solidFill>
          <a:srgbClr val="00B0F0"/>
        </a:solidFill>
      </dgm:spPr>
      <dgm:t>
        <a:bodyPr/>
        <a:lstStyle/>
        <a:p>
          <a:endParaRPr lang="es-MX" sz="2000" b="1">
            <a:solidFill>
              <a:schemeClr val="bg1"/>
            </a:solidFill>
            <a:effectLst>
              <a:outerShdw blurRad="38100" dist="38100" dir="2700000" algn="tl">
                <a:srgbClr val="000000">
                  <a:alpha val="43137"/>
                </a:srgbClr>
              </a:outerShdw>
            </a:effectLst>
          </a:endParaRPr>
        </a:p>
      </dgm:t>
    </dgm:pt>
    <dgm:pt modelId="{6D28304C-2975-46C3-B82E-4A628B6AE10C}" type="sibTrans" cxnId="{32C5AD2D-2CD7-4C0A-9FD3-45AACFE3CE36}">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7556C1E7-945B-4130-960C-CC5D9FBAECEE}">
      <dgm:prSet phldrT="[Texto]" custT="1"/>
      <dgm:spPr>
        <a:solidFill>
          <a:srgbClr val="FF0000"/>
        </a:solidFill>
      </dgm:spPr>
      <dgm:t>
        <a:bodyPr/>
        <a:lstStyle/>
        <a:p>
          <a:r>
            <a:rPr lang="es-MX" sz="2400" b="1" dirty="0" smtClean="0">
              <a:solidFill>
                <a:schemeClr val="bg1"/>
              </a:solidFill>
              <a:effectLst>
                <a:outerShdw blurRad="38100" dist="38100" dir="2700000" algn="tl">
                  <a:srgbClr val="000000">
                    <a:alpha val="43137"/>
                  </a:srgbClr>
                </a:outerShdw>
              </a:effectLst>
            </a:rPr>
            <a:t>Desarrollo de habilidades</a:t>
          </a:r>
          <a:endParaRPr lang="es-MX" sz="2400" b="1" dirty="0">
            <a:solidFill>
              <a:schemeClr val="bg1"/>
            </a:solidFill>
            <a:effectLst>
              <a:outerShdw blurRad="38100" dist="38100" dir="2700000" algn="tl">
                <a:srgbClr val="000000">
                  <a:alpha val="43137"/>
                </a:srgbClr>
              </a:outerShdw>
            </a:effectLst>
          </a:endParaRPr>
        </a:p>
      </dgm:t>
    </dgm:pt>
    <dgm:pt modelId="{300DDF7D-57D8-47CE-B8F6-3532ADC1E35C}" type="parTrans" cxnId="{A771DFE1-190F-4D03-8138-8A60C59BF72F}">
      <dgm:prSet/>
      <dgm:spPr>
        <a:solidFill>
          <a:srgbClr val="FF0000"/>
        </a:solidFill>
      </dgm:spPr>
      <dgm:t>
        <a:bodyPr/>
        <a:lstStyle/>
        <a:p>
          <a:endParaRPr lang="es-MX" sz="2000" b="1">
            <a:solidFill>
              <a:schemeClr val="bg1"/>
            </a:solidFill>
            <a:effectLst>
              <a:outerShdw blurRad="38100" dist="38100" dir="2700000" algn="tl">
                <a:srgbClr val="000000">
                  <a:alpha val="43137"/>
                </a:srgbClr>
              </a:outerShdw>
            </a:effectLst>
          </a:endParaRPr>
        </a:p>
      </dgm:t>
    </dgm:pt>
    <dgm:pt modelId="{509804E2-15DC-4DF7-9526-7F357258C94F}" type="sibTrans" cxnId="{A771DFE1-190F-4D03-8138-8A60C59BF72F}">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EEF2F4EE-1905-4B75-AFFC-733B6AA18E1E}">
      <dgm:prSet custT="1"/>
      <dgm:spPr>
        <a:solidFill>
          <a:srgbClr val="FF0066"/>
        </a:solidFill>
      </dgm:spPr>
      <dgm:t>
        <a:bodyPr/>
        <a:lstStyle/>
        <a:p>
          <a:r>
            <a:rPr lang="es-MX" sz="2400" b="1" dirty="0" smtClean="0">
              <a:solidFill>
                <a:schemeClr val="bg1"/>
              </a:solidFill>
              <a:effectLst>
                <a:outerShdw blurRad="38100" dist="38100" dir="2700000" algn="tl">
                  <a:srgbClr val="000000">
                    <a:alpha val="43137"/>
                  </a:srgbClr>
                </a:outerShdw>
              </a:effectLst>
            </a:rPr>
            <a:t>Desarrollo de conceptos</a:t>
          </a:r>
          <a:endParaRPr lang="es-MX" sz="2400" b="1" dirty="0">
            <a:solidFill>
              <a:schemeClr val="bg1"/>
            </a:solidFill>
            <a:effectLst>
              <a:outerShdw blurRad="38100" dist="38100" dir="2700000" algn="tl">
                <a:srgbClr val="000000">
                  <a:alpha val="43137"/>
                </a:srgbClr>
              </a:outerShdw>
            </a:effectLst>
          </a:endParaRPr>
        </a:p>
      </dgm:t>
    </dgm:pt>
    <dgm:pt modelId="{013E488F-A2A7-4D1F-8BE1-2A6D64F06595}" type="parTrans" cxnId="{FE909316-C55F-4ED5-A988-88A661517D92}">
      <dgm:prSet/>
      <dgm:spPr>
        <a:solidFill>
          <a:srgbClr val="FF0066"/>
        </a:solidFill>
      </dgm:spPr>
      <dgm:t>
        <a:bodyPr/>
        <a:lstStyle/>
        <a:p>
          <a:endParaRPr lang="es-MX" sz="2000" b="1">
            <a:solidFill>
              <a:schemeClr val="bg1"/>
            </a:solidFill>
            <a:effectLst>
              <a:outerShdw blurRad="38100" dist="38100" dir="2700000" algn="tl">
                <a:srgbClr val="000000">
                  <a:alpha val="43137"/>
                </a:srgbClr>
              </a:outerShdw>
            </a:effectLst>
          </a:endParaRPr>
        </a:p>
      </dgm:t>
    </dgm:pt>
    <dgm:pt modelId="{0E0C1B69-AE4D-4F0C-B44F-396971CA1045}" type="sibTrans" cxnId="{FE909316-C55F-4ED5-A988-88A661517D92}">
      <dgm:prSet/>
      <dgm:spPr/>
      <dgm:t>
        <a:bodyPr/>
        <a:lstStyle/>
        <a:p>
          <a:endParaRPr lang="es-MX" sz="2000" b="1">
            <a:solidFill>
              <a:schemeClr val="bg1"/>
            </a:solidFill>
            <a:effectLst>
              <a:outerShdw blurRad="38100" dist="38100" dir="2700000" algn="tl">
                <a:srgbClr val="000000">
                  <a:alpha val="43137"/>
                </a:srgbClr>
              </a:outerShdw>
            </a:effectLst>
          </a:endParaRPr>
        </a:p>
      </dgm:t>
    </dgm:pt>
    <dgm:pt modelId="{88FDC7E6-FAD1-433E-8BD7-CC3CF8049FD7}" type="pres">
      <dgm:prSet presAssocID="{A408A727-1ACC-4AD4-9C22-81EC69AF134D}" presName="cycle" presStyleCnt="0">
        <dgm:presLayoutVars>
          <dgm:chMax val="1"/>
          <dgm:dir/>
          <dgm:animLvl val="ctr"/>
          <dgm:resizeHandles val="exact"/>
        </dgm:presLayoutVars>
      </dgm:prSet>
      <dgm:spPr/>
      <dgm:t>
        <a:bodyPr/>
        <a:lstStyle/>
        <a:p>
          <a:endParaRPr lang="es-MX"/>
        </a:p>
      </dgm:t>
    </dgm:pt>
    <dgm:pt modelId="{434EB04F-BC2C-4C8B-B5E1-EB0EE9400363}" type="pres">
      <dgm:prSet presAssocID="{9020FC79-1172-4654-9819-AB0FA432F3D0}" presName="centerShape" presStyleLbl="node0" presStyleIdx="0" presStyleCnt="1"/>
      <dgm:spPr/>
      <dgm:t>
        <a:bodyPr/>
        <a:lstStyle/>
        <a:p>
          <a:endParaRPr lang="es-MX"/>
        </a:p>
      </dgm:t>
    </dgm:pt>
    <dgm:pt modelId="{84CF56D4-A714-4E39-81C0-72D863C7705D}" type="pres">
      <dgm:prSet presAssocID="{D0B47423-C094-49A6-8A24-E15F41A9091A}" presName="parTrans" presStyleLbl="bgSibTrans2D1" presStyleIdx="0" presStyleCnt="4"/>
      <dgm:spPr/>
      <dgm:t>
        <a:bodyPr/>
        <a:lstStyle/>
        <a:p>
          <a:endParaRPr lang="es-MX"/>
        </a:p>
      </dgm:t>
    </dgm:pt>
    <dgm:pt modelId="{50100A17-0374-4C38-855F-148E22A722E4}" type="pres">
      <dgm:prSet presAssocID="{CF11837B-9FB5-46BB-9979-25902E1F7805}" presName="node" presStyleLbl="node1" presStyleIdx="0" presStyleCnt="4">
        <dgm:presLayoutVars>
          <dgm:bulletEnabled val="1"/>
        </dgm:presLayoutVars>
      </dgm:prSet>
      <dgm:spPr/>
      <dgm:t>
        <a:bodyPr/>
        <a:lstStyle/>
        <a:p>
          <a:endParaRPr lang="es-MX"/>
        </a:p>
      </dgm:t>
    </dgm:pt>
    <dgm:pt modelId="{2C5CAB0B-5F3F-41D5-8899-4328CC547028}" type="pres">
      <dgm:prSet presAssocID="{29821CD0-8DDC-43FE-89D7-5DCA27CC139D}" presName="parTrans" presStyleLbl="bgSibTrans2D1" presStyleIdx="1" presStyleCnt="4"/>
      <dgm:spPr/>
      <dgm:t>
        <a:bodyPr/>
        <a:lstStyle/>
        <a:p>
          <a:endParaRPr lang="es-MX"/>
        </a:p>
      </dgm:t>
    </dgm:pt>
    <dgm:pt modelId="{B73330B3-F70C-43AC-960B-A6669A7E6582}" type="pres">
      <dgm:prSet presAssocID="{FAE9B2FE-E3F0-4A0F-AC37-20966313C004}" presName="node" presStyleLbl="node1" presStyleIdx="1" presStyleCnt="4">
        <dgm:presLayoutVars>
          <dgm:bulletEnabled val="1"/>
        </dgm:presLayoutVars>
      </dgm:prSet>
      <dgm:spPr/>
      <dgm:t>
        <a:bodyPr/>
        <a:lstStyle/>
        <a:p>
          <a:endParaRPr lang="es-MX"/>
        </a:p>
      </dgm:t>
    </dgm:pt>
    <dgm:pt modelId="{C89A8766-00F9-41B0-95D3-7C7973DB3A65}" type="pres">
      <dgm:prSet presAssocID="{300DDF7D-57D8-47CE-B8F6-3532ADC1E35C}" presName="parTrans" presStyleLbl="bgSibTrans2D1" presStyleIdx="2" presStyleCnt="4"/>
      <dgm:spPr/>
      <dgm:t>
        <a:bodyPr/>
        <a:lstStyle/>
        <a:p>
          <a:endParaRPr lang="es-MX"/>
        </a:p>
      </dgm:t>
    </dgm:pt>
    <dgm:pt modelId="{78F052C4-D18A-436B-8571-76003BE19466}" type="pres">
      <dgm:prSet presAssocID="{7556C1E7-945B-4130-960C-CC5D9FBAECEE}" presName="node" presStyleLbl="node1" presStyleIdx="2" presStyleCnt="4">
        <dgm:presLayoutVars>
          <dgm:bulletEnabled val="1"/>
        </dgm:presLayoutVars>
      </dgm:prSet>
      <dgm:spPr/>
      <dgm:t>
        <a:bodyPr/>
        <a:lstStyle/>
        <a:p>
          <a:endParaRPr lang="es-MX"/>
        </a:p>
      </dgm:t>
    </dgm:pt>
    <dgm:pt modelId="{439F0EC7-4817-44CD-826E-140F3D9A8019}" type="pres">
      <dgm:prSet presAssocID="{013E488F-A2A7-4D1F-8BE1-2A6D64F06595}" presName="parTrans" presStyleLbl="bgSibTrans2D1" presStyleIdx="3" presStyleCnt="4"/>
      <dgm:spPr/>
      <dgm:t>
        <a:bodyPr/>
        <a:lstStyle/>
        <a:p>
          <a:endParaRPr lang="es-MX"/>
        </a:p>
      </dgm:t>
    </dgm:pt>
    <dgm:pt modelId="{8FEE25BA-D502-4A95-9871-BFB6EE8B02CD}" type="pres">
      <dgm:prSet presAssocID="{EEF2F4EE-1905-4B75-AFFC-733B6AA18E1E}" presName="node" presStyleLbl="node1" presStyleIdx="3" presStyleCnt="4" custRadScaleRad="100794" custRadScaleInc="-3363">
        <dgm:presLayoutVars>
          <dgm:bulletEnabled val="1"/>
        </dgm:presLayoutVars>
      </dgm:prSet>
      <dgm:spPr/>
      <dgm:t>
        <a:bodyPr/>
        <a:lstStyle/>
        <a:p>
          <a:endParaRPr lang="es-MX"/>
        </a:p>
      </dgm:t>
    </dgm:pt>
  </dgm:ptLst>
  <dgm:cxnLst>
    <dgm:cxn modelId="{1A0A9DB5-588F-4B2A-8E36-429E500BD78C}" srcId="{9020FC79-1172-4654-9819-AB0FA432F3D0}" destId="{CF11837B-9FB5-46BB-9979-25902E1F7805}" srcOrd="0" destOrd="0" parTransId="{D0B47423-C094-49A6-8A24-E15F41A9091A}" sibTransId="{A0E34A78-4AC2-4B24-B76B-68984EE29309}"/>
    <dgm:cxn modelId="{32C5AD2D-2CD7-4C0A-9FD3-45AACFE3CE36}" srcId="{9020FC79-1172-4654-9819-AB0FA432F3D0}" destId="{FAE9B2FE-E3F0-4A0F-AC37-20966313C004}" srcOrd="1" destOrd="0" parTransId="{29821CD0-8DDC-43FE-89D7-5DCA27CC139D}" sibTransId="{6D28304C-2975-46C3-B82E-4A628B6AE10C}"/>
    <dgm:cxn modelId="{80EEFC68-F3BD-46E5-802D-EB824E92A8EE}" type="presOf" srcId="{A408A727-1ACC-4AD4-9C22-81EC69AF134D}" destId="{88FDC7E6-FAD1-433E-8BD7-CC3CF8049FD7}" srcOrd="0" destOrd="0" presId="urn:microsoft.com/office/officeart/2005/8/layout/radial4"/>
    <dgm:cxn modelId="{44516C89-59CB-4A7F-A39A-EC904C0EF289}" type="presOf" srcId="{EEF2F4EE-1905-4B75-AFFC-733B6AA18E1E}" destId="{8FEE25BA-D502-4A95-9871-BFB6EE8B02CD}" srcOrd="0" destOrd="0" presId="urn:microsoft.com/office/officeart/2005/8/layout/radial4"/>
    <dgm:cxn modelId="{F10A4488-9077-4BE8-88C1-5917865C5BA3}" srcId="{A408A727-1ACC-4AD4-9C22-81EC69AF134D}" destId="{9020FC79-1172-4654-9819-AB0FA432F3D0}" srcOrd="0" destOrd="0" parTransId="{0007E466-483B-4653-A9CB-E918890D131B}" sibTransId="{CC335780-6D37-430A-914B-A21DFD26FB34}"/>
    <dgm:cxn modelId="{13B14E2A-5F14-4DBC-A149-4F5E884E853C}" type="presOf" srcId="{D0B47423-C094-49A6-8A24-E15F41A9091A}" destId="{84CF56D4-A714-4E39-81C0-72D863C7705D}" srcOrd="0" destOrd="0" presId="urn:microsoft.com/office/officeart/2005/8/layout/radial4"/>
    <dgm:cxn modelId="{A771DFE1-190F-4D03-8138-8A60C59BF72F}" srcId="{9020FC79-1172-4654-9819-AB0FA432F3D0}" destId="{7556C1E7-945B-4130-960C-CC5D9FBAECEE}" srcOrd="2" destOrd="0" parTransId="{300DDF7D-57D8-47CE-B8F6-3532ADC1E35C}" sibTransId="{509804E2-15DC-4DF7-9526-7F357258C94F}"/>
    <dgm:cxn modelId="{F3F266D4-C7B1-43AA-B951-4BB3BB176AA3}" type="presOf" srcId="{7556C1E7-945B-4130-960C-CC5D9FBAECEE}" destId="{78F052C4-D18A-436B-8571-76003BE19466}" srcOrd="0" destOrd="0" presId="urn:microsoft.com/office/officeart/2005/8/layout/radial4"/>
    <dgm:cxn modelId="{C2A23D6B-FE36-429A-A880-7A64749C9752}" type="presOf" srcId="{013E488F-A2A7-4D1F-8BE1-2A6D64F06595}" destId="{439F0EC7-4817-44CD-826E-140F3D9A8019}" srcOrd="0" destOrd="0" presId="urn:microsoft.com/office/officeart/2005/8/layout/radial4"/>
    <dgm:cxn modelId="{6D81D902-EFE0-4F4C-B3B6-275E61757219}" type="presOf" srcId="{29821CD0-8DDC-43FE-89D7-5DCA27CC139D}" destId="{2C5CAB0B-5F3F-41D5-8899-4328CC547028}" srcOrd="0" destOrd="0" presId="urn:microsoft.com/office/officeart/2005/8/layout/radial4"/>
    <dgm:cxn modelId="{973FFE4A-4BF4-437D-A449-87F321AA002F}" type="presOf" srcId="{300DDF7D-57D8-47CE-B8F6-3532ADC1E35C}" destId="{C89A8766-00F9-41B0-95D3-7C7973DB3A65}" srcOrd="0" destOrd="0" presId="urn:microsoft.com/office/officeart/2005/8/layout/radial4"/>
    <dgm:cxn modelId="{7081444C-C37E-447F-8A74-4BA909AD6044}" type="presOf" srcId="{9020FC79-1172-4654-9819-AB0FA432F3D0}" destId="{434EB04F-BC2C-4C8B-B5E1-EB0EE9400363}" srcOrd="0" destOrd="0" presId="urn:microsoft.com/office/officeart/2005/8/layout/radial4"/>
    <dgm:cxn modelId="{1DE747D7-867A-4F0C-9ABD-5E200E0765DA}" type="presOf" srcId="{CF11837B-9FB5-46BB-9979-25902E1F7805}" destId="{50100A17-0374-4C38-855F-148E22A722E4}" srcOrd="0" destOrd="0" presId="urn:microsoft.com/office/officeart/2005/8/layout/radial4"/>
    <dgm:cxn modelId="{FE909316-C55F-4ED5-A988-88A661517D92}" srcId="{9020FC79-1172-4654-9819-AB0FA432F3D0}" destId="{EEF2F4EE-1905-4B75-AFFC-733B6AA18E1E}" srcOrd="3" destOrd="0" parTransId="{013E488F-A2A7-4D1F-8BE1-2A6D64F06595}" sibTransId="{0E0C1B69-AE4D-4F0C-B44F-396971CA1045}"/>
    <dgm:cxn modelId="{CA49BB8F-BEED-4B0A-A633-B5DBA1449EE2}" type="presOf" srcId="{FAE9B2FE-E3F0-4A0F-AC37-20966313C004}" destId="{B73330B3-F70C-43AC-960B-A6669A7E6582}" srcOrd="0" destOrd="0" presId="urn:microsoft.com/office/officeart/2005/8/layout/radial4"/>
    <dgm:cxn modelId="{F3B0758F-F5A5-4214-B712-A81928C19C00}" type="presParOf" srcId="{88FDC7E6-FAD1-433E-8BD7-CC3CF8049FD7}" destId="{434EB04F-BC2C-4C8B-B5E1-EB0EE9400363}" srcOrd="0" destOrd="0" presId="urn:microsoft.com/office/officeart/2005/8/layout/radial4"/>
    <dgm:cxn modelId="{A1701B6D-2B6B-4804-AA66-34EC1590E4AF}" type="presParOf" srcId="{88FDC7E6-FAD1-433E-8BD7-CC3CF8049FD7}" destId="{84CF56D4-A714-4E39-81C0-72D863C7705D}" srcOrd="1" destOrd="0" presId="urn:microsoft.com/office/officeart/2005/8/layout/radial4"/>
    <dgm:cxn modelId="{4DAFD78E-77EB-47C5-8087-9C6C57A3FD1C}" type="presParOf" srcId="{88FDC7E6-FAD1-433E-8BD7-CC3CF8049FD7}" destId="{50100A17-0374-4C38-855F-148E22A722E4}" srcOrd="2" destOrd="0" presId="urn:microsoft.com/office/officeart/2005/8/layout/radial4"/>
    <dgm:cxn modelId="{BA4EC8A4-E2BF-4594-B6F1-7605D2900194}" type="presParOf" srcId="{88FDC7E6-FAD1-433E-8BD7-CC3CF8049FD7}" destId="{2C5CAB0B-5F3F-41D5-8899-4328CC547028}" srcOrd="3" destOrd="0" presId="urn:microsoft.com/office/officeart/2005/8/layout/radial4"/>
    <dgm:cxn modelId="{7D565DBB-2813-4F87-8801-1057ED48A41D}" type="presParOf" srcId="{88FDC7E6-FAD1-433E-8BD7-CC3CF8049FD7}" destId="{B73330B3-F70C-43AC-960B-A6669A7E6582}" srcOrd="4" destOrd="0" presId="urn:microsoft.com/office/officeart/2005/8/layout/radial4"/>
    <dgm:cxn modelId="{4A598C80-FBE7-4B65-B5ED-EE5BC4A6C936}" type="presParOf" srcId="{88FDC7E6-FAD1-433E-8BD7-CC3CF8049FD7}" destId="{C89A8766-00F9-41B0-95D3-7C7973DB3A65}" srcOrd="5" destOrd="0" presId="urn:microsoft.com/office/officeart/2005/8/layout/radial4"/>
    <dgm:cxn modelId="{02C5B7F7-4951-4D2C-BF72-AEB76A12774A}" type="presParOf" srcId="{88FDC7E6-FAD1-433E-8BD7-CC3CF8049FD7}" destId="{78F052C4-D18A-436B-8571-76003BE19466}" srcOrd="6" destOrd="0" presId="urn:microsoft.com/office/officeart/2005/8/layout/radial4"/>
    <dgm:cxn modelId="{DD4B22A7-416B-477A-AEB6-F3ACB1861D98}" type="presParOf" srcId="{88FDC7E6-FAD1-433E-8BD7-CC3CF8049FD7}" destId="{439F0EC7-4817-44CD-826E-140F3D9A8019}" srcOrd="7" destOrd="0" presId="urn:microsoft.com/office/officeart/2005/8/layout/radial4"/>
    <dgm:cxn modelId="{58D437D1-AA86-42D3-A382-35DEB95DB578}" type="presParOf" srcId="{88FDC7E6-FAD1-433E-8BD7-CC3CF8049FD7}" destId="{8FEE25BA-D502-4A95-9871-BFB6EE8B02C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E1F93B-23B4-49A9-A251-8905AA0A5B6B}" type="doc">
      <dgm:prSet loTypeId="urn:microsoft.com/office/officeart/2005/8/layout/radial2" loCatId="relationship" qsTypeId="urn:microsoft.com/office/officeart/2005/8/quickstyle/simple5" qsCatId="simple" csTypeId="urn:microsoft.com/office/officeart/2005/8/colors/colorful5" csCatId="colorful" phldr="1"/>
      <dgm:spPr/>
      <dgm:t>
        <a:bodyPr/>
        <a:lstStyle/>
        <a:p>
          <a:endParaRPr lang="es-MX"/>
        </a:p>
      </dgm:t>
    </dgm:pt>
    <dgm:pt modelId="{1C0BA0A6-FD7B-461B-9462-5178E616ED38}">
      <dgm:prSet phldrT="[Texto]" custT="1"/>
      <dgm:spPr>
        <a:solidFill>
          <a:srgbClr val="FFC000"/>
        </a:solidFill>
      </dgm:spPr>
      <dgm:t>
        <a:bodyPr/>
        <a:lstStyle/>
        <a:p>
          <a:r>
            <a:rPr lang="es-MX" sz="2800" b="1" dirty="0" smtClean="0">
              <a:solidFill>
                <a:schemeClr val="tx1"/>
              </a:solidFill>
              <a:effectLst/>
            </a:rPr>
            <a:t>Entrenamiento</a:t>
          </a:r>
        </a:p>
      </dgm:t>
    </dgm:pt>
    <dgm:pt modelId="{876BE32A-8F9A-43D5-9E62-555E4C283353}" type="parTrans" cxnId="{92895D21-1DE4-4BB2-A4C4-49C55EDFAE95}">
      <dgm:prSet/>
      <dgm:spPr/>
      <dgm:t>
        <a:bodyPr/>
        <a:lstStyle/>
        <a:p>
          <a:endParaRPr lang="es-MX"/>
        </a:p>
      </dgm:t>
    </dgm:pt>
    <dgm:pt modelId="{4C30DDB5-8CB4-42C1-9E76-B70B5794081A}" type="sibTrans" cxnId="{92895D21-1DE4-4BB2-A4C4-49C55EDFAE95}">
      <dgm:prSet/>
      <dgm:spPr/>
      <dgm:t>
        <a:bodyPr/>
        <a:lstStyle/>
        <a:p>
          <a:endParaRPr lang="es-MX"/>
        </a:p>
      </dgm:t>
    </dgm:pt>
    <dgm:pt modelId="{367F8BE9-0D72-4399-AACB-4BEC03C25FF5}">
      <dgm:prSet phldrT="[Texto]" custT="1"/>
      <dgm:spPr>
        <a:solidFill>
          <a:srgbClr val="FF0000"/>
        </a:solidFill>
      </dgm:spPr>
      <dgm:t>
        <a:bodyPr/>
        <a:lstStyle/>
        <a:p>
          <a:r>
            <a:rPr lang="es-MX" sz="2400" b="1" dirty="0" smtClean="0">
              <a:effectLst>
                <a:outerShdw blurRad="38100" dist="38100" dir="2700000" algn="tl">
                  <a:srgbClr val="000000">
                    <a:alpha val="43137"/>
                  </a:srgbClr>
                </a:outerShdw>
              </a:effectLst>
            </a:rPr>
            <a:t>Desarrollo de personal</a:t>
          </a:r>
          <a:endParaRPr lang="es-MX" sz="2400" b="1" dirty="0">
            <a:effectLst>
              <a:outerShdw blurRad="38100" dist="38100" dir="2700000" algn="tl">
                <a:srgbClr val="000000">
                  <a:alpha val="43137"/>
                </a:srgbClr>
              </a:outerShdw>
            </a:effectLst>
          </a:endParaRPr>
        </a:p>
      </dgm:t>
    </dgm:pt>
    <dgm:pt modelId="{A6139025-56C9-4CB4-8ECA-9A7EF57B4E2C}" type="parTrans" cxnId="{68854A1E-6DE9-4966-A67E-90BAC22E589E}">
      <dgm:prSet/>
      <dgm:spPr/>
      <dgm:t>
        <a:bodyPr/>
        <a:lstStyle/>
        <a:p>
          <a:endParaRPr lang="es-MX"/>
        </a:p>
      </dgm:t>
    </dgm:pt>
    <dgm:pt modelId="{FB1C02E2-D8AB-4A6D-A97C-28B8B64CCA5A}" type="sibTrans" cxnId="{68854A1E-6DE9-4966-A67E-90BAC22E589E}">
      <dgm:prSet/>
      <dgm:spPr/>
      <dgm:t>
        <a:bodyPr/>
        <a:lstStyle/>
        <a:p>
          <a:endParaRPr lang="es-MX"/>
        </a:p>
      </dgm:t>
    </dgm:pt>
    <dgm:pt modelId="{0104FF55-65F9-47DE-A4A0-70F8282DA691}">
      <dgm:prSet phldrT="[Texto]" custT="1"/>
      <dgm:spPr>
        <a:solidFill>
          <a:srgbClr val="FF0000"/>
        </a:solidFill>
      </dgm:spPr>
      <dgm:t>
        <a:bodyPr/>
        <a:lstStyle/>
        <a:p>
          <a:r>
            <a:rPr lang="es-MX" sz="2400" b="1" dirty="0" smtClean="0">
              <a:effectLst>
                <a:outerShdw blurRad="38100" dist="38100" dir="2700000" algn="tl">
                  <a:srgbClr val="000000">
                    <a:alpha val="43137"/>
                  </a:srgbClr>
                </a:outerShdw>
              </a:effectLst>
            </a:rPr>
            <a:t>Psicología industrial</a:t>
          </a:r>
        </a:p>
      </dgm:t>
    </dgm:pt>
    <dgm:pt modelId="{0B1B31D7-AD68-4CB4-9397-0C81C71E6915}" type="parTrans" cxnId="{BE0F1D59-8FB4-4D67-A5C9-2E3CAEAC30F6}">
      <dgm:prSet/>
      <dgm:spPr/>
      <dgm:t>
        <a:bodyPr/>
        <a:lstStyle/>
        <a:p>
          <a:endParaRPr lang="es-MX"/>
        </a:p>
      </dgm:t>
    </dgm:pt>
    <dgm:pt modelId="{1EF9C215-4D5E-4625-9DCB-C1838667D7BC}" type="sibTrans" cxnId="{BE0F1D59-8FB4-4D67-A5C9-2E3CAEAC30F6}">
      <dgm:prSet/>
      <dgm:spPr/>
      <dgm:t>
        <a:bodyPr/>
        <a:lstStyle/>
        <a:p>
          <a:endParaRPr lang="es-MX"/>
        </a:p>
      </dgm:t>
    </dgm:pt>
    <dgm:pt modelId="{A48B2EE7-EF2C-437A-94BA-E0E1A51B6605}" type="pres">
      <dgm:prSet presAssocID="{94E1F93B-23B4-49A9-A251-8905AA0A5B6B}" presName="composite" presStyleCnt="0">
        <dgm:presLayoutVars>
          <dgm:chMax val="5"/>
          <dgm:dir/>
          <dgm:animLvl val="ctr"/>
          <dgm:resizeHandles val="exact"/>
        </dgm:presLayoutVars>
      </dgm:prSet>
      <dgm:spPr/>
      <dgm:t>
        <a:bodyPr/>
        <a:lstStyle/>
        <a:p>
          <a:endParaRPr lang="es-MX"/>
        </a:p>
      </dgm:t>
    </dgm:pt>
    <dgm:pt modelId="{B989764F-8695-4BE9-9121-F5E23387D0FF}" type="pres">
      <dgm:prSet presAssocID="{94E1F93B-23B4-49A9-A251-8905AA0A5B6B}" presName="cycle" presStyleCnt="0"/>
      <dgm:spPr/>
    </dgm:pt>
    <dgm:pt modelId="{3CB521ED-C578-4AFC-8004-A31A44E4765C}" type="pres">
      <dgm:prSet presAssocID="{94E1F93B-23B4-49A9-A251-8905AA0A5B6B}" presName="centerShape" presStyleCnt="0"/>
      <dgm:spPr/>
    </dgm:pt>
    <dgm:pt modelId="{CF40A96F-9FDD-49DA-B152-A5DA4E4FABD0}" type="pres">
      <dgm:prSet presAssocID="{94E1F93B-23B4-49A9-A251-8905AA0A5B6B}" presName="connSite" presStyleLbl="node1" presStyleIdx="0" presStyleCnt="4"/>
      <dgm:spPr/>
    </dgm:pt>
    <dgm:pt modelId="{383824B6-69FF-4843-8299-71B4EFCEED35}" type="pres">
      <dgm:prSet presAssocID="{94E1F93B-23B4-49A9-A251-8905AA0A5B6B}" presName="visible" presStyleLbl="node1" presStyleIdx="0" presStyleCnt="4" custLinFactNeighborX="10126" custLinFactNeighborY="135"/>
      <dgm:spPr>
        <a:solidFill>
          <a:srgbClr val="00B050"/>
        </a:solidFill>
      </dgm:spPr>
    </dgm:pt>
    <dgm:pt modelId="{D4C7EB9B-0558-466C-A042-871B23477740}" type="pres">
      <dgm:prSet presAssocID="{876BE32A-8F9A-43D5-9E62-555E4C283353}" presName="Name25" presStyleLbl="parChTrans1D1" presStyleIdx="0" presStyleCnt="3"/>
      <dgm:spPr/>
      <dgm:t>
        <a:bodyPr/>
        <a:lstStyle/>
        <a:p>
          <a:endParaRPr lang="es-MX"/>
        </a:p>
      </dgm:t>
    </dgm:pt>
    <dgm:pt modelId="{BB6BE0E7-40B6-4485-B1EA-B0744F15AD95}" type="pres">
      <dgm:prSet presAssocID="{1C0BA0A6-FD7B-461B-9462-5178E616ED38}" presName="node" presStyleCnt="0"/>
      <dgm:spPr/>
    </dgm:pt>
    <dgm:pt modelId="{A55CEF5F-0958-4999-9C3A-134C7A7B78A4}" type="pres">
      <dgm:prSet presAssocID="{1C0BA0A6-FD7B-461B-9462-5178E616ED38}" presName="parentNode" presStyleLbl="node1" presStyleIdx="1" presStyleCnt="4" custScaleX="201043" custLinFactX="65209" custLinFactY="22813" custLinFactNeighborX="100000" custLinFactNeighborY="100000">
        <dgm:presLayoutVars>
          <dgm:chMax val="1"/>
          <dgm:bulletEnabled val="1"/>
        </dgm:presLayoutVars>
      </dgm:prSet>
      <dgm:spPr/>
      <dgm:t>
        <a:bodyPr/>
        <a:lstStyle/>
        <a:p>
          <a:endParaRPr lang="es-MX"/>
        </a:p>
      </dgm:t>
    </dgm:pt>
    <dgm:pt modelId="{931106EF-43E3-4660-B9D2-84E668E8A2CA}" type="pres">
      <dgm:prSet presAssocID="{1C0BA0A6-FD7B-461B-9462-5178E616ED38}" presName="childNode" presStyleLbl="revTx" presStyleIdx="0" presStyleCnt="0">
        <dgm:presLayoutVars>
          <dgm:bulletEnabled val="1"/>
        </dgm:presLayoutVars>
      </dgm:prSet>
      <dgm:spPr/>
      <dgm:t>
        <a:bodyPr/>
        <a:lstStyle/>
        <a:p>
          <a:endParaRPr lang="es-MX"/>
        </a:p>
      </dgm:t>
    </dgm:pt>
    <dgm:pt modelId="{54FD2426-431B-418C-A2F3-36BC4FEE8C24}" type="pres">
      <dgm:prSet presAssocID="{A6139025-56C9-4CB4-8ECA-9A7EF57B4E2C}" presName="Name25" presStyleLbl="parChTrans1D1" presStyleIdx="1" presStyleCnt="3"/>
      <dgm:spPr/>
      <dgm:t>
        <a:bodyPr/>
        <a:lstStyle/>
        <a:p>
          <a:endParaRPr lang="es-MX"/>
        </a:p>
      </dgm:t>
    </dgm:pt>
    <dgm:pt modelId="{F2E05D82-FF1F-4A9C-BCD3-F7A91896CDAB}" type="pres">
      <dgm:prSet presAssocID="{367F8BE9-0D72-4399-AACB-4BEC03C25FF5}" presName="node" presStyleCnt="0"/>
      <dgm:spPr/>
    </dgm:pt>
    <dgm:pt modelId="{9FBE288E-DCAA-4730-A972-B86A1C817CC3}" type="pres">
      <dgm:prSet presAssocID="{367F8BE9-0D72-4399-AACB-4BEC03C25FF5}" presName="parentNode" presStyleLbl="node1" presStyleIdx="2" presStyleCnt="4" custScaleX="131122" custLinFactY="-5376" custLinFactNeighborX="19092" custLinFactNeighborY="-100000">
        <dgm:presLayoutVars>
          <dgm:chMax val="1"/>
          <dgm:bulletEnabled val="1"/>
        </dgm:presLayoutVars>
      </dgm:prSet>
      <dgm:spPr/>
      <dgm:t>
        <a:bodyPr/>
        <a:lstStyle/>
        <a:p>
          <a:endParaRPr lang="es-MX"/>
        </a:p>
      </dgm:t>
    </dgm:pt>
    <dgm:pt modelId="{89FCFCED-6631-45F8-A5B6-F6E5505485F0}" type="pres">
      <dgm:prSet presAssocID="{367F8BE9-0D72-4399-AACB-4BEC03C25FF5}" presName="childNode" presStyleLbl="revTx" presStyleIdx="0" presStyleCnt="0">
        <dgm:presLayoutVars>
          <dgm:bulletEnabled val="1"/>
        </dgm:presLayoutVars>
      </dgm:prSet>
      <dgm:spPr/>
      <dgm:t>
        <a:bodyPr/>
        <a:lstStyle/>
        <a:p>
          <a:endParaRPr lang="es-MX"/>
        </a:p>
      </dgm:t>
    </dgm:pt>
    <dgm:pt modelId="{667A3A07-1E53-47C4-A457-182E40DFB73D}" type="pres">
      <dgm:prSet presAssocID="{0B1B31D7-AD68-4CB4-9397-0C81C71E6915}" presName="Name25" presStyleLbl="parChTrans1D1" presStyleIdx="2" presStyleCnt="3"/>
      <dgm:spPr/>
      <dgm:t>
        <a:bodyPr/>
        <a:lstStyle/>
        <a:p>
          <a:endParaRPr lang="es-MX"/>
        </a:p>
      </dgm:t>
    </dgm:pt>
    <dgm:pt modelId="{6A7660D6-0A89-4746-B97D-3874807EF3B2}" type="pres">
      <dgm:prSet presAssocID="{0104FF55-65F9-47DE-A4A0-70F8282DA691}" presName="node" presStyleCnt="0"/>
      <dgm:spPr/>
    </dgm:pt>
    <dgm:pt modelId="{B55D9040-5864-40B5-BC35-26441E7A81F1}" type="pres">
      <dgm:prSet presAssocID="{0104FF55-65F9-47DE-A4A0-70F8282DA691}" presName="parentNode" presStyleLbl="node1" presStyleIdx="3" presStyleCnt="4" custScaleX="147092" custLinFactNeighborX="52158" custLinFactNeighborY="-8360">
        <dgm:presLayoutVars>
          <dgm:chMax val="1"/>
          <dgm:bulletEnabled val="1"/>
        </dgm:presLayoutVars>
      </dgm:prSet>
      <dgm:spPr/>
      <dgm:t>
        <a:bodyPr/>
        <a:lstStyle/>
        <a:p>
          <a:endParaRPr lang="es-MX"/>
        </a:p>
      </dgm:t>
    </dgm:pt>
    <dgm:pt modelId="{B20B7AAC-FCCB-4FB4-8789-030A47F0A9E5}" type="pres">
      <dgm:prSet presAssocID="{0104FF55-65F9-47DE-A4A0-70F8282DA691}" presName="childNode" presStyleLbl="revTx" presStyleIdx="0" presStyleCnt="0">
        <dgm:presLayoutVars>
          <dgm:bulletEnabled val="1"/>
        </dgm:presLayoutVars>
      </dgm:prSet>
      <dgm:spPr/>
      <dgm:t>
        <a:bodyPr/>
        <a:lstStyle/>
        <a:p>
          <a:endParaRPr lang="es-MX"/>
        </a:p>
      </dgm:t>
    </dgm:pt>
  </dgm:ptLst>
  <dgm:cxnLst>
    <dgm:cxn modelId="{AFD57738-96E3-4A6D-ABD5-5641FA4110F9}" type="presOf" srcId="{367F8BE9-0D72-4399-AACB-4BEC03C25FF5}" destId="{9FBE288E-DCAA-4730-A972-B86A1C817CC3}" srcOrd="0" destOrd="0" presId="urn:microsoft.com/office/officeart/2005/8/layout/radial2"/>
    <dgm:cxn modelId="{92895D21-1DE4-4BB2-A4C4-49C55EDFAE95}" srcId="{94E1F93B-23B4-49A9-A251-8905AA0A5B6B}" destId="{1C0BA0A6-FD7B-461B-9462-5178E616ED38}" srcOrd="0" destOrd="0" parTransId="{876BE32A-8F9A-43D5-9E62-555E4C283353}" sibTransId="{4C30DDB5-8CB4-42C1-9E76-B70B5794081A}"/>
    <dgm:cxn modelId="{68854A1E-6DE9-4966-A67E-90BAC22E589E}" srcId="{94E1F93B-23B4-49A9-A251-8905AA0A5B6B}" destId="{367F8BE9-0D72-4399-AACB-4BEC03C25FF5}" srcOrd="1" destOrd="0" parTransId="{A6139025-56C9-4CB4-8ECA-9A7EF57B4E2C}" sibTransId="{FB1C02E2-D8AB-4A6D-A97C-28B8B64CCA5A}"/>
    <dgm:cxn modelId="{2AE553A2-3523-4FFD-A3F0-EFE7CEB04B16}" type="presOf" srcId="{0104FF55-65F9-47DE-A4A0-70F8282DA691}" destId="{B55D9040-5864-40B5-BC35-26441E7A81F1}" srcOrd="0" destOrd="0" presId="urn:microsoft.com/office/officeart/2005/8/layout/radial2"/>
    <dgm:cxn modelId="{FC4BC091-FEF1-4F41-9ADF-F3BD28DFEB39}" type="presOf" srcId="{1C0BA0A6-FD7B-461B-9462-5178E616ED38}" destId="{A55CEF5F-0958-4999-9C3A-134C7A7B78A4}" srcOrd="0" destOrd="0" presId="urn:microsoft.com/office/officeart/2005/8/layout/radial2"/>
    <dgm:cxn modelId="{30972D73-50F6-41D3-BBFD-3D54754B4997}" type="presOf" srcId="{A6139025-56C9-4CB4-8ECA-9A7EF57B4E2C}" destId="{54FD2426-431B-418C-A2F3-36BC4FEE8C24}" srcOrd="0" destOrd="0" presId="urn:microsoft.com/office/officeart/2005/8/layout/radial2"/>
    <dgm:cxn modelId="{BE0F1D59-8FB4-4D67-A5C9-2E3CAEAC30F6}" srcId="{94E1F93B-23B4-49A9-A251-8905AA0A5B6B}" destId="{0104FF55-65F9-47DE-A4A0-70F8282DA691}" srcOrd="2" destOrd="0" parTransId="{0B1B31D7-AD68-4CB4-9397-0C81C71E6915}" sibTransId="{1EF9C215-4D5E-4625-9DCB-C1838667D7BC}"/>
    <dgm:cxn modelId="{AF1E3683-6022-4F5E-AC4F-F8F25FDC7380}" type="presOf" srcId="{876BE32A-8F9A-43D5-9E62-555E4C283353}" destId="{D4C7EB9B-0558-466C-A042-871B23477740}" srcOrd="0" destOrd="0" presId="urn:microsoft.com/office/officeart/2005/8/layout/radial2"/>
    <dgm:cxn modelId="{2B89B00F-E60A-4B24-9172-36720ED96D08}" type="presOf" srcId="{94E1F93B-23B4-49A9-A251-8905AA0A5B6B}" destId="{A48B2EE7-EF2C-437A-94BA-E0E1A51B6605}" srcOrd="0" destOrd="0" presId="urn:microsoft.com/office/officeart/2005/8/layout/radial2"/>
    <dgm:cxn modelId="{028DE856-770E-485E-A28D-78C36E2BFA37}" type="presOf" srcId="{0B1B31D7-AD68-4CB4-9397-0C81C71E6915}" destId="{667A3A07-1E53-47C4-A457-182E40DFB73D}" srcOrd="0" destOrd="0" presId="urn:microsoft.com/office/officeart/2005/8/layout/radial2"/>
    <dgm:cxn modelId="{5A8BF9AE-2549-492B-AC14-85D0CA1ED236}" type="presParOf" srcId="{A48B2EE7-EF2C-437A-94BA-E0E1A51B6605}" destId="{B989764F-8695-4BE9-9121-F5E23387D0FF}" srcOrd="0" destOrd="0" presId="urn:microsoft.com/office/officeart/2005/8/layout/radial2"/>
    <dgm:cxn modelId="{AEAB5E45-BEB9-4809-8EC5-86495B6BF6DA}" type="presParOf" srcId="{B989764F-8695-4BE9-9121-F5E23387D0FF}" destId="{3CB521ED-C578-4AFC-8004-A31A44E4765C}" srcOrd="0" destOrd="0" presId="urn:microsoft.com/office/officeart/2005/8/layout/radial2"/>
    <dgm:cxn modelId="{96FCB440-939A-491D-A942-A135C9517349}" type="presParOf" srcId="{3CB521ED-C578-4AFC-8004-A31A44E4765C}" destId="{CF40A96F-9FDD-49DA-B152-A5DA4E4FABD0}" srcOrd="0" destOrd="0" presId="urn:microsoft.com/office/officeart/2005/8/layout/radial2"/>
    <dgm:cxn modelId="{D1145C6D-17EC-49CD-A326-66F633B938EA}" type="presParOf" srcId="{3CB521ED-C578-4AFC-8004-A31A44E4765C}" destId="{383824B6-69FF-4843-8299-71B4EFCEED35}" srcOrd="1" destOrd="0" presId="urn:microsoft.com/office/officeart/2005/8/layout/radial2"/>
    <dgm:cxn modelId="{B4A36522-1563-43D9-A945-5FD6A004A34F}" type="presParOf" srcId="{B989764F-8695-4BE9-9121-F5E23387D0FF}" destId="{D4C7EB9B-0558-466C-A042-871B23477740}" srcOrd="1" destOrd="0" presId="urn:microsoft.com/office/officeart/2005/8/layout/radial2"/>
    <dgm:cxn modelId="{0BE85BC8-37D7-44A6-A4F6-C22679832CD2}" type="presParOf" srcId="{B989764F-8695-4BE9-9121-F5E23387D0FF}" destId="{BB6BE0E7-40B6-4485-B1EA-B0744F15AD95}" srcOrd="2" destOrd="0" presId="urn:microsoft.com/office/officeart/2005/8/layout/radial2"/>
    <dgm:cxn modelId="{C4848ACE-F89F-4AA8-925A-EABD346F1B27}" type="presParOf" srcId="{BB6BE0E7-40B6-4485-B1EA-B0744F15AD95}" destId="{A55CEF5F-0958-4999-9C3A-134C7A7B78A4}" srcOrd="0" destOrd="0" presId="urn:microsoft.com/office/officeart/2005/8/layout/radial2"/>
    <dgm:cxn modelId="{04A1E29F-1E43-4ED5-BEF4-EBF0B212D2C9}" type="presParOf" srcId="{BB6BE0E7-40B6-4485-B1EA-B0744F15AD95}" destId="{931106EF-43E3-4660-B9D2-84E668E8A2CA}" srcOrd="1" destOrd="0" presId="urn:microsoft.com/office/officeart/2005/8/layout/radial2"/>
    <dgm:cxn modelId="{20DD0EA4-956E-420C-ACE0-2941A2BAE361}" type="presParOf" srcId="{B989764F-8695-4BE9-9121-F5E23387D0FF}" destId="{54FD2426-431B-418C-A2F3-36BC4FEE8C24}" srcOrd="3" destOrd="0" presId="urn:microsoft.com/office/officeart/2005/8/layout/radial2"/>
    <dgm:cxn modelId="{76F08B61-4B80-4279-AF03-13BA5B407A0B}" type="presParOf" srcId="{B989764F-8695-4BE9-9121-F5E23387D0FF}" destId="{F2E05D82-FF1F-4A9C-BCD3-F7A91896CDAB}" srcOrd="4" destOrd="0" presId="urn:microsoft.com/office/officeart/2005/8/layout/radial2"/>
    <dgm:cxn modelId="{5BFF4A51-A4A2-4111-8EBD-888EFD3B0F1D}" type="presParOf" srcId="{F2E05D82-FF1F-4A9C-BCD3-F7A91896CDAB}" destId="{9FBE288E-DCAA-4730-A972-B86A1C817CC3}" srcOrd="0" destOrd="0" presId="urn:microsoft.com/office/officeart/2005/8/layout/radial2"/>
    <dgm:cxn modelId="{A72BFE54-D0E0-4E93-926B-3D5D784C0534}" type="presParOf" srcId="{F2E05D82-FF1F-4A9C-BCD3-F7A91896CDAB}" destId="{89FCFCED-6631-45F8-A5B6-F6E5505485F0}" srcOrd="1" destOrd="0" presId="urn:microsoft.com/office/officeart/2005/8/layout/radial2"/>
    <dgm:cxn modelId="{A42CDA21-5157-474E-BBA1-F50238C2158A}" type="presParOf" srcId="{B989764F-8695-4BE9-9121-F5E23387D0FF}" destId="{667A3A07-1E53-47C4-A457-182E40DFB73D}" srcOrd="5" destOrd="0" presId="urn:microsoft.com/office/officeart/2005/8/layout/radial2"/>
    <dgm:cxn modelId="{E21242C6-269A-4566-8009-31B82E671382}" type="presParOf" srcId="{B989764F-8695-4BE9-9121-F5E23387D0FF}" destId="{6A7660D6-0A89-4746-B97D-3874807EF3B2}" srcOrd="6" destOrd="0" presId="urn:microsoft.com/office/officeart/2005/8/layout/radial2"/>
    <dgm:cxn modelId="{EC511466-49EF-4119-9A30-7A81C5C75A0A}" type="presParOf" srcId="{6A7660D6-0A89-4746-B97D-3874807EF3B2}" destId="{B55D9040-5864-40B5-BC35-26441E7A81F1}" srcOrd="0" destOrd="0" presId="urn:microsoft.com/office/officeart/2005/8/layout/radial2"/>
    <dgm:cxn modelId="{107ACCD7-51B5-47D2-A0FE-22A5082A50A2}" type="presParOf" srcId="{6A7660D6-0A89-4746-B97D-3874807EF3B2}" destId="{B20B7AAC-FCCB-4FB4-8789-030A47F0A9E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E1F93B-23B4-49A9-A251-8905AA0A5B6B}" type="doc">
      <dgm:prSet loTypeId="urn:microsoft.com/office/officeart/2005/8/layout/radial2" loCatId="relationship" qsTypeId="urn:microsoft.com/office/officeart/2005/8/quickstyle/simple5" qsCatId="simple" csTypeId="urn:microsoft.com/office/officeart/2005/8/colors/colorful5" csCatId="colorful" phldr="1"/>
      <dgm:spPr/>
      <dgm:t>
        <a:bodyPr/>
        <a:lstStyle/>
        <a:p>
          <a:endParaRPr lang="es-MX"/>
        </a:p>
      </dgm:t>
    </dgm:pt>
    <dgm:pt modelId="{367F8BE9-0D72-4399-AACB-4BEC03C25FF5}">
      <dgm:prSet phldrT="[Texto]" custT="1"/>
      <dgm:spPr>
        <a:solidFill>
          <a:srgbClr val="00B050"/>
        </a:solidFill>
      </dgm:spPr>
      <dgm:t>
        <a:bodyPr/>
        <a:lstStyle/>
        <a:p>
          <a:r>
            <a:rPr lang="es-MX" sz="2400" b="1" dirty="0" smtClean="0">
              <a:effectLst>
                <a:outerShdw blurRad="38100" dist="38100" dir="2700000" algn="tl">
                  <a:srgbClr val="000000">
                    <a:alpha val="43137"/>
                  </a:srgbClr>
                </a:outerShdw>
              </a:effectLst>
            </a:rPr>
            <a:t>Desarrollo organizacional</a:t>
          </a:r>
          <a:endParaRPr lang="es-MX" sz="2400" b="1" dirty="0">
            <a:effectLst>
              <a:outerShdw blurRad="38100" dist="38100" dir="2700000" algn="tl">
                <a:srgbClr val="000000">
                  <a:alpha val="43137"/>
                </a:srgbClr>
              </a:outerShdw>
            </a:effectLst>
          </a:endParaRPr>
        </a:p>
      </dgm:t>
    </dgm:pt>
    <dgm:pt modelId="{A6139025-56C9-4CB4-8ECA-9A7EF57B4E2C}" type="parTrans" cxnId="{68854A1E-6DE9-4966-A67E-90BAC22E589E}">
      <dgm:prSet/>
      <dgm:spPr/>
      <dgm:t>
        <a:bodyPr/>
        <a:lstStyle/>
        <a:p>
          <a:endParaRPr lang="es-MX"/>
        </a:p>
      </dgm:t>
    </dgm:pt>
    <dgm:pt modelId="{FB1C02E2-D8AB-4A6D-A97C-28B8B64CCA5A}" type="sibTrans" cxnId="{68854A1E-6DE9-4966-A67E-90BAC22E589E}">
      <dgm:prSet/>
      <dgm:spPr/>
      <dgm:t>
        <a:bodyPr/>
        <a:lstStyle/>
        <a:p>
          <a:endParaRPr lang="es-MX"/>
        </a:p>
      </dgm:t>
    </dgm:pt>
    <dgm:pt modelId="{0104FF55-65F9-47DE-A4A0-70F8282DA691}">
      <dgm:prSet phldrT="[Texto]" custT="1"/>
      <dgm:spPr>
        <a:solidFill>
          <a:srgbClr val="FF0000"/>
        </a:solidFill>
      </dgm:spPr>
      <dgm:t>
        <a:bodyPr/>
        <a:lstStyle/>
        <a:p>
          <a:r>
            <a:rPr lang="es-MX" sz="2400" b="1" dirty="0" smtClean="0">
              <a:effectLst>
                <a:outerShdw blurRad="38100" dist="38100" dir="2700000" algn="tl">
                  <a:srgbClr val="000000">
                    <a:alpha val="43137"/>
                  </a:srgbClr>
                </a:outerShdw>
              </a:effectLst>
            </a:rPr>
            <a:t>Psicología organizacional</a:t>
          </a:r>
        </a:p>
      </dgm:t>
    </dgm:pt>
    <dgm:pt modelId="{0B1B31D7-AD68-4CB4-9397-0C81C71E6915}" type="parTrans" cxnId="{BE0F1D59-8FB4-4D67-A5C9-2E3CAEAC30F6}">
      <dgm:prSet/>
      <dgm:spPr/>
      <dgm:t>
        <a:bodyPr/>
        <a:lstStyle/>
        <a:p>
          <a:endParaRPr lang="es-MX"/>
        </a:p>
      </dgm:t>
    </dgm:pt>
    <dgm:pt modelId="{1EF9C215-4D5E-4625-9DCB-C1838667D7BC}" type="sibTrans" cxnId="{BE0F1D59-8FB4-4D67-A5C9-2E3CAEAC30F6}">
      <dgm:prSet/>
      <dgm:spPr/>
      <dgm:t>
        <a:bodyPr/>
        <a:lstStyle/>
        <a:p>
          <a:endParaRPr lang="es-MX"/>
        </a:p>
      </dgm:t>
    </dgm:pt>
    <dgm:pt modelId="{A48B2EE7-EF2C-437A-94BA-E0E1A51B6605}" type="pres">
      <dgm:prSet presAssocID="{94E1F93B-23B4-49A9-A251-8905AA0A5B6B}" presName="composite" presStyleCnt="0">
        <dgm:presLayoutVars>
          <dgm:chMax val="5"/>
          <dgm:dir/>
          <dgm:animLvl val="ctr"/>
          <dgm:resizeHandles val="exact"/>
        </dgm:presLayoutVars>
      </dgm:prSet>
      <dgm:spPr/>
      <dgm:t>
        <a:bodyPr/>
        <a:lstStyle/>
        <a:p>
          <a:endParaRPr lang="es-MX"/>
        </a:p>
      </dgm:t>
    </dgm:pt>
    <dgm:pt modelId="{B989764F-8695-4BE9-9121-F5E23387D0FF}" type="pres">
      <dgm:prSet presAssocID="{94E1F93B-23B4-49A9-A251-8905AA0A5B6B}" presName="cycle" presStyleCnt="0"/>
      <dgm:spPr/>
    </dgm:pt>
    <dgm:pt modelId="{3CB521ED-C578-4AFC-8004-A31A44E4765C}" type="pres">
      <dgm:prSet presAssocID="{94E1F93B-23B4-49A9-A251-8905AA0A5B6B}" presName="centerShape" presStyleCnt="0"/>
      <dgm:spPr/>
    </dgm:pt>
    <dgm:pt modelId="{CF40A96F-9FDD-49DA-B152-A5DA4E4FABD0}" type="pres">
      <dgm:prSet presAssocID="{94E1F93B-23B4-49A9-A251-8905AA0A5B6B}" presName="connSite" presStyleLbl="node1" presStyleIdx="0" presStyleCnt="3"/>
      <dgm:spPr/>
    </dgm:pt>
    <dgm:pt modelId="{383824B6-69FF-4843-8299-71B4EFCEED35}" type="pres">
      <dgm:prSet presAssocID="{94E1F93B-23B4-49A9-A251-8905AA0A5B6B}" presName="visible" presStyleLbl="node1" presStyleIdx="0" presStyleCnt="3" custLinFactNeighborX="10126" custLinFactNeighborY="135"/>
      <dgm:spPr>
        <a:solidFill>
          <a:srgbClr val="FFC000"/>
        </a:solidFill>
      </dgm:spPr>
    </dgm:pt>
    <dgm:pt modelId="{54FD2426-431B-418C-A2F3-36BC4FEE8C24}" type="pres">
      <dgm:prSet presAssocID="{A6139025-56C9-4CB4-8ECA-9A7EF57B4E2C}" presName="Name25" presStyleLbl="parChTrans1D1" presStyleIdx="0" presStyleCnt="2"/>
      <dgm:spPr/>
      <dgm:t>
        <a:bodyPr/>
        <a:lstStyle/>
        <a:p>
          <a:endParaRPr lang="es-MX"/>
        </a:p>
      </dgm:t>
    </dgm:pt>
    <dgm:pt modelId="{F2E05D82-FF1F-4A9C-BCD3-F7A91896CDAB}" type="pres">
      <dgm:prSet presAssocID="{367F8BE9-0D72-4399-AACB-4BEC03C25FF5}" presName="node" presStyleCnt="0"/>
      <dgm:spPr/>
    </dgm:pt>
    <dgm:pt modelId="{9FBE288E-DCAA-4730-A972-B86A1C817CC3}" type="pres">
      <dgm:prSet presAssocID="{367F8BE9-0D72-4399-AACB-4BEC03C25FF5}" presName="parentNode" presStyleLbl="node1" presStyleIdx="1" presStyleCnt="3" custScaleX="143594" custLinFactX="25842" custLinFactNeighborX="100000" custLinFactNeighborY="-18768">
        <dgm:presLayoutVars>
          <dgm:chMax val="1"/>
          <dgm:bulletEnabled val="1"/>
        </dgm:presLayoutVars>
      </dgm:prSet>
      <dgm:spPr/>
      <dgm:t>
        <a:bodyPr/>
        <a:lstStyle/>
        <a:p>
          <a:endParaRPr lang="es-MX"/>
        </a:p>
      </dgm:t>
    </dgm:pt>
    <dgm:pt modelId="{89FCFCED-6631-45F8-A5B6-F6E5505485F0}" type="pres">
      <dgm:prSet presAssocID="{367F8BE9-0D72-4399-AACB-4BEC03C25FF5}" presName="childNode" presStyleLbl="revTx" presStyleIdx="0" presStyleCnt="0">
        <dgm:presLayoutVars>
          <dgm:bulletEnabled val="1"/>
        </dgm:presLayoutVars>
      </dgm:prSet>
      <dgm:spPr/>
      <dgm:t>
        <a:bodyPr/>
        <a:lstStyle/>
        <a:p>
          <a:endParaRPr lang="es-MX"/>
        </a:p>
      </dgm:t>
    </dgm:pt>
    <dgm:pt modelId="{667A3A07-1E53-47C4-A457-182E40DFB73D}" type="pres">
      <dgm:prSet presAssocID="{0B1B31D7-AD68-4CB4-9397-0C81C71E6915}" presName="Name25" presStyleLbl="parChTrans1D1" presStyleIdx="1" presStyleCnt="2"/>
      <dgm:spPr/>
      <dgm:t>
        <a:bodyPr/>
        <a:lstStyle/>
        <a:p>
          <a:endParaRPr lang="es-MX"/>
        </a:p>
      </dgm:t>
    </dgm:pt>
    <dgm:pt modelId="{6A7660D6-0A89-4746-B97D-3874807EF3B2}" type="pres">
      <dgm:prSet presAssocID="{0104FF55-65F9-47DE-A4A0-70F8282DA691}" presName="node" presStyleCnt="0"/>
      <dgm:spPr/>
    </dgm:pt>
    <dgm:pt modelId="{B55D9040-5864-40B5-BC35-26441E7A81F1}" type="pres">
      <dgm:prSet presAssocID="{0104FF55-65F9-47DE-A4A0-70F8282DA691}" presName="parentNode" presStyleLbl="node1" presStyleIdx="2" presStyleCnt="3" custScaleX="135192" custLinFactX="27455" custLinFactNeighborX="100000" custLinFactNeighborY="-1353">
        <dgm:presLayoutVars>
          <dgm:chMax val="1"/>
          <dgm:bulletEnabled val="1"/>
        </dgm:presLayoutVars>
      </dgm:prSet>
      <dgm:spPr/>
      <dgm:t>
        <a:bodyPr/>
        <a:lstStyle/>
        <a:p>
          <a:endParaRPr lang="es-MX"/>
        </a:p>
      </dgm:t>
    </dgm:pt>
    <dgm:pt modelId="{B20B7AAC-FCCB-4FB4-8789-030A47F0A9E5}" type="pres">
      <dgm:prSet presAssocID="{0104FF55-65F9-47DE-A4A0-70F8282DA691}" presName="childNode" presStyleLbl="revTx" presStyleIdx="0" presStyleCnt="0">
        <dgm:presLayoutVars>
          <dgm:bulletEnabled val="1"/>
        </dgm:presLayoutVars>
      </dgm:prSet>
      <dgm:spPr/>
      <dgm:t>
        <a:bodyPr/>
        <a:lstStyle/>
        <a:p>
          <a:endParaRPr lang="es-MX"/>
        </a:p>
      </dgm:t>
    </dgm:pt>
  </dgm:ptLst>
  <dgm:cxnLst>
    <dgm:cxn modelId="{AFA50748-3F9A-45D2-848B-60D5D8EF6B6E}" type="presOf" srcId="{94E1F93B-23B4-49A9-A251-8905AA0A5B6B}" destId="{A48B2EE7-EF2C-437A-94BA-E0E1A51B6605}" srcOrd="0" destOrd="0" presId="urn:microsoft.com/office/officeart/2005/8/layout/radial2"/>
    <dgm:cxn modelId="{2DBA5E9E-8274-49C0-A561-8CC4F862241C}" type="presOf" srcId="{0104FF55-65F9-47DE-A4A0-70F8282DA691}" destId="{B55D9040-5864-40B5-BC35-26441E7A81F1}" srcOrd="0" destOrd="0" presId="urn:microsoft.com/office/officeart/2005/8/layout/radial2"/>
    <dgm:cxn modelId="{68854A1E-6DE9-4966-A67E-90BAC22E589E}" srcId="{94E1F93B-23B4-49A9-A251-8905AA0A5B6B}" destId="{367F8BE9-0D72-4399-AACB-4BEC03C25FF5}" srcOrd="0" destOrd="0" parTransId="{A6139025-56C9-4CB4-8ECA-9A7EF57B4E2C}" sibTransId="{FB1C02E2-D8AB-4A6D-A97C-28B8B64CCA5A}"/>
    <dgm:cxn modelId="{E3428822-A73F-4CC4-83DE-75E403098CFD}" type="presOf" srcId="{367F8BE9-0D72-4399-AACB-4BEC03C25FF5}" destId="{9FBE288E-DCAA-4730-A972-B86A1C817CC3}" srcOrd="0" destOrd="0" presId="urn:microsoft.com/office/officeart/2005/8/layout/radial2"/>
    <dgm:cxn modelId="{80689EB5-206A-4884-90B6-DB1CBC74FC75}" type="presOf" srcId="{0B1B31D7-AD68-4CB4-9397-0C81C71E6915}" destId="{667A3A07-1E53-47C4-A457-182E40DFB73D}" srcOrd="0" destOrd="0" presId="urn:microsoft.com/office/officeart/2005/8/layout/radial2"/>
    <dgm:cxn modelId="{BE0F1D59-8FB4-4D67-A5C9-2E3CAEAC30F6}" srcId="{94E1F93B-23B4-49A9-A251-8905AA0A5B6B}" destId="{0104FF55-65F9-47DE-A4A0-70F8282DA691}" srcOrd="1" destOrd="0" parTransId="{0B1B31D7-AD68-4CB4-9397-0C81C71E6915}" sibTransId="{1EF9C215-4D5E-4625-9DCB-C1838667D7BC}"/>
    <dgm:cxn modelId="{2A6D5DCD-91D7-417D-89EF-86745F4FE553}" type="presOf" srcId="{A6139025-56C9-4CB4-8ECA-9A7EF57B4E2C}" destId="{54FD2426-431B-418C-A2F3-36BC4FEE8C24}" srcOrd="0" destOrd="0" presId="urn:microsoft.com/office/officeart/2005/8/layout/radial2"/>
    <dgm:cxn modelId="{3BFE5CB5-5E18-41A1-B38C-4DDC7EF2A200}" type="presParOf" srcId="{A48B2EE7-EF2C-437A-94BA-E0E1A51B6605}" destId="{B989764F-8695-4BE9-9121-F5E23387D0FF}" srcOrd="0" destOrd="0" presId="urn:microsoft.com/office/officeart/2005/8/layout/radial2"/>
    <dgm:cxn modelId="{C9A2E598-FA50-4E52-8DB2-5E229AE8F630}" type="presParOf" srcId="{B989764F-8695-4BE9-9121-F5E23387D0FF}" destId="{3CB521ED-C578-4AFC-8004-A31A44E4765C}" srcOrd="0" destOrd="0" presId="urn:microsoft.com/office/officeart/2005/8/layout/radial2"/>
    <dgm:cxn modelId="{D26BA59F-227F-44AB-83F5-A54069E8C45D}" type="presParOf" srcId="{3CB521ED-C578-4AFC-8004-A31A44E4765C}" destId="{CF40A96F-9FDD-49DA-B152-A5DA4E4FABD0}" srcOrd="0" destOrd="0" presId="urn:microsoft.com/office/officeart/2005/8/layout/radial2"/>
    <dgm:cxn modelId="{40BC3152-1DE0-4B39-9775-9043320430EC}" type="presParOf" srcId="{3CB521ED-C578-4AFC-8004-A31A44E4765C}" destId="{383824B6-69FF-4843-8299-71B4EFCEED35}" srcOrd="1" destOrd="0" presId="urn:microsoft.com/office/officeart/2005/8/layout/radial2"/>
    <dgm:cxn modelId="{879918AF-3F05-4AE9-89E5-CB2589F415C3}" type="presParOf" srcId="{B989764F-8695-4BE9-9121-F5E23387D0FF}" destId="{54FD2426-431B-418C-A2F3-36BC4FEE8C24}" srcOrd="1" destOrd="0" presId="urn:microsoft.com/office/officeart/2005/8/layout/radial2"/>
    <dgm:cxn modelId="{68970339-59ED-4A91-AFDA-984C1F9CA6BF}" type="presParOf" srcId="{B989764F-8695-4BE9-9121-F5E23387D0FF}" destId="{F2E05D82-FF1F-4A9C-BCD3-F7A91896CDAB}" srcOrd="2" destOrd="0" presId="urn:microsoft.com/office/officeart/2005/8/layout/radial2"/>
    <dgm:cxn modelId="{979DB198-610F-4BD9-B51B-C8A0111BD08C}" type="presParOf" srcId="{F2E05D82-FF1F-4A9C-BCD3-F7A91896CDAB}" destId="{9FBE288E-DCAA-4730-A972-B86A1C817CC3}" srcOrd="0" destOrd="0" presId="urn:microsoft.com/office/officeart/2005/8/layout/radial2"/>
    <dgm:cxn modelId="{55AC7BD4-4D5B-42ED-953B-CBF983E0CE8F}" type="presParOf" srcId="{F2E05D82-FF1F-4A9C-BCD3-F7A91896CDAB}" destId="{89FCFCED-6631-45F8-A5B6-F6E5505485F0}" srcOrd="1" destOrd="0" presId="urn:microsoft.com/office/officeart/2005/8/layout/radial2"/>
    <dgm:cxn modelId="{5894EAFB-4999-41A3-81E2-A82B19EEC97A}" type="presParOf" srcId="{B989764F-8695-4BE9-9121-F5E23387D0FF}" destId="{667A3A07-1E53-47C4-A457-182E40DFB73D}" srcOrd="3" destOrd="0" presId="urn:microsoft.com/office/officeart/2005/8/layout/radial2"/>
    <dgm:cxn modelId="{BE0A68FC-00FC-4541-80FB-FE5B2902601B}" type="presParOf" srcId="{B989764F-8695-4BE9-9121-F5E23387D0FF}" destId="{6A7660D6-0A89-4746-B97D-3874807EF3B2}" srcOrd="4" destOrd="0" presId="urn:microsoft.com/office/officeart/2005/8/layout/radial2"/>
    <dgm:cxn modelId="{4246895D-AA3B-4E1B-92CC-B2B1E1537744}" type="presParOf" srcId="{6A7660D6-0A89-4746-B97D-3874807EF3B2}" destId="{B55D9040-5864-40B5-BC35-26441E7A81F1}" srcOrd="0" destOrd="0" presId="urn:microsoft.com/office/officeart/2005/8/layout/radial2"/>
    <dgm:cxn modelId="{717A9A10-349B-4E38-BE86-2D0E3D6CC819}" type="presParOf" srcId="{6A7660D6-0A89-4746-B97D-3874807EF3B2}" destId="{B20B7AAC-FCCB-4FB4-8789-030A47F0A9E5}"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9710B3-1335-4234-909D-27DC8D8A707D}" type="doc">
      <dgm:prSet loTypeId="urn:microsoft.com/office/officeart/2005/8/layout/cycle5" loCatId="cycle" qsTypeId="urn:microsoft.com/office/officeart/2005/8/quickstyle/3d1" qsCatId="3D" csTypeId="urn:microsoft.com/office/officeart/2005/8/colors/colorful5" csCatId="colorful" phldr="1"/>
      <dgm:spPr/>
      <dgm:t>
        <a:bodyPr/>
        <a:lstStyle/>
        <a:p>
          <a:endParaRPr lang="es-MX"/>
        </a:p>
      </dgm:t>
    </dgm:pt>
    <dgm:pt modelId="{36EAE021-6FE2-483C-AAFE-142234BD1025}">
      <dgm:prSet phldrT="[Texto]" custT="1"/>
      <dgm:spPr/>
      <dgm:t>
        <a:bodyPr/>
        <a:lstStyle/>
        <a:p>
          <a:r>
            <a:rPr lang="es-MX" sz="2000" b="1" dirty="0" smtClean="0">
              <a:effectLst>
                <a:outerShdw blurRad="38100" dist="38100" dir="2700000" algn="tl">
                  <a:srgbClr val="000000">
                    <a:alpha val="43137"/>
                  </a:srgbClr>
                </a:outerShdw>
              </a:effectLst>
            </a:rPr>
            <a:t>Evaluación del desempeño</a:t>
          </a:r>
          <a:endParaRPr lang="es-MX" sz="2000" b="1" dirty="0">
            <a:effectLst>
              <a:outerShdw blurRad="38100" dist="38100" dir="2700000" algn="tl">
                <a:srgbClr val="000000">
                  <a:alpha val="43137"/>
                </a:srgbClr>
              </a:outerShdw>
            </a:effectLst>
          </a:endParaRPr>
        </a:p>
      </dgm:t>
    </dgm:pt>
    <dgm:pt modelId="{C5DAB67D-3822-4C88-A437-6D6420002236}" type="parTrans" cxnId="{C436A2BA-8891-4BB3-AAF0-3708BFA7DC2F}">
      <dgm:prSet/>
      <dgm:spPr/>
      <dgm:t>
        <a:bodyPr/>
        <a:lstStyle/>
        <a:p>
          <a:endParaRPr lang="es-MX"/>
        </a:p>
      </dgm:t>
    </dgm:pt>
    <dgm:pt modelId="{37D4E940-A0D0-45A5-B919-C9D57370352A}" type="sibTrans" cxnId="{C436A2BA-8891-4BB3-AAF0-3708BFA7DC2F}">
      <dgm:prSet/>
      <dgm:spPr/>
      <dgm:t>
        <a:bodyPr/>
        <a:lstStyle/>
        <a:p>
          <a:endParaRPr lang="es-MX"/>
        </a:p>
      </dgm:t>
    </dgm:pt>
    <dgm:pt modelId="{8435DD67-021A-4D8F-B897-AD9AB51B8845}">
      <dgm:prSet phldrT="[Texto]" custT="1"/>
      <dgm:spPr/>
      <dgm:t>
        <a:bodyPr/>
        <a:lstStyle/>
        <a:p>
          <a:r>
            <a:rPr lang="es-MX" sz="2000" b="1" dirty="0" smtClean="0">
              <a:effectLst>
                <a:outerShdw blurRad="38100" dist="38100" dir="2700000" algn="tl">
                  <a:srgbClr val="000000">
                    <a:alpha val="43137"/>
                  </a:srgbClr>
                </a:outerShdw>
              </a:effectLst>
            </a:rPr>
            <a:t>Observación</a:t>
          </a:r>
        </a:p>
      </dgm:t>
    </dgm:pt>
    <dgm:pt modelId="{2DA8532A-E467-4402-8CE8-19F740487C54}" type="parTrans" cxnId="{20157AE2-DBDF-4F03-96F2-EF49C0A6B04D}">
      <dgm:prSet/>
      <dgm:spPr/>
      <dgm:t>
        <a:bodyPr/>
        <a:lstStyle/>
        <a:p>
          <a:endParaRPr lang="es-MX"/>
        </a:p>
      </dgm:t>
    </dgm:pt>
    <dgm:pt modelId="{613A5641-FCC0-475D-BD82-7F3AA1E067C5}" type="sibTrans" cxnId="{20157AE2-DBDF-4F03-96F2-EF49C0A6B04D}">
      <dgm:prSet/>
      <dgm:spPr/>
      <dgm:t>
        <a:bodyPr/>
        <a:lstStyle/>
        <a:p>
          <a:endParaRPr lang="es-MX"/>
        </a:p>
      </dgm:t>
    </dgm:pt>
    <dgm:pt modelId="{C698357C-6DC1-44AE-9C3A-E8CC77D77E17}">
      <dgm:prSet phldrT="[Texto]" custT="1"/>
      <dgm:spPr/>
      <dgm:t>
        <a:bodyPr/>
        <a:lstStyle/>
        <a:p>
          <a:r>
            <a:rPr lang="es-MX" sz="2000" b="1" dirty="0" smtClean="0">
              <a:effectLst>
                <a:outerShdw blurRad="38100" dist="38100" dir="2700000" algn="tl">
                  <a:srgbClr val="000000">
                    <a:alpha val="43137"/>
                  </a:srgbClr>
                </a:outerShdw>
              </a:effectLst>
            </a:rPr>
            <a:t>Examen de empleados</a:t>
          </a:r>
        </a:p>
      </dgm:t>
    </dgm:pt>
    <dgm:pt modelId="{B2FE457E-33EE-4AA0-ABF5-1805F152E8D4}" type="parTrans" cxnId="{E99CCEC6-E775-4819-8300-A6468F367561}">
      <dgm:prSet/>
      <dgm:spPr/>
      <dgm:t>
        <a:bodyPr/>
        <a:lstStyle/>
        <a:p>
          <a:endParaRPr lang="es-MX"/>
        </a:p>
      </dgm:t>
    </dgm:pt>
    <dgm:pt modelId="{0B01242F-92B3-4958-9AA9-3F3447832589}" type="sibTrans" cxnId="{E99CCEC6-E775-4819-8300-A6468F367561}">
      <dgm:prSet/>
      <dgm:spPr/>
      <dgm:t>
        <a:bodyPr/>
        <a:lstStyle/>
        <a:p>
          <a:endParaRPr lang="es-MX"/>
        </a:p>
      </dgm:t>
    </dgm:pt>
    <dgm:pt modelId="{CFC7B6E8-2151-4089-8320-3925683AD8CA}">
      <dgm:prSet custT="1"/>
      <dgm:spPr/>
      <dgm:t>
        <a:bodyPr/>
        <a:lstStyle/>
        <a:p>
          <a:r>
            <a:rPr lang="es-MX" sz="1800" b="1" dirty="0" smtClean="0">
              <a:effectLst>
                <a:outerShdw blurRad="38100" dist="38100" dir="2700000" algn="tl">
                  <a:srgbClr val="000000">
                    <a:alpha val="43137"/>
                  </a:srgbClr>
                </a:outerShdw>
              </a:effectLst>
            </a:rPr>
            <a:t>Cuestionarios</a:t>
          </a:r>
        </a:p>
      </dgm:t>
    </dgm:pt>
    <dgm:pt modelId="{43276C1B-E556-422D-B9DE-AB972EB9FCB0}" type="parTrans" cxnId="{7B5CCBBB-A44D-4EAD-8E18-5B22073D0A5B}">
      <dgm:prSet/>
      <dgm:spPr/>
      <dgm:t>
        <a:bodyPr/>
        <a:lstStyle/>
        <a:p>
          <a:endParaRPr lang="es-MX"/>
        </a:p>
      </dgm:t>
    </dgm:pt>
    <dgm:pt modelId="{3E1064EC-896D-4D35-B966-D8F93C93DD4D}" type="sibTrans" cxnId="{7B5CCBBB-A44D-4EAD-8E18-5B22073D0A5B}">
      <dgm:prSet/>
      <dgm:spPr/>
      <dgm:t>
        <a:bodyPr/>
        <a:lstStyle/>
        <a:p>
          <a:endParaRPr lang="es-MX"/>
        </a:p>
      </dgm:t>
    </dgm:pt>
    <dgm:pt modelId="{39304514-AB8C-4C2E-8C71-85986791D97C}">
      <dgm:prSet custT="1"/>
      <dgm:spPr/>
      <dgm:t>
        <a:bodyPr/>
        <a:lstStyle/>
        <a:p>
          <a:r>
            <a:rPr lang="es-MX" sz="2000" b="1" dirty="0" smtClean="0">
              <a:solidFill>
                <a:schemeClr val="tx1"/>
              </a:solidFill>
              <a:effectLst>
                <a:outerShdw blurRad="38100" dist="38100" dir="2700000" algn="tl">
                  <a:srgbClr val="000000">
                    <a:alpha val="43137"/>
                  </a:srgbClr>
                </a:outerShdw>
              </a:effectLst>
            </a:rPr>
            <a:t>Reuniones interdepartamentales</a:t>
          </a:r>
        </a:p>
      </dgm:t>
    </dgm:pt>
    <dgm:pt modelId="{F8557A40-AC48-4D3B-BFE8-0108E232DBC4}" type="parTrans" cxnId="{EE1A6EB6-52F4-447A-BC53-2A3F1451573B}">
      <dgm:prSet/>
      <dgm:spPr/>
      <dgm:t>
        <a:bodyPr/>
        <a:lstStyle/>
        <a:p>
          <a:endParaRPr lang="es-MX"/>
        </a:p>
      </dgm:t>
    </dgm:pt>
    <dgm:pt modelId="{F40379D1-02C0-40AC-AEE3-4B1096A3DD89}" type="sibTrans" cxnId="{EE1A6EB6-52F4-447A-BC53-2A3F1451573B}">
      <dgm:prSet/>
      <dgm:spPr/>
      <dgm:t>
        <a:bodyPr/>
        <a:lstStyle/>
        <a:p>
          <a:endParaRPr lang="es-MX"/>
        </a:p>
      </dgm:t>
    </dgm:pt>
    <dgm:pt modelId="{13495D1F-DF7F-4E2A-A65E-79974935023F}">
      <dgm:prSet custT="1"/>
      <dgm:spPr/>
      <dgm:t>
        <a:bodyPr/>
        <a:lstStyle/>
        <a:p>
          <a:r>
            <a:rPr lang="es-MX" sz="2000" b="1" dirty="0" smtClean="0">
              <a:solidFill>
                <a:schemeClr val="tx1"/>
              </a:solidFill>
              <a:effectLst>
                <a:outerShdw blurRad="38100" dist="38100" dir="2700000" algn="tl">
                  <a:srgbClr val="000000">
                    <a:alpha val="43137"/>
                  </a:srgbClr>
                </a:outerShdw>
              </a:effectLst>
            </a:rPr>
            <a:t>Solicitud de gerentes y supervisores</a:t>
          </a:r>
        </a:p>
      </dgm:t>
    </dgm:pt>
    <dgm:pt modelId="{66EE0F47-3DE4-40E8-B0F2-5902FC36447C}" type="parTrans" cxnId="{005BD603-6E7D-4944-8E62-DE997974B9AA}">
      <dgm:prSet/>
      <dgm:spPr/>
      <dgm:t>
        <a:bodyPr/>
        <a:lstStyle/>
        <a:p>
          <a:endParaRPr lang="es-MX"/>
        </a:p>
      </dgm:t>
    </dgm:pt>
    <dgm:pt modelId="{3874B623-9A45-444B-AC32-A06ED7DECA9F}" type="sibTrans" cxnId="{005BD603-6E7D-4944-8E62-DE997974B9AA}">
      <dgm:prSet/>
      <dgm:spPr/>
      <dgm:t>
        <a:bodyPr/>
        <a:lstStyle/>
        <a:p>
          <a:endParaRPr lang="es-MX"/>
        </a:p>
      </dgm:t>
    </dgm:pt>
    <dgm:pt modelId="{A8D7989D-48FE-484D-9AFF-3ECA68DA8442}">
      <dgm:prSet custT="1"/>
      <dgm:spPr/>
      <dgm:t>
        <a:bodyPr/>
        <a:lstStyle/>
        <a:p>
          <a:r>
            <a:rPr lang="es-MX" sz="2000" b="1" dirty="0" smtClean="0">
              <a:effectLst>
                <a:outerShdw blurRad="38100" dist="38100" dir="2700000" algn="tl">
                  <a:srgbClr val="000000">
                    <a:alpha val="43137"/>
                  </a:srgbClr>
                </a:outerShdw>
              </a:effectLst>
            </a:rPr>
            <a:t>Modificación del trabajo</a:t>
          </a:r>
        </a:p>
      </dgm:t>
    </dgm:pt>
    <dgm:pt modelId="{A60B2E6C-D138-4A06-B355-6BAF52735106}" type="parTrans" cxnId="{7DC7542F-BFB0-42C9-A1B8-DE8A48E9567E}">
      <dgm:prSet/>
      <dgm:spPr/>
      <dgm:t>
        <a:bodyPr/>
        <a:lstStyle/>
        <a:p>
          <a:endParaRPr lang="es-MX"/>
        </a:p>
      </dgm:t>
    </dgm:pt>
    <dgm:pt modelId="{466F4081-A235-4D1D-9289-5E3EB995BC9D}" type="sibTrans" cxnId="{7DC7542F-BFB0-42C9-A1B8-DE8A48E9567E}">
      <dgm:prSet/>
      <dgm:spPr/>
      <dgm:t>
        <a:bodyPr/>
        <a:lstStyle/>
        <a:p>
          <a:endParaRPr lang="es-MX"/>
        </a:p>
      </dgm:t>
    </dgm:pt>
    <dgm:pt modelId="{48BFAEBD-B5DD-439B-88CD-846BC5ECFB59}">
      <dgm:prSet custT="1"/>
      <dgm:spPr/>
      <dgm:t>
        <a:bodyPr/>
        <a:lstStyle/>
        <a:p>
          <a:r>
            <a:rPr lang="es-MX" sz="2000" b="1" dirty="0" smtClean="0">
              <a:effectLst>
                <a:outerShdw blurRad="38100" dist="38100" dir="2700000" algn="tl">
                  <a:srgbClr val="000000">
                    <a:alpha val="43137"/>
                  </a:srgbClr>
                </a:outerShdw>
              </a:effectLst>
            </a:rPr>
            <a:t>Entrevista de salida</a:t>
          </a:r>
        </a:p>
      </dgm:t>
    </dgm:pt>
    <dgm:pt modelId="{FE66D3FE-9222-4ED5-8C9F-89129F4EA92F}" type="parTrans" cxnId="{EC7BEBA3-DB22-4925-A3EF-441F7BA960F0}">
      <dgm:prSet/>
      <dgm:spPr/>
      <dgm:t>
        <a:bodyPr/>
        <a:lstStyle/>
        <a:p>
          <a:endParaRPr lang="es-MX"/>
        </a:p>
      </dgm:t>
    </dgm:pt>
    <dgm:pt modelId="{CA2AA49E-4ACA-4BBA-9A90-033BEBA99483}" type="sibTrans" cxnId="{EC7BEBA3-DB22-4925-A3EF-441F7BA960F0}">
      <dgm:prSet/>
      <dgm:spPr/>
      <dgm:t>
        <a:bodyPr/>
        <a:lstStyle/>
        <a:p>
          <a:endParaRPr lang="es-MX"/>
        </a:p>
      </dgm:t>
    </dgm:pt>
    <dgm:pt modelId="{371FD5EA-C624-4125-8DC2-E5651765D049}">
      <dgm:prSet custT="1"/>
      <dgm:spPr/>
      <dgm:t>
        <a:bodyPr/>
        <a:lstStyle/>
        <a:p>
          <a:r>
            <a:rPr lang="es-MX" sz="1800" b="1" dirty="0" smtClean="0">
              <a:effectLst>
                <a:outerShdw blurRad="38100" dist="38100" dir="2700000" algn="tl">
                  <a:srgbClr val="000000">
                    <a:alpha val="43137"/>
                  </a:srgbClr>
                </a:outerShdw>
              </a:effectLst>
            </a:rPr>
            <a:t>Informes periódicos</a:t>
          </a:r>
        </a:p>
      </dgm:t>
    </dgm:pt>
    <dgm:pt modelId="{156B3F15-AD1A-45DB-9EFA-9C465A468841}" type="parTrans" cxnId="{D6E9BB9F-5BAD-4D49-A04A-815C6D32786D}">
      <dgm:prSet/>
      <dgm:spPr/>
      <dgm:t>
        <a:bodyPr/>
        <a:lstStyle/>
        <a:p>
          <a:endParaRPr lang="es-MX"/>
        </a:p>
      </dgm:t>
    </dgm:pt>
    <dgm:pt modelId="{64BA7CF5-DBF8-4DAC-BB5C-32601B9EFED9}" type="sibTrans" cxnId="{D6E9BB9F-5BAD-4D49-A04A-815C6D32786D}">
      <dgm:prSet/>
      <dgm:spPr/>
      <dgm:t>
        <a:bodyPr/>
        <a:lstStyle/>
        <a:p>
          <a:endParaRPr lang="es-MX"/>
        </a:p>
      </dgm:t>
    </dgm:pt>
    <dgm:pt modelId="{A3154507-4EF8-47BB-B1C1-2426AB60CA91}" type="pres">
      <dgm:prSet presAssocID="{399710B3-1335-4234-909D-27DC8D8A707D}" presName="cycle" presStyleCnt="0">
        <dgm:presLayoutVars>
          <dgm:dir/>
          <dgm:resizeHandles val="exact"/>
        </dgm:presLayoutVars>
      </dgm:prSet>
      <dgm:spPr/>
      <dgm:t>
        <a:bodyPr/>
        <a:lstStyle/>
        <a:p>
          <a:endParaRPr lang="es-MX"/>
        </a:p>
      </dgm:t>
    </dgm:pt>
    <dgm:pt modelId="{CF95D309-85B1-4B61-BDA5-9D1A411B1187}" type="pres">
      <dgm:prSet presAssocID="{36EAE021-6FE2-483C-AAFE-142234BD1025}" presName="node" presStyleLbl="node1" presStyleIdx="0" presStyleCnt="9" custScaleX="177312">
        <dgm:presLayoutVars>
          <dgm:bulletEnabled val="1"/>
        </dgm:presLayoutVars>
      </dgm:prSet>
      <dgm:spPr/>
      <dgm:t>
        <a:bodyPr/>
        <a:lstStyle/>
        <a:p>
          <a:endParaRPr lang="es-MX"/>
        </a:p>
      </dgm:t>
    </dgm:pt>
    <dgm:pt modelId="{11DFD90D-DC38-489C-939A-484FCD591D18}" type="pres">
      <dgm:prSet presAssocID="{36EAE021-6FE2-483C-AAFE-142234BD1025}" presName="spNode" presStyleCnt="0"/>
      <dgm:spPr/>
    </dgm:pt>
    <dgm:pt modelId="{BE666A2A-2B96-472F-94B7-2F53B67D9C57}" type="pres">
      <dgm:prSet presAssocID="{37D4E940-A0D0-45A5-B919-C9D57370352A}" presName="sibTrans" presStyleLbl="sibTrans1D1" presStyleIdx="0" presStyleCnt="9"/>
      <dgm:spPr/>
      <dgm:t>
        <a:bodyPr/>
        <a:lstStyle/>
        <a:p>
          <a:endParaRPr lang="es-MX"/>
        </a:p>
      </dgm:t>
    </dgm:pt>
    <dgm:pt modelId="{FE06E50F-BDD3-4D0B-8717-A72A1B6EE5D2}" type="pres">
      <dgm:prSet presAssocID="{8435DD67-021A-4D8F-B897-AD9AB51B8845}" presName="node" presStyleLbl="node1" presStyleIdx="1" presStyleCnt="9" custScaleX="200923" custRadScaleRad="99100" custRadScaleInc="41912">
        <dgm:presLayoutVars>
          <dgm:bulletEnabled val="1"/>
        </dgm:presLayoutVars>
      </dgm:prSet>
      <dgm:spPr/>
      <dgm:t>
        <a:bodyPr/>
        <a:lstStyle/>
        <a:p>
          <a:endParaRPr lang="es-MX"/>
        </a:p>
      </dgm:t>
    </dgm:pt>
    <dgm:pt modelId="{46A43E52-8621-4D1D-8D00-3B0D62EB5B49}" type="pres">
      <dgm:prSet presAssocID="{8435DD67-021A-4D8F-B897-AD9AB51B8845}" presName="spNode" presStyleCnt="0"/>
      <dgm:spPr/>
    </dgm:pt>
    <dgm:pt modelId="{AB5523F8-EDE6-49CE-931A-8E548D9D982A}" type="pres">
      <dgm:prSet presAssocID="{613A5641-FCC0-475D-BD82-7F3AA1E067C5}" presName="sibTrans" presStyleLbl="sibTrans1D1" presStyleIdx="1" presStyleCnt="9"/>
      <dgm:spPr/>
      <dgm:t>
        <a:bodyPr/>
        <a:lstStyle/>
        <a:p>
          <a:endParaRPr lang="es-MX"/>
        </a:p>
      </dgm:t>
    </dgm:pt>
    <dgm:pt modelId="{D407CEFD-1D98-45F2-AD1E-A781B770E755}" type="pres">
      <dgm:prSet presAssocID="{CFC7B6E8-2151-4089-8320-3925683AD8CA}" presName="node" presStyleLbl="node1" presStyleIdx="2" presStyleCnt="9" custScaleX="201871" custRadScaleRad="91567" custRadScaleInc="4186">
        <dgm:presLayoutVars>
          <dgm:bulletEnabled val="1"/>
        </dgm:presLayoutVars>
      </dgm:prSet>
      <dgm:spPr/>
      <dgm:t>
        <a:bodyPr/>
        <a:lstStyle/>
        <a:p>
          <a:endParaRPr lang="es-MX"/>
        </a:p>
      </dgm:t>
    </dgm:pt>
    <dgm:pt modelId="{98561EC5-1E90-4E97-9ED0-C39178634DAC}" type="pres">
      <dgm:prSet presAssocID="{CFC7B6E8-2151-4089-8320-3925683AD8CA}" presName="spNode" presStyleCnt="0"/>
      <dgm:spPr/>
    </dgm:pt>
    <dgm:pt modelId="{71F38E43-C542-4AA4-B4FB-CBCAB0FD9E26}" type="pres">
      <dgm:prSet presAssocID="{3E1064EC-896D-4D35-B966-D8F93C93DD4D}" presName="sibTrans" presStyleLbl="sibTrans1D1" presStyleIdx="2" presStyleCnt="9"/>
      <dgm:spPr/>
      <dgm:t>
        <a:bodyPr/>
        <a:lstStyle/>
        <a:p>
          <a:endParaRPr lang="es-MX"/>
        </a:p>
      </dgm:t>
    </dgm:pt>
    <dgm:pt modelId="{6430D765-F1F9-4F3C-87AB-A203F1F0CEAC}" type="pres">
      <dgm:prSet presAssocID="{13495D1F-DF7F-4E2A-A65E-79974935023F}" presName="node" presStyleLbl="node1" presStyleIdx="3" presStyleCnt="9" custScaleX="180397" custScaleY="131850">
        <dgm:presLayoutVars>
          <dgm:bulletEnabled val="1"/>
        </dgm:presLayoutVars>
      </dgm:prSet>
      <dgm:spPr/>
      <dgm:t>
        <a:bodyPr/>
        <a:lstStyle/>
        <a:p>
          <a:endParaRPr lang="es-MX"/>
        </a:p>
      </dgm:t>
    </dgm:pt>
    <dgm:pt modelId="{7FC78B8C-3F6D-40D2-9589-77E567E173F0}" type="pres">
      <dgm:prSet presAssocID="{13495D1F-DF7F-4E2A-A65E-79974935023F}" presName="spNode" presStyleCnt="0"/>
      <dgm:spPr/>
    </dgm:pt>
    <dgm:pt modelId="{F518F13C-62E4-42CF-8258-5BFE47507B8D}" type="pres">
      <dgm:prSet presAssocID="{3874B623-9A45-444B-AC32-A06ED7DECA9F}" presName="sibTrans" presStyleLbl="sibTrans1D1" presStyleIdx="3" presStyleCnt="9"/>
      <dgm:spPr/>
      <dgm:t>
        <a:bodyPr/>
        <a:lstStyle/>
        <a:p>
          <a:endParaRPr lang="es-MX"/>
        </a:p>
      </dgm:t>
    </dgm:pt>
    <dgm:pt modelId="{E6149D55-5E02-4FB6-B751-AC9AA83CD918}" type="pres">
      <dgm:prSet presAssocID="{39304514-AB8C-4C2E-8C71-85986791D97C}" presName="node" presStyleLbl="node1" presStyleIdx="4" presStyleCnt="9" custScaleX="237480" custRadScaleRad="104147" custRadScaleInc="-41557">
        <dgm:presLayoutVars>
          <dgm:bulletEnabled val="1"/>
        </dgm:presLayoutVars>
      </dgm:prSet>
      <dgm:spPr/>
      <dgm:t>
        <a:bodyPr/>
        <a:lstStyle/>
        <a:p>
          <a:endParaRPr lang="es-MX"/>
        </a:p>
      </dgm:t>
    </dgm:pt>
    <dgm:pt modelId="{D4BE6605-5DB3-485B-B328-2EA8697A3068}" type="pres">
      <dgm:prSet presAssocID="{39304514-AB8C-4C2E-8C71-85986791D97C}" presName="spNode" presStyleCnt="0"/>
      <dgm:spPr/>
    </dgm:pt>
    <dgm:pt modelId="{07D5A49A-CC44-457B-9F4F-22B362E4CC58}" type="pres">
      <dgm:prSet presAssocID="{F40379D1-02C0-40AC-AEE3-4B1096A3DD89}" presName="sibTrans" presStyleLbl="sibTrans1D1" presStyleIdx="4" presStyleCnt="9"/>
      <dgm:spPr/>
      <dgm:t>
        <a:bodyPr/>
        <a:lstStyle/>
        <a:p>
          <a:endParaRPr lang="es-MX"/>
        </a:p>
      </dgm:t>
    </dgm:pt>
    <dgm:pt modelId="{1E173BC5-7DEB-45A2-8DAC-FA9DCB27D45F}" type="pres">
      <dgm:prSet presAssocID="{C698357C-6DC1-44AE-9C3A-E8CC77D77E17}" presName="node" presStyleLbl="node1" presStyleIdx="5" presStyleCnt="9" custScaleX="149336" custRadScaleRad="106239" custRadScaleInc="58564">
        <dgm:presLayoutVars>
          <dgm:bulletEnabled val="1"/>
        </dgm:presLayoutVars>
      </dgm:prSet>
      <dgm:spPr/>
      <dgm:t>
        <a:bodyPr/>
        <a:lstStyle/>
        <a:p>
          <a:endParaRPr lang="es-MX"/>
        </a:p>
      </dgm:t>
    </dgm:pt>
    <dgm:pt modelId="{D1EE5B00-08F5-4D23-B128-91713E232B85}" type="pres">
      <dgm:prSet presAssocID="{C698357C-6DC1-44AE-9C3A-E8CC77D77E17}" presName="spNode" presStyleCnt="0"/>
      <dgm:spPr/>
    </dgm:pt>
    <dgm:pt modelId="{7050CBD3-FAB8-4064-868D-EB16974AB3B0}" type="pres">
      <dgm:prSet presAssocID="{0B01242F-92B3-4958-9AA9-3F3447832589}" presName="sibTrans" presStyleLbl="sibTrans1D1" presStyleIdx="5" presStyleCnt="9"/>
      <dgm:spPr/>
      <dgm:t>
        <a:bodyPr/>
        <a:lstStyle/>
        <a:p>
          <a:endParaRPr lang="es-MX"/>
        </a:p>
      </dgm:t>
    </dgm:pt>
    <dgm:pt modelId="{20B0062E-058B-485C-9938-6ED5B2DD85B3}" type="pres">
      <dgm:prSet presAssocID="{A8D7989D-48FE-484D-9AFF-3ECA68DA8442}" presName="node" presStyleLbl="node1" presStyleIdx="6" presStyleCnt="9" custScaleX="194282">
        <dgm:presLayoutVars>
          <dgm:bulletEnabled val="1"/>
        </dgm:presLayoutVars>
      </dgm:prSet>
      <dgm:spPr/>
      <dgm:t>
        <a:bodyPr/>
        <a:lstStyle/>
        <a:p>
          <a:endParaRPr lang="es-MX"/>
        </a:p>
      </dgm:t>
    </dgm:pt>
    <dgm:pt modelId="{1293F554-991B-4EF4-B3CF-07D163F03601}" type="pres">
      <dgm:prSet presAssocID="{A8D7989D-48FE-484D-9AFF-3ECA68DA8442}" presName="spNode" presStyleCnt="0"/>
      <dgm:spPr/>
    </dgm:pt>
    <dgm:pt modelId="{A89FD5EC-0969-4C23-B90D-60A7272A13D2}" type="pres">
      <dgm:prSet presAssocID="{466F4081-A235-4D1D-9289-5E3EB995BC9D}" presName="sibTrans" presStyleLbl="sibTrans1D1" presStyleIdx="6" presStyleCnt="9"/>
      <dgm:spPr/>
      <dgm:t>
        <a:bodyPr/>
        <a:lstStyle/>
        <a:p>
          <a:endParaRPr lang="es-MX"/>
        </a:p>
      </dgm:t>
    </dgm:pt>
    <dgm:pt modelId="{EF3FD33A-41F6-4BDE-9AAE-0A9F0229DBC7}" type="pres">
      <dgm:prSet presAssocID="{48BFAEBD-B5DD-439B-88CD-846BC5ECFB59}" presName="node" presStyleLbl="node1" presStyleIdx="7" presStyleCnt="9" custScaleX="176907">
        <dgm:presLayoutVars>
          <dgm:bulletEnabled val="1"/>
        </dgm:presLayoutVars>
      </dgm:prSet>
      <dgm:spPr/>
      <dgm:t>
        <a:bodyPr/>
        <a:lstStyle/>
        <a:p>
          <a:endParaRPr lang="es-MX"/>
        </a:p>
      </dgm:t>
    </dgm:pt>
    <dgm:pt modelId="{B534C9C5-E550-4D93-A9FE-C905655F1D10}" type="pres">
      <dgm:prSet presAssocID="{48BFAEBD-B5DD-439B-88CD-846BC5ECFB59}" presName="spNode" presStyleCnt="0"/>
      <dgm:spPr/>
    </dgm:pt>
    <dgm:pt modelId="{83A1E808-E909-4E71-8459-ED673C6CCFD8}" type="pres">
      <dgm:prSet presAssocID="{CA2AA49E-4ACA-4BBA-9A90-033BEBA99483}" presName="sibTrans" presStyleLbl="sibTrans1D1" presStyleIdx="7" presStyleCnt="9"/>
      <dgm:spPr/>
      <dgm:t>
        <a:bodyPr/>
        <a:lstStyle/>
        <a:p>
          <a:endParaRPr lang="es-MX"/>
        </a:p>
      </dgm:t>
    </dgm:pt>
    <dgm:pt modelId="{CFF215C7-86F7-4EA2-9D78-97FB8F82D31D}" type="pres">
      <dgm:prSet presAssocID="{371FD5EA-C624-4125-8DC2-E5651765D049}" presName="node" presStyleLbl="node1" presStyleIdx="8" presStyleCnt="9" custScaleX="156649" custRadScaleRad="107993" custRadScaleInc="-61872">
        <dgm:presLayoutVars>
          <dgm:bulletEnabled val="1"/>
        </dgm:presLayoutVars>
      </dgm:prSet>
      <dgm:spPr/>
      <dgm:t>
        <a:bodyPr/>
        <a:lstStyle/>
        <a:p>
          <a:endParaRPr lang="es-MX"/>
        </a:p>
      </dgm:t>
    </dgm:pt>
    <dgm:pt modelId="{3526E158-81AC-4F3D-915F-3BDB7C6995DE}" type="pres">
      <dgm:prSet presAssocID="{371FD5EA-C624-4125-8DC2-E5651765D049}" presName="spNode" presStyleCnt="0"/>
      <dgm:spPr/>
    </dgm:pt>
    <dgm:pt modelId="{E6850D4D-F4A7-47BD-965D-F7D59FC84A6F}" type="pres">
      <dgm:prSet presAssocID="{64BA7CF5-DBF8-4DAC-BB5C-32601B9EFED9}" presName="sibTrans" presStyleLbl="sibTrans1D1" presStyleIdx="8" presStyleCnt="9"/>
      <dgm:spPr/>
      <dgm:t>
        <a:bodyPr/>
        <a:lstStyle/>
        <a:p>
          <a:endParaRPr lang="es-MX"/>
        </a:p>
      </dgm:t>
    </dgm:pt>
  </dgm:ptLst>
  <dgm:cxnLst>
    <dgm:cxn modelId="{651940BF-85DC-4EC6-8FB2-F331BEB2C4D0}" type="presOf" srcId="{37D4E940-A0D0-45A5-B919-C9D57370352A}" destId="{BE666A2A-2B96-472F-94B7-2F53B67D9C57}" srcOrd="0" destOrd="0" presId="urn:microsoft.com/office/officeart/2005/8/layout/cycle5"/>
    <dgm:cxn modelId="{037CEB8E-56F1-454F-9260-CCB8C493BE0F}" type="presOf" srcId="{CA2AA49E-4ACA-4BBA-9A90-033BEBA99483}" destId="{83A1E808-E909-4E71-8459-ED673C6CCFD8}" srcOrd="0" destOrd="0" presId="urn:microsoft.com/office/officeart/2005/8/layout/cycle5"/>
    <dgm:cxn modelId="{41240255-CED0-4790-943D-9C0A042A3F46}" type="presOf" srcId="{0B01242F-92B3-4958-9AA9-3F3447832589}" destId="{7050CBD3-FAB8-4064-868D-EB16974AB3B0}" srcOrd="0" destOrd="0" presId="urn:microsoft.com/office/officeart/2005/8/layout/cycle5"/>
    <dgm:cxn modelId="{35E9AC34-547F-4167-988A-02283943E0A7}" type="presOf" srcId="{36EAE021-6FE2-483C-AAFE-142234BD1025}" destId="{CF95D309-85B1-4B61-BDA5-9D1A411B1187}" srcOrd="0" destOrd="0" presId="urn:microsoft.com/office/officeart/2005/8/layout/cycle5"/>
    <dgm:cxn modelId="{7DC7542F-BFB0-42C9-A1B8-DE8A48E9567E}" srcId="{399710B3-1335-4234-909D-27DC8D8A707D}" destId="{A8D7989D-48FE-484D-9AFF-3ECA68DA8442}" srcOrd="6" destOrd="0" parTransId="{A60B2E6C-D138-4A06-B355-6BAF52735106}" sibTransId="{466F4081-A235-4D1D-9289-5E3EB995BC9D}"/>
    <dgm:cxn modelId="{20157AE2-DBDF-4F03-96F2-EF49C0A6B04D}" srcId="{399710B3-1335-4234-909D-27DC8D8A707D}" destId="{8435DD67-021A-4D8F-B897-AD9AB51B8845}" srcOrd="1" destOrd="0" parTransId="{2DA8532A-E467-4402-8CE8-19F740487C54}" sibTransId="{613A5641-FCC0-475D-BD82-7F3AA1E067C5}"/>
    <dgm:cxn modelId="{3C66189F-6D3B-4935-AE8A-41E80F3D5206}" type="presOf" srcId="{48BFAEBD-B5DD-439B-88CD-846BC5ECFB59}" destId="{EF3FD33A-41F6-4BDE-9AAE-0A9F0229DBC7}" srcOrd="0" destOrd="0" presId="urn:microsoft.com/office/officeart/2005/8/layout/cycle5"/>
    <dgm:cxn modelId="{C436A2BA-8891-4BB3-AAF0-3708BFA7DC2F}" srcId="{399710B3-1335-4234-909D-27DC8D8A707D}" destId="{36EAE021-6FE2-483C-AAFE-142234BD1025}" srcOrd="0" destOrd="0" parTransId="{C5DAB67D-3822-4C88-A437-6D6420002236}" sibTransId="{37D4E940-A0D0-45A5-B919-C9D57370352A}"/>
    <dgm:cxn modelId="{D6E9BB9F-5BAD-4D49-A04A-815C6D32786D}" srcId="{399710B3-1335-4234-909D-27DC8D8A707D}" destId="{371FD5EA-C624-4125-8DC2-E5651765D049}" srcOrd="8" destOrd="0" parTransId="{156B3F15-AD1A-45DB-9EFA-9C465A468841}" sibTransId="{64BA7CF5-DBF8-4DAC-BB5C-32601B9EFED9}"/>
    <dgm:cxn modelId="{9DB09EC7-B957-4DEC-8406-9395F29E0360}" type="presOf" srcId="{F40379D1-02C0-40AC-AEE3-4B1096A3DD89}" destId="{07D5A49A-CC44-457B-9F4F-22B362E4CC58}" srcOrd="0" destOrd="0" presId="urn:microsoft.com/office/officeart/2005/8/layout/cycle5"/>
    <dgm:cxn modelId="{2BF74F81-10A1-4622-8FBD-700ED5C800B8}" type="presOf" srcId="{371FD5EA-C624-4125-8DC2-E5651765D049}" destId="{CFF215C7-86F7-4EA2-9D78-97FB8F82D31D}" srcOrd="0" destOrd="0" presId="urn:microsoft.com/office/officeart/2005/8/layout/cycle5"/>
    <dgm:cxn modelId="{6F32EC6D-17F6-46A7-9C69-DB2F3AA340B5}" type="presOf" srcId="{8435DD67-021A-4D8F-B897-AD9AB51B8845}" destId="{FE06E50F-BDD3-4D0B-8717-A72A1B6EE5D2}" srcOrd="0" destOrd="0" presId="urn:microsoft.com/office/officeart/2005/8/layout/cycle5"/>
    <dgm:cxn modelId="{7DB9AFF2-FB78-4199-8628-33BFF3644D1A}" type="presOf" srcId="{A8D7989D-48FE-484D-9AFF-3ECA68DA8442}" destId="{20B0062E-058B-485C-9938-6ED5B2DD85B3}" srcOrd="0" destOrd="0" presId="urn:microsoft.com/office/officeart/2005/8/layout/cycle5"/>
    <dgm:cxn modelId="{7207E93F-5486-456B-B972-203FC36C1C14}" type="presOf" srcId="{3874B623-9A45-444B-AC32-A06ED7DECA9F}" destId="{F518F13C-62E4-42CF-8258-5BFE47507B8D}" srcOrd="0" destOrd="0" presId="urn:microsoft.com/office/officeart/2005/8/layout/cycle5"/>
    <dgm:cxn modelId="{E99CCEC6-E775-4819-8300-A6468F367561}" srcId="{399710B3-1335-4234-909D-27DC8D8A707D}" destId="{C698357C-6DC1-44AE-9C3A-E8CC77D77E17}" srcOrd="5" destOrd="0" parTransId="{B2FE457E-33EE-4AA0-ABF5-1805F152E8D4}" sibTransId="{0B01242F-92B3-4958-9AA9-3F3447832589}"/>
    <dgm:cxn modelId="{005BD603-6E7D-4944-8E62-DE997974B9AA}" srcId="{399710B3-1335-4234-909D-27DC8D8A707D}" destId="{13495D1F-DF7F-4E2A-A65E-79974935023F}" srcOrd="3" destOrd="0" parTransId="{66EE0F47-3DE4-40E8-B0F2-5902FC36447C}" sibTransId="{3874B623-9A45-444B-AC32-A06ED7DECA9F}"/>
    <dgm:cxn modelId="{95FE3166-BB76-4E53-B9F4-D0FDEE2246A7}" type="presOf" srcId="{399710B3-1335-4234-909D-27DC8D8A707D}" destId="{A3154507-4EF8-47BB-B1C1-2426AB60CA91}" srcOrd="0" destOrd="0" presId="urn:microsoft.com/office/officeart/2005/8/layout/cycle5"/>
    <dgm:cxn modelId="{E5868134-032A-41D1-81C4-EA5F462A1B9B}" type="presOf" srcId="{C698357C-6DC1-44AE-9C3A-E8CC77D77E17}" destId="{1E173BC5-7DEB-45A2-8DAC-FA9DCB27D45F}" srcOrd="0" destOrd="0" presId="urn:microsoft.com/office/officeart/2005/8/layout/cycle5"/>
    <dgm:cxn modelId="{4633D791-992D-439D-A105-B69C7E3F792B}" type="presOf" srcId="{3E1064EC-896D-4D35-B966-D8F93C93DD4D}" destId="{71F38E43-C542-4AA4-B4FB-CBCAB0FD9E26}" srcOrd="0" destOrd="0" presId="urn:microsoft.com/office/officeart/2005/8/layout/cycle5"/>
    <dgm:cxn modelId="{EC7BEBA3-DB22-4925-A3EF-441F7BA960F0}" srcId="{399710B3-1335-4234-909D-27DC8D8A707D}" destId="{48BFAEBD-B5DD-439B-88CD-846BC5ECFB59}" srcOrd="7" destOrd="0" parTransId="{FE66D3FE-9222-4ED5-8C9F-89129F4EA92F}" sibTransId="{CA2AA49E-4ACA-4BBA-9A90-033BEBA99483}"/>
    <dgm:cxn modelId="{7746C0E3-B236-46F0-89F9-CFF16F62718D}" type="presOf" srcId="{64BA7CF5-DBF8-4DAC-BB5C-32601B9EFED9}" destId="{E6850D4D-F4A7-47BD-965D-F7D59FC84A6F}" srcOrd="0" destOrd="0" presId="urn:microsoft.com/office/officeart/2005/8/layout/cycle5"/>
    <dgm:cxn modelId="{EE1A6EB6-52F4-447A-BC53-2A3F1451573B}" srcId="{399710B3-1335-4234-909D-27DC8D8A707D}" destId="{39304514-AB8C-4C2E-8C71-85986791D97C}" srcOrd="4" destOrd="0" parTransId="{F8557A40-AC48-4D3B-BFE8-0108E232DBC4}" sibTransId="{F40379D1-02C0-40AC-AEE3-4B1096A3DD89}"/>
    <dgm:cxn modelId="{DFD9A9D9-BD45-4B1F-809F-02D865A2C177}" type="presOf" srcId="{13495D1F-DF7F-4E2A-A65E-79974935023F}" destId="{6430D765-F1F9-4F3C-87AB-A203F1F0CEAC}" srcOrd="0" destOrd="0" presId="urn:microsoft.com/office/officeart/2005/8/layout/cycle5"/>
    <dgm:cxn modelId="{09FC026F-FE88-4668-BC86-9C89E8C2BBA2}" type="presOf" srcId="{613A5641-FCC0-475D-BD82-7F3AA1E067C5}" destId="{AB5523F8-EDE6-49CE-931A-8E548D9D982A}" srcOrd="0" destOrd="0" presId="urn:microsoft.com/office/officeart/2005/8/layout/cycle5"/>
    <dgm:cxn modelId="{CBF14354-0EE6-4C87-A394-22B89F9BFE6B}" type="presOf" srcId="{CFC7B6E8-2151-4089-8320-3925683AD8CA}" destId="{D407CEFD-1D98-45F2-AD1E-A781B770E755}" srcOrd="0" destOrd="0" presId="urn:microsoft.com/office/officeart/2005/8/layout/cycle5"/>
    <dgm:cxn modelId="{08B185A5-7612-49B4-BCFB-89EB5C6064F4}" type="presOf" srcId="{466F4081-A235-4D1D-9289-5E3EB995BC9D}" destId="{A89FD5EC-0969-4C23-B90D-60A7272A13D2}" srcOrd="0" destOrd="0" presId="urn:microsoft.com/office/officeart/2005/8/layout/cycle5"/>
    <dgm:cxn modelId="{7B5CCBBB-A44D-4EAD-8E18-5B22073D0A5B}" srcId="{399710B3-1335-4234-909D-27DC8D8A707D}" destId="{CFC7B6E8-2151-4089-8320-3925683AD8CA}" srcOrd="2" destOrd="0" parTransId="{43276C1B-E556-422D-B9DE-AB972EB9FCB0}" sibTransId="{3E1064EC-896D-4D35-B966-D8F93C93DD4D}"/>
    <dgm:cxn modelId="{9A0BA270-B18E-45DE-8CB9-40F195FE1241}" type="presOf" srcId="{39304514-AB8C-4C2E-8C71-85986791D97C}" destId="{E6149D55-5E02-4FB6-B751-AC9AA83CD918}" srcOrd="0" destOrd="0" presId="urn:microsoft.com/office/officeart/2005/8/layout/cycle5"/>
    <dgm:cxn modelId="{5B410B1B-9BA3-4843-BACF-5F0F5767E917}" type="presParOf" srcId="{A3154507-4EF8-47BB-B1C1-2426AB60CA91}" destId="{CF95D309-85B1-4B61-BDA5-9D1A411B1187}" srcOrd="0" destOrd="0" presId="urn:microsoft.com/office/officeart/2005/8/layout/cycle5"/>
    <dgm:cxn modelId="{86916F61-525A-4A80-9259-7DC1D4D70B52}" type="presParOf" srcId="{A3154507-4EF8-47BB-B1C1-2426AB60CA91}" destId="{11DFD90D-DC38-489C-939A-484FCD591D18}" srcOrd="1" destOrd="0" presId="urn:microsoft.com/office/officeart/2005/8/layout/cycle5"/>
    <dgm:cxn modelId="{8BDB0A5C-80AF-4CB8-8A46-CDE25C050F89}" type="presParOf" srcId="{A3154507-4EF8-47BB-B1C1-2426AB60CA91}" destId="{BE666A2A-2B96-472F-94B7-2F53B67D9C57}" srcOrd="2" destOrd="0" presId="urn:microsoft.com/office/officeart/2005/8/layout/cycle5"/>
    <dgm:cxn modelId="{4ADB54B6-F318-4305-8E41-FF41F47F3FBA}" type="presParOf" srcId="{A3154507-4EF8-47BB-B1C1-2426AB60CA91}" destId="{FE06E50F-BDD3-4D0B-8717-A72A1B6EE5D2}" srcOrd="3" destOrd="0" presId="urn:microsoft.com/office/officeart/2005/8/layout/cycle5"/>
    <dgm:cxn modelId="{FCDB5617-7AE9-4BAD-87A3-A411EB9D36FB}" type="presParOf" srcId="{A3154507-4EF8-47BB-B1C1-2426AB60CA91}" destId="{46A43E52-8621-4D1D-8D00-3B0D62EB5B49}" srcOrd="4" destOrd="0" presId="urn:microsoft.com/office/officeart/2005/8/layout/cycle5"/>
    <dgm:cxn modelId="{F674220A-F273-44E3-8DA7-6CCD7F41977F}" type="presParOf" srcId="{A3154507-4EF8-47BB-B1C1-2426AB60CA91}" destId="{AB5523F8-EDE6-49CE-931A-8E548D9D982A}" srcOrd="5" destOrd="0" presId="urn:microsoft.com/office/officeart/2005/8/layout/cycle5"/>
    <dgm:cxn modelId="{0C340EA7-D28C-450C-9DA3-0745DD00B738}" type="presParOf" srcId="{A3154507-4EF8-47BB-B1C1-2426AB60CA91}" destId="{D407CEFD-1D98-45F2-AD1E-A781B770E755}" srcOrd="6" destOrd="0" presId="urn:microsoft.com/office/officeart/2005/8/layout/cycle5"/>
    <dgm:cxn modelId="{60B7CF37-CA37-4CC4-8020-4365E317CD61}" type="presParOf" srcId="{A3154507-4EF8-47BB-B1C1-2426AB60CA91}" destId="{98561EC5-1E90-4E97-9ED0-C39178634DAC}" srcOrd="7" destOrd="0" presId="urn:microsoft.com/office/officeart/2005/8/layout/cycle5"/>
    <dgm:cxn modelId="{CE1FF1FD-4841-415B-A105-66DE7523036A}" type="presParOf" srcId="{A3154507-4EF8-47BB-B1C1-2426AB60CA91}" destId="{71F38E43-C542-4AA4-B4FB-CBCAB0FD9E26}" srcOrd="8" destOrd="0" presId="urn:microsoft.com/office/officeart/2005/8/layout/cycle5"/>
    <dgm:cxn modelId="{131D6880-7D39-408B-ADA3-11EE3D4F058C}" type="presParOf" srcId="{A3154507-4EF8-47BB-B1C1-2426AB60CA91}" destId="{6430D765-F1F9-4F3C-87AB-A203F1F0CEAC}" srcOrd="9" destOrd="0" presId="urn:microsoft.com/office/officeart/2005/8/layout/cycle5"/>
    <dgm:cxn modelId="{E3DFFBD2-C86D-43F3-8603-6BEEE8EF8BB5}" type="presParOf" srcId="{A3154507-4EF8-47BB-B1C1-2426AB60CA91}" destId="{7FC78B8C-3F6D-40D2-9589-77E567E173F0}" srcOrd="10" destOrd="0" presId="urn:microsoft.com/office/officeart/2005/8/layout/cycle5"/>
    <dgm:cxn modelId="{6B96F39A-A88E-4ED1-B437-280234EFCA35}" type="presParOf" srcId="{A3154507-4EF8-47BB-B1C1-2426AB60CA91}" destId="{F518F13C-62E4-42CF-8258-5BFE47507B8D}" srcOrd="11" destOrd="0" presId="urn:microsoft.com/office/officeart/2005/8/layout/cycle5"/>
    <dgm:cxn modelId="{54D211BE-16AF-4145-8465-599EC4C02519}" type="presParOf" srcId="{A3154507-4EF8-47BB-B1C1-2426AB60CA91}" destId="{E6149D55-5E02-4FB6-B751-AC9AA83CD918}" srcOrd="12" destOrd="0" presId="urn:microsoft.com/office/officeart/2005/8/layout/cycle5"/>
    <dgm:cxn modelId="{CE6CFE9D-CAD2-49FE-8CC3-1B5A80A6AF45}" type="presParOf" srcId="{A3154507-4EF8-47BB-B1C1-2426AB60CA91}" destId="{D4BE6605-5DB3-485B-B328-2EA8697A3068}" srcOrd="13" destOrd="0" presId="urn:microsoft.com/office/officeart/2005/8/layout/cycle5"/>
    <dgm:cxn modelId="{B5EEE99B-3A10-4CAD-970C-C7951E597080}" type="presParOf" srcId="{A3154507-4EF8-47BB-B1C1-2426AB60CA91}" destId="{07D5A49A-CC44-457B-9F4F-22B362E4CC58}" srcOrd="14" destOrd="0" presId="urn:microsoft.com/office/officeart/2005/8/layout/cycle5"/>
    <dgm:cxn modelId="{B4499267-255F-4EE8-A875-F0B78B12A01D}" type="presParOf" srcId="{A3154507-4EF8-47BB-B1C1-2426AB60CA91}" destId="{1E173BC5-7DEB-45A2-8DAC-FA9DCB27D45F}" srcOrd="15" destOrd="0" presId="urn:microsoft.com/office/officeart/2005/8/layout/cycle5"/>
    <dgm:cxn modelId="{11DF94D3-F5F0-4D6A-B008-E582229030FB}" type="presParOf" srcId="{A3154507-4EF8-47BB-B1C1-2426AB60CA91}" destId="{D1EE5B00-08F5-4D23-B128-91713E232B85}" srcOrd="16" destOrd="0" presId="urn:microsoft.com/office/officeart/2005/8/layout/cycle5"/>
    <dgm:cxn modelId="{E7C50807-DC66-42F5-A778-6AA748BEDD8F}" type="presParOf" srcId="{A3154507-4EF8-47BB-B1C1-2426AB60CA91}" destId="{7050CBD3-FAB8-4064-868D-EB16974AB3B0}" srcOrd="17" destOrd="0" presId="urn:microsoft.com/office/officeart/2005/8/layout/cycle5"/>
    <dgm:cxn modelId="{60E1A705-1658-4448-8290-A5FADB1B2229}" type="presParOf" srcId="{A3154507-4EF8-47BB-B1C1-2426AB60CA91}" destId="{20B0062E-058B-485C-9938-6ED5B2DD85B3}" srcOrd="18" destOrd="0" presId="urn:microsoft.com/office/officeart/2005/8/layout/cycle5"/>
    <dgm:cxn modelId="{9553FA03-27A0-4141-91FB-414E83F9B57A}" type="presParOf" srcId="{A3154507-4EF8-47BB-B1C1-2426AB60CA91}" destId="{1293F554-991B-4EF4-B3CF-07D163F03601}" srcOrd="19" destOrd="0" presId="urn:microsoft.com/office/officeart/2005/8/layout/cycle5"/>
    <dgm:cxn modelId="{0F0042BC-C294-4A15-9BFA-2CEC3D4E2D57}" type="presParOf" srcId="{A3154507-4EF8-47BB-B1C1-2426AB60CA91}" destId="{A89FD5EC-0969-4C23-B90D-60A7272A13D2}" srcOrd="20" destOrd="0" presId="urn:microsoft.com/office/officeart/2005/8/layout/cycle5"/>
    <dgm:cxn modelId="{7A923EA5-858B-4E85-B383-7B812A037498}" type="presParOf" srcId="{A3154507-4EF8-47BB-B1C1-2426AB60CA91}" destId="{EF3FD33A-41F6-4BDE-9AAE-0A9F0229DBC7}" srcOrd="21" destOrd="0" presId="urn:microsoft.com/office/officeart/2005/8/layout/cycle5"/>
    <dgm:cxn modelId="{BC657B60-3EB2-476B-B2A9-CB803F75C123}" type="presParOf" srcId="{A3154507-4EF8-47BB-B1C1-2426AB60CA91}" destId="{B534C9C5-E550-4D93-A9FE-C905655F1D10}" srcOrd="22" destOrd="0" presId="urn:microsoft.com/office/officeart/2005/8/layout/cycle5"/>
    <dgm:cxn modelId="{B08C680C-8EBB-43D4-B4C5-7360A56A7AB8}" type="presParOf" srcId="{A3154507-4EF8-47BB-B1C1-2426AB60CA91}" destId="{83A1E808-E909-4E71-8459-ED673C6CCFD8}" srcOrd="23" destOrd="0" presId="urn:microsoft.com/office/officeart/2005/8/layout/cycle5"/>
    <dgm:cxn modelId="{1593DBF2-42EC-440C-AC10-21105A7766B5}" type="presParOf" srcId="{A3154507-4EF8-47BB-B1C1-2426AB60CA91}" destId="{CFF215C7-86F7-4EA2-9D78-97FB8F82D31D}" srcOrd="24" destOrd="0" presId="urn:microsoft.com/office/officeart/2005/8/layout/cycle5"/>
    <dgm:cxn modelId="{418B2E9E-DD30-42A3-815C-4E3356AB8C49}" type="presParOf" srcId="{A3154507-4EF8-47BB-B1C1-2426AB60CA91}" destId="{3526E158-81AC-4F3D-915F-3BDB7C6995DE}" srcOrd="25" destOrd="0" presId="urn:microsoft.com/office/officeart/2005/8/layout/cycle5"/>
    <dgm:cxn modelId="{C364DDF0-487E-4A1D-9686-20943B5D27E0}" type="presParOf" srcId="{A3154507-4EF8-47BB-B1C1-2426AB60CA91}" destId="{E6850D4D-F4A7-47BD-965D-F7D59FC84A6F}" srcOrd="26"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A25CC9-FD00-4CCF-8A6F-C04630AC7144}" type="doc">
      <dgm:prSet loTypeId="urn:microsoft.com/office/officeart/2005/8/layout/chevron2" loCatId="process" qsTypeId="urn:microsoft.com/office/officeart/2005/8/quickstyle/simple5" qsCatId="simple" csTypeId="urn:microsoft.com/office/officeart/2005/8/colors/colorful5" csCatId="colorful" phldr="1"/>
      <dgm:spPr/>
      <dgm:t>
        <a:bodyPr/>
        <a:lstStyle/>
        <a:p>
          <a:endParaRPr lang="es-MX"/>
        </a:p>
      </dgm:t>
    </dgm:pt>
    <dgm:pt modelId="{4168FBF2-AE5E-4039-823B-D02E33E21E58}">
      <dgm:prSet phldrT="[Texto]" custT="1"/>
      <dgm:spPr/>
      <dgm:t>
        <a:bodyPr/>
        <a:lstStyle/>
        <a:p>
          <a:r>
            <a:rPr lang="es-MX" sz="1800" b="1" dirty="0" smtClean="0">
              <a:effectLst>
                <a:outerShdw blurRad="38100" dist="38100" dir="2700000" algn="tl">
                  <a:srgbClr val="000000">
                    <a:alpha val="43137"/>
                  </a:srgbClr>
                </a:outerShdw>
              </a:effectLst>
            </a:rPr>
            <a:t>ENTRADA</a:t>
          </a:r>
        </a:p>
      </dgm:t>
    </dgm:pt>
    <dgm:pt modelId="{70A54321-BA41-411C-86C1-7F4B9EF027C0}" type="parTrans" cxnId="{357D4F32-22BC-4892-97B8-0C170D7EA47A}">
      <dgm:prSet/>
      <dgm:spPr/>
      <dgm:t>
        <a:bodyPr/>
        <a:lstStyle/>
        <a:p>
          <a:endParaRPr lang="es-MX"/>
        </a:p>
      </dgm:t>
    </dgm:pt>
    <dgm:pt modelId="{29DF0618-5A3D-42E9-8476-1E9D49296937}" type="sibTrans" cxnId="{357D4F32-22BC-4892-97B8-0C170D7EA47A}">
      <dgm:prSet/>
      <dgm:spPr/>
      <dgm:t>
        <a:bodyPr/>
        <a:lstStyle/>
        <a:p>
          <a:endParaRPr lang="es-MX"/>
        </a:p>
      </dgm:t>
    </dgm:pt>
    <dgm:pt modelId="{3C80E7B4-03F2-4E44-97CC-F065C6244991}">
      <dgm:prSet phldrT="[Texto]" custT="1"/>
      <dgm:spPr/>
      <dgm:t>
        <a:bodyPr/>
        <a:lstStyle/>
        <a:p>
          <a:r>
            <a:rPr lang="es-MX" sz="1800" b="1" dirty="0" smtClean="0">
              <a:effectLst>
                <a:outerShdw blurRad="38100" dist="38100" dir="2700000" algn="tl">
                  <a:srgbClr val="000000">
                    <a:alpha val="43137"/>
                  </a:srgbClr>
                </a:outerShdw>
              </a:effectLst>
            </a:rPr>
            <a:t>PROCESO</a:t>
          </a:r>
        </a:p>
      </dgm:t>
    </dgm:pt>
    <dgm:pt modelId="{51231748-E453-494E-A74F-5BCEFF2DD793}" type="parTrans" cxnId="{0094631D-3010-467D-907E-06B12030E982}">
      <dgm:prSet/>
      <dgm:spPr/>
      <dgm:t>
        <a:bodyPr/>
        <a:lstStyle/>
        <a:p>
          <a:endParaRPr lang="es-MX"/>
        </a:p>
      </dgm:t>
    </dgm:pt>
    <dgm:pt modelId="{6EC48EE9-AAB3-4447-A046-8F02C1EF8187}" type="sibTrans" cxnId="{0094631D-3010-467D-907E-06B12030E982}">
      <dgm:prSet/>
      <dgm:spPr/>
      <dgm:t>
        <a:bodyPr/>
        <a:lstStyle/>
        <a:p>
          <a:endParaRPr lang="es-MX"/>
        </a:p>
      </dgm:t>
    </dgm:pt>
    <dgm:pt modelId="{1F9D285F-8A0A-4CE3-9AFB-39CDBFD16CB2}">
      <dgm:prSet phldrT="[Texto]" custT="1"/>
      <dgm:spPr/>
      <dgm:t>
        <a:bodyPr/>
        <a:lstStyle/>
        <a:p>
          <a:r>
            <a:rPr lang="es-MX" sz="1800" b="1" dirty="0" smtClean="0">
              <a:solidFill>
                <a:schemeClr val="tx1"/>
              </a:solidFill>
              <a:effectLst>
                <a:outerShdw blurRad="38100" dist="38100" dir="2700000" algn="tl">
                  <a:srgbClr val="000000">
                    <a:alpha val="43137"/>
                  </a:srgbClr>
                </a:outerShdw>
              </a:effectLst>
            </a:rPr>
            <a:t>SALIDA</a:t>
          </a:r>
          <a:endParaRPr lang="es-MX" sz="1200" dirty="0">
            <a:solidFill>
              <a:schemeClr val="tx1"/>
            </a:solidFill>
          </a:endParaRPr>
        </a:p>
      </dgm:t>
    </dgm:pt>
    <dgm:pt modelId="{BD789CC2-861B-433D-BF14-CD0CB20FAFF8}" type="parTrans" cxnId="{70B09A4F-4008-487E-BA38-46889FD3A6D5}">
      <dgm:prSet/>
      <dgm:spPr/>
      <dgm:t>
        <a:bodyPr/>
        <a:lstStyle/>
        <a:p>
          <a:endParaRPr lang="es-MX"/>
        </a:p>
      </dgm:t>
    </dgm:pt>
    <dgm:pt modelId="{1B34C6B3-718C-467B-B261-96612AEB8B80}" type="sibTrans" cxnId="{70B09A4F-4008-487E-BA38-46889FD3A6D5}">
      <dgm:prSet/>
      <dgm:spPr/>
      <dgm:t>
        <a:bodyPr/>
        <a:lstStyle/>
        <a:p>
          <a:endParaRPr lang="es-MX"/>
        </a:p>
      </dgm:t>
    </dgm:pt>
    <dgm:pt modelId="{5F0EE037-B9C5-4A9B-8E70-587A3EA45A52}">
      <dgm:prSet custT="1"/>
      <dgm:spPr/>
      <dgm:t>
        <a:bodyPr/>
        <a:lstStyle/>
        <a:p>
          <a:pPr algn="ctr"/>
          <a:r>
            <a:rPr lang="es-MX" sz="2000" b="1" dirty="0" smtClean="0">
              <a:solidFill>
                <a:schemeClr val="tx1"/>
              </a:solidFill>
              <a:effectLst>
                <a:outerShdw blurRad="38100" dist="38100" dir="2700000" algn="tl">
                  <a:srgbClr val="000000">
                    <a:alpha val="43137"/>
                  </a:srgbClr>
                </a:outerShdw>
              </a:effectLst>
            </a:rPr>
            <a:t>Necesidades de capacitación</a:t>
          </a:r>
        </a:p>
      </dgm:t>
    </dgm:pt>
    <dgm:pt modelId="{C3367C95-17D6-4275-BA47-9D5082368308}" type="parTrans" cxnId="{D93EB13C-366E-4955-AF50-80937ADCD3A6}">
      <dgm:prSet/>
      <dgm:spPr/>
      <dgm:t>
        <a:bodyPr/>
        <a:lstStyle/>
        <a:p>
          <a:endParaRPr lang="es-MX"/>
        </a:p>
      </dgm:t>
    </dgm:pt>
    <dgm:pt modelId="{3F1EC13A-805E-4A83-BA65-AD374FBA315B}" type="sibTrans" cxnId="{D93EB13C-366E-4955-AF50-80937ADCD3A6}">
      <dgm:prSet/>
      <dgm:spPr/>
      <dgm:t>
        <a:bodyPr/>
        <a:lstStyle/>
        <a:p>
          <a:endParaRPr lang="es-MX"/>
        </a:p>
      </dgm:t>
    </dgm:pt>
    <dgm:pt modelId="{9B6A597B-D41C-4C78-9314-4DF278BA7131}">
      <dgm:prSet custT="1"/>
      <dgm:spPr/>
      <dgm:t>
        <a:bodyPr/>
        <a:lstStyle/>
        <a:p>
          <a:pPr algn="ctr"/>
          <a:r>
            <a:rPr lang="es-MX" sz="2000" b="1" dirty="0" smtClean="0">
              <a:solidFill>
                <a:schemeClr val="tx1"/>
              </a:solidFill>
              <a:effectLst>
                <a:outerShdw blurRad="38100" dist="38100" dir="2700000" algn="tl">
                  <a:srgbClr val="000000">
                    <a:alpha val="43137"/>
                  </a:srgbClr>
                </a:outerShdw>
              </a:effectLst>
            </a:rPr>
            <a:t>Programas de entrenamiento</a:t>
          </a:r>
        </a:p>
        <a:p>
          <a:pPr algn="ctr"/>
          <a:r>
            <a:rPr lang="es-MX" sz="2000" b="1" dirty="0" smtClean="0">
              <a:solidFill>
                <a:schemeClr val="tx1"/>
              </a:solidFill>
              <a:effectLst>
                <a:outerShdw blurRad="38100" dist="38100" dir="2700000" algn="tl">
                  <a:srgbClr val="000000">
                    <a:alpha val="43137"/>
                  </a:srgbClr>
                </a:outerShdw>
              </a:effectLst>
            </a:rPr>
            <a:t>Aprendizaje individual</a:t>
          </a:r>
        </a:p>
      </dgm:t>
    </dgm:pt>
    <dgm:pt modelId="{A84A7593-8F0D-4689-8BF8-7A9FC9ABD703}" type="parTrans" cxnId="{C321191F-981E-4727-8276-7E28C2002D6C}">
      <dgm:prSet/>
      <dgm:spPr/>
      <dgm:t>
        <a:bodyPr/>
        <a:lstStyle/>
        <a:p>
          <a:endParaRPr lang="es-MX"/>
        </a:p>
      </dgm:t>
    </dgm:pt>
    <dgm:pt modelId="{C71EDDA1-B8D2-4887-843C-46624B536CC6}" type="sibTrans" cxnId="{C321191F-981E-4727-8276-7E28C2002D6C}">
      <dgm:prSet/>
      <dgm:spPr/>
      <dgm:t>
        <a:bodyPr/>
        <a:lstStyle/>
        <a:p>
          <a:endParaRPr lang="es-MX"/>
        </a:p>
      </dgm:t>
    </dgm:pt>
    <dgm:pt modelId="{4EB83B66-6D2F-4DB8-BEC0-BF5C1B754C39}">
      <dgm:prSet custT="1"/>
      <dgm:spPr/>
      <dgm:t>
        <a:bodyPr/>
        <a:lstStyle/>
        <a:p>
          <a:pPr algn="ctr"/>
          <a:r>
            <a:rPr lang="es-MX" sz="2000" b="1" dirty="0" smtClean="0">
              <a:effectLst>
                <a:outerShdw blurRad="38100" dist="38100" dir="2700000" algn="tl">
                  <a:srgbClr val="000000">
                    <a:alpha val="43137"/>
                  </a:srgbClr>
                </a:outerShdw>
              </a:effectLst>
            </a:rPr>
            <a:t>Conocimiento    Aptitudes    Habilidades   Eficacia organizacional</a:t>
          </a:r>
          <a:endParaRPr lang="es-MX" sz="2000" b="1" dirty="0">
            <a:effectLst>
              <a:outerShdw blurRad="38100" dist="38100" dir="2700000" algn="tl">
                <a:srgbClr val="000000">
                  <a:alpha val="43137"/>
                </a:srgbClr>
              </a:outerShdw>
            </a:effectLst>
          </a:endParaRPr>
        </a:p>
      </dgm:t>
    </dgm:pt>
    <dgm:pt modelId="{C9292A86-CFFF-4CB9-B2C6-EF5ED6EFF12C}" type="parTrans" cxnId="{34670030-B7CD-4382-8474-9ABF662C8BEE}">
      <dgm:prSet/>
      <dgm:spPr/>
      <dgm:t>
        <a:bodyPr/>
        <a:lstStyle/>
        <a:p>
          <a:endParaRPr lang="es-MX"/>
        </a:p>
      </dgm:t>
    </dgm:pt>
    <dgm:pt modelId="{7F2367B0-7A26-49FC-A0F4-5951FE8E6CA0}" type="sibTrans" cxnId="{34670030-B7CD-4382-8474-9ABF662C8BEE}">
      <dgm:prSet/>
      <dgm:spPr/>
      <dgm:t>
        <a:bodyPr/>
        <a:lstStyle/>
        <a:p>
          <a:endParaRPr lang="es-MX"/>
        </a:p>
      </dgm:t>
    </dgm:pt>
    <dgm:pt modelId="{FE138F13-A021-469D-9B0C-EFEEAD7E0009}">
      <dgm:prSet/>
      <dgm:spPr/>
      <dgm:t>
        <a:bodyPr/>
        <a:lstStyle/>
        <a:p>
          <a:r>
            <a:rPr lang="es-MX" b="1" dirty="0" smtClean="0">
              <a:solidFill>
                <a:schemeClr val="tx1"/>
              </a:solidFill>
              <a:effectLst>
                <a:outerShdw blurRad="38100" dist="38100" dir="2700000" algn="tl">
                  <a:srgbClr val="000000">
                    <a:alpha val="43137"/>
                  </a:srgbClr>
                </a:outerShdw>
              </a:effectLst>
            </a:rPr>
            <a:t>Evaluación de resultados</a:t>
          </a:r>
          <a:endParaRPr lang="es-MX" b="1" dirty="0">
            <a:solidFill>
              <a:schemeClr val="tx1"/>
            </a:solidFill>
            <a:effectLst>
              <a:outerShdw blurRad="38100" dist="38100" dir="2700000" algn="tl">
                <a:srgbClr val="000000">
                  <a:alpha val="43137"/>
                </a:srgbClr>
              </a:outerShdw>
            </a:effectLst>
          </a:endParaRPr>
        </a:p>
      </dgm:t>
    </dgm:pt>
    <dgm:pt modelId="{67809F45-3EE9-41FD-B682-B97983856F4F}" type="parTrans" cxnId="{DACB77DA-BB49-43CA-B655-1EF2EA559D5E}">
      <dgm:prSet/>
      <dgm:spPr/>
      <dgm:t>
        <a:bodyPr/>
        <a:lstStyle/>
        <a:p>
          <a:endParaRPr lang="es-MX"/>
        </a:p>
      </dgm:t>
    </dgm:pt>
    <dgm:pt modelId="{6C43FB1D-B0CB-4C2F-99A8-65F23736E449}" type="sibTrans" cxnId="{DACB77DA-BB49-43CA-B655-1EF2EA559D5E}">
      <dgm:prSet/>
      <dgm:spPr/>
      <dgm:t>
        <a:bodyPr/>
        <a:lstStyle/>
        <a:p>
          <a:endParaRPr lang="es-MX"/>
        </a:p>
      </dgm:t>
    </dgm:pt>
    <dgm:pt modelId="{2B654809-0EC4-4558-8A53-153C245A04A8}">
      <dgm:prSet custT="1"/>
      <dgm:spPr/>
      <dgm:t>
        <a:bodyPr/>
        <a:lstStyle/>
        <a:p>
          <a:pPr algn="ctr"/>
          <a:r>
            <a:rPr lang="es-MX" sz="4000" b="1" dirty="0" smtClean="0">
              <a:solidFill>
                <a:srgbClr val="FF0066"/>
              </a:solidFill>
              <a:effectLst/>
            </a:rPr>
            <a:t>RETROALIMENTACIÓN</a:t>
          </a:r>
          <a:endParaRPr lang="es-MX" sz="4000" b="1" dirty="0">
            <a:solidFill>
              <a:srgbClr val="FF0066"/>
            </a:solidFill>
            <a:effectLst/>
          </a:endParaRPr>
        </a:p>
      </dgm:t>
    </dgm:pt>
    <dgm:pt modelId="{7143D3B4-D4F9-4CD1-AEC6-EF19E4334B4C}" type="parTrans" cxnId="{5894DE0F-1424-44E0-BE68-D8AFB9BCD532}">
      <dgm:prSet/>
      <dgm:spPr/>
      <dgm:t>
        <a:bodyPr/>
        <a:lstStyle/>
        <a:p>
          <a:endParaRPr lang="en-US"/>
        </a:p>
      </dgm:t>
    </dgm:pt>
    <dgm:pt modelId="{B6E5CEF1-A085-4396-B1BA-AD4E981DEF4C}" type="sibTrans" cxnId="{5894DE0F-1424-44E0-BE68-D8AFB9BCD532}">
      <dgm:prSet/>
      <dgm:spPr/>
      <dgm:t>
        <a:bodyPr/>
        <a:lstStyle/>
        <a:p>
          <a:endParaRPr lang="en-US"/>
        </a:p>
      </dgm:t>
    </dgm:pt>
    <dgm:pt modelId="{A86F83D4-F252-42EB-88F3-B54215D57F41}" type="pres">
      <dgm:prSet presAssocID="{EDA25CC9-FD00-4CCF-8A6F-C04630AC7144}" presName="linearFlow" presStyleCnt="0">
        <dgm:presLayoutVars>
          <dgm:dir/>
          <dgm:animLvl val="lvl"/>
          <dgm:resizeHandles val="exact"/>
        </dgm:presLayoutVars>
      </dgm:prSet>
      <dgm:spPr/>
      <dgm:t>
        <a:bodyPr/>
        <a:lstStyle/>
        <a:p>
          <a:endParaRPr lang="es-MX"/>
        </a:p>
      </dgm:t>
    </dgm:pt>
    <dgm:pt modelId="{09D90D2D-B154-45C1-BA19-1CC01F439123}" type="pres">
      <dgm:prSet presAssocID="{4168FBF2-AE5E-4039-823B-D02E33E21E58}" presName="composite" presStyleCnt="0"/>
      <dgm:spPr/>
    </dgm:pt>
    <dgm:pt modelId="{E9B23898-3926-4F2C-8746-C46944AD91B9}" type="pres">
      <dgm:prSet presAssocID="{4168FBF2-AE5E-4039-823B-D02E33E21E58}" presName="parentText" presStyleLbl="alignNode1" presStyleIdx="0" presStyleCnt="4">
        <dgm:presLayoutVars>
          <dgm:chMax val="1"/>
          <dgm:bulletEnabled val="1"/>
        </dgm:presLayoutVars>
      </dgm:prSet>
      <dgm:spPr/>
      <dgm:t>
        <a:bodyPr/>
        <a:lstStyle/>
        <a:p>
          <a:endParaRPr lang="es-MX"/>
        </a:p>
      </dgm:t>
    </dgm:pt>
    <dgm:pt modelId="{DB16DB52-3A12-4D29-A156-74EB0A19C42B}" type="pres">
      <dgm:prSet presAssocID="{4168FBF2-AE5E-4039-823B-D02E33E21E58}" presName="descendantText" presStyleLbl="alignAcc1" presStyleIdx="0" presStyleCnt="4">
        <dgm:presLayoutVars>
          <dgm:bulletEnabled val="1"/>
        </dgm:presLayoutVars>
      </dgm:prSet>
      <dgm:spPr/>
      <dgm:t>
        <a:bodyPr/>
        <a:lstStyle/>
        <a:p>
          <a:endParaRPr lang="es-MX"/>
        </a:p>
      </dgm:t>
    </dgm:pt>
    <dgm:pt modelId="{0D13368A-AB74-4E2E-8CFE-B2EB176330D2}" type="pres">
      <dgm:prSet presAssocID="{29DF0618-5A3D-42E9-8476-1E9D49296937}" presName="sp" presStyleCnt="0"/>
      <dgm:spPr/>
    </dgm:pt>
    <dgm:pt modelId="{D7680BE2-5563-47D3-B20D-AD352A879D49}" type="pres">
      <dgm:prSet presAssocID="{3C80E7B4-03F2-4E44-97CC-F065C6244991}" presName="composite" presStyleCnt="0"/>
      <dgm:spPr/>
    </dgm:pt>
    <dgm:pt modelId="{F7BC44E3-933C-430B-B4B3-688FE206AAC4}" type="pres">
      <dgm:prSet presAssocID="{3C80E7B4-03F2-4E44-97CC-F065C6244991}" presName="parentText" presStyleLbl="alignNode1" presStyleIdx="1" presStyleCnt="4">
        <dgm:presLayoutVars>
          <dgm:chMax val="1"/>
          <dgm:bulletEnabled val="1"/>
        </dgm:presLayoutVars>
      </dgm:prSet>
      <dgm:spPr/>
      <dgm:t>
        <a:bodyPr/>
        <a:lstStyle/>
        <a:p>
          <a:endParaRPr lang="es-MX"/>
        </a:p>
      </dgm:t>
    </dgm:pt>
    <dgm:pt modelId="{F886C8A7-0111-43C1-8C15-C6B4634A3AD0}" type="pres">
      <dgm:prSet presAssocID="{3C80E7B4-03F2-4E44-97CC-F065C6244991}" presName="descendantText" presStyleLbl="alignAcc1" presStyleIdx="1" presStyleCnt="4">
        <dgm:presLayoutVars>
          <dgm:bulletEnabled val="1"/>
        </dgm:presLayoutVars>
      </dgm:prSet>
      <dgm:spPr/>
      <dgm:t>
        <a:bodyPr/>
        <a:lstStyle/>
        <a:p>
          <a:endParaRPr lang="es-MX"/>
        </a:p>
      </dgm:t>
    </dgm:pt>
    <dgm:pt modelId="{15934FA0-1DC2-4595-9A41-2C8D5402DFF4}" type="pres">
      <dgm:prSet presAssocID="{6EC48EE9-AAB3-4447-A046-8F02C1EF8187}" presName="sp" presStyleCnt="0"/>
      <dgm:spPr/>
    </dgm:pt>
    <dgm:pt modelId="{0E3C75BD-83D7-4E2A-9BEF-45D3FEB85DB1}" type="pres">
      <dgm:prSet presAssocID="{1F9D285F-8A0A-4CE3-9AFB-39CDBFD16CB2}" presName="composite" presStyleCnt="0"/>
      <dgm:spPr/>
    </dgm:pt>
    <dgm:pt modelId="{72EFD602-E8C5-4EC5-94FC-1899276E98DD}" type="pres">
      <dgm:prSet presAssocID="{1F9D285F-8A0A-4CE3-9AFB-39CDBFD16CB2}" presName="parentText" presStyleLbl="alignNode1" presStyleIdx="2" presStyleCnt="4">
        <dgm:presLayoutVars>
          <dgm:chMax val="1"/>
          <dgm:bulletEnabled val="1"/>
        </dgm:presLayoutVars>
      </dgm:prSet>
      <dgm:spPr/>
      <dgm:t>
        <a:bodyPr/>
        <a:lstStyle/>
        <a:p>
          <a:endParaRPr lang="es-MX"/>
        </a:p>
      </dgm:t>
    </dgm:pt>
    <dgm:pt modelId="{36A10085-FE51-43A4-869E-CF9DF2F8E218}" type="pres">
      <dgm:prSet presAssocID="{1F9D285F-8A0A-4CE3-9AFB-39CDBFD16CB2}" presName="descendantText" presStyleLbl="alignAcc1" presStyleIdx="2" presStyleCnt="4">
        <dgm:presLayoutVars>
          <dgm:bulletEnabled val="1"/>
        </dgm:presLayoutVars>
      </dgm:prSet>
      <dgm:spPr/>
      <dgm:t>
        <a:bodyPr/>
        <a:lstStyle/>
        <a:p>
          <a:endParaRPr lang="es-MX"/>
        </a:p>
      </dgm:t>
    </dgm:pt>
    <dgm:pt modelId="{D5617B21-9C21-4008-9657-20FE763262D6}" type="pres">
      <dgm:prSet presAssocID="{1B34C6B3-718C-467B-B261-96612AEB8B80}" presName="sp" presStyleCnt="0"/>
      <dgm:spPr/>
    </dgm:pt>
    <dgm:pt modelId="{EC498193-B8D6-440E-A182-DE56D0385167}" type="pres">
      <dgm:prSet presAssocID="{FE138F13-A021-469D-9B0C-EFEEAD7E0009}" presName="composite" presStyleCnt="0"/>
      <dgm:spPr/>
    </dgm:pt>
    <dgm:pt modelId="{AE30B766-91AF-41B1-88B5-E72F330B9625}" type="pres">
      <dgm:prSet presAssocID="{FE138F13-A021-469D-9B0C-EFEEAD7E0009}" presName="parentText" presStyleLbl="alignNode1" presStyleIdx="3" presStyleCnt="4">
        <dgm:presLayoutVars>
          <dgm:chMax val="1"/>
          <dgm:bulletEnabled val="1"/>
        </dgm:presLayoutVars>
      </dgm:prSet>
      <dgm:spPr/>
      <dgm:t>
        <a:bodyPr/>
        <a:lstStyle/>
        <a:p>
          <a:endParaRPr lang="es-MX"/>
        </a:p>
      </dgm:t>
    </dgm:pt>
    <dgm:pt modelId="{582EB89B-4196-4950-8CC6-04A04DBD6278}" type="pres">
      <dgm:prSet presAssocID="{FE138F13-A021-469D-9B0C-EFEEAD7E0009}" presName="descendantText" presStyleLbl="alignAcc1" presStyleIdx="3" presStyleCnt="4">
        <dgm:presLayoutVars>
          <dgm:bulletEnabled val="1"/>
        </dgm:presLayoutVars>
      </dgm:prSet>
      <dgm:spPr/>
      <dgm:t>
        <a:bodyPr/>
        <a:lstStyle/>
        <a:p>
          <a:endParaRPr lang="es-MX"/>
        </a:p>
      </dgm:t>
    </dgm:pt>
  </dgm:ptLst>
  <dgm:cxnLst>
    <dgm:cxn modelId="{34670030-B7CD-4382-8474-9ABF662C8BEE}" srcId="{1F9D285F-8A0A-4CE3-9AFB-39CDBFD16CB2}" destId="{4EB83B66-6D2F-4DB8-BEC0-BF5C1B754C39}" srcOrd="0" destOrd="0" parTransId="{C9292A86-CFFF-4CB9-B2C6-EF5ED6EFF12C}" sibTransId="{7F2367B0-7A26-49FC-A0F4-5951FE8E6CA0}"/>
    <dgm:cxn modelId="{333D5146-1A17-4D1B-ACED-EDBC3731B88D}" type="presOf" srcId="{3C80E7B4-03F2-4E44-97CC-F065C6244991}" destId="{F7BC44E3-933C-430B-B4B3-688FE206AAC4}" srcOrd="0" destOrd="0" presId="urn:microsoft.com/office/officeart/2005/8/layout/chevron2"/>
    <dgm:cxn modelId="{70B09A4F-4008-487E-BA38-46889FD3A6D5}" srcId="{EDA25CC9-FD00-4CCF-8A6F-C04630AC7144}" destId="{1F9D285F-8A0A-4CE3-9AFB-39CDBFD16CB2}" srcOrd="2" destOrd="0" parTransId="{BD789CC2-861B-433D-BF14-CD0CB20FAFF8}" sibTransId="{1B34C6B3-718C-467B-B261-96612AEB8B80}"/>
    <dgm:cxn modelId="{357D4F32-22BC-4892-97B8-0C170D7EA47A}" srcId="{EDA25CC9-FD00-4CCF-8A6F-C04630AC7144}" destId="{4168FBF2-AE5E-4039-823B-D02E33E21E58}" srcOrd="0" destOrd="0" parTransId="{70A54321-BA41-411C-86C1-7F4B9EF027C0}" sibTransId="{29DF0618-5A3D-42E9-8476-1E9D49296937}"/>
    <dgm:cxn modelId="{C3609417-60B7-42C4-86EC-7BB7AFEBF474}" type="presOf" srcId="{1F9D285F-8A0A-4CE3-9AFB-39CDBFD16CB2}" destId="{72EFD602-E8C5-4EC5-94FC-1899276E98DD}" srcOrd="0" destOrd="0" presId="urn:microsoft.com/office/officeart/2005/8/layout/chevron2"/>
    <dgm:cxn modelId="{654A3B55-A9B6-465D-A674-FFBD225C4F8C}" type="presOf" srcId="{EDA25CC9-FD00-4CCF-8A6F-C04630AC7144}" destId="{A86F83D4-F252-42EB-88F3-B54215D57F41}" srcOrd="0" destOrd="0" presId="urn:microsoft.com/office/officeart/2005/8/layout/chevron2"/>
    <dgm:cxn modelId="{15BE42F3-CECD-4355-BF6B-A15AED6D9A39}" type="presOf" srcId="{FE138F13-A021-469D-9B0C-EFEEAD7E0009}" destId="{AE30B766-91AF-41B1-88B5-E72F330B9625}" srcOrd="0" destOrd="0" presId="urn:microsoft.com/office/officeart/2005/8/layout/chevron2"/>
    <dgm:cxn modelId="{C321191F-981E-4727-8276-7E28C2002D6C}" srcId="{3C80E7B4-03F2-4E44-97CC-F065C6244991}" destId="{9B6A597B-D41C-4C78-9314-4DF278BA7131}" srcOrd="0" destOrd="0" parTransId="{A84A7593-8F0D-4689-8BF8-7A9FC9ABD703}" sibTransId="{C71EDDA1-B8D2-4887-843C-46624B536CC6}"/>
    <dgm:cxn modelId="{5894DE0F-1424-44E0-BE68-D8AFB9BCD532}" srcId="{FE138F13-A021-469D-9B0C-EFEEAD7E0009}" destId="{2B654809-0EC4-4558-8A53-153C245A04A8}" srcOrd="0" destOrd="0" parTransId="{7143D3B4-D4F9-4CD1-AEC6-EF19E4334B4C}" sibTransId="{B6E5CEF1-A085-4396-B1BA-AD4E981DEF4C}"/>
    <dgm:cxn modelId="{2F513C3F-7049-406D-83E4-1521E5366D0D}" type="presOf" srcId="{2B654809-0EC4-4558-8A53-153C245A04A8}" destId="{582EB89B-4196-4950-8CC6-04A04DBD6278}" srcOrd="0" destOrd="0" presId="urn:microsoft.com/office/officeart/2005/8/layout/chevron2"/>
    <dgm:cxn modelId="{E59B597A-64C8-41AF-857D-B23527639D04}" type="presOf" srcId="{4EB83B66-6D2F-4DB8-BEC0-BF5C1B754C39}" destId="{36A10085-FE51-43A4-869E-CF9DF2F8E218}" srcOrd="0" destOrd="0" presId="urn:microsoft.com/office/officeart/2005/8/layout/chevron2"/>
    <dgm:cxn modelId="{D93EB13C-366E-4955-AF50-80937ADCD3A6}" srcId="{4168FBF2-AE5E-4039-823B-D02E33E21E58}" destId="{5F0EE037-B9C5-4A9B-8E70-587A3EA45A52}" srcOrd="0" destOrd="0" parTransId="{C3367C95-17D6-4275-BA47-9D5082368308}" sibTransId="{3F1EC13A-805E-4A83-BA65-AD374FBA315B}"/>
    <dgm:cxn modelId="{CECE997B-4E54-4850-B2E4-7D0B20D329F9}" type="presOf" srcId="{9B6A597B-D41C-4C78-9314-4DF278BA7131}" destId="{F886C8A7-0111-43C1-8C15-C6B4634A3AD0}" srcOrd="0" destOrd="0" presId="urn:microsoft.com/office/officeart/2005/8/layout/chevron2"/>
    <dgm:cxn modelId="{E2C0E645-B556-4D64-84AC-F798080ED25F}" type="presOf" srcId="{5F0EE037-B9C5-4A9B-8E70-587A3EA45A52}" destId="{DB16DB52-3A12-4D29-A156-74EB0A19C42B}" srcOrd="0" destOrd="0" presId="urn:microsoft.com/office/officeart/2005/8/layout/chevron2"/>
    <dgm:cxn modelId="{0094631D-3010-467D-907E-06B12030E982}" srcId="{EDA25CC9-FD00-4CCF-8A6F-C04630AC7144}" destId="{3C80E7B4-03F2-4E44-97CC-F065C6244991}" srcOrd="1" destOrd="0" parTransId="{51231748-E453-494E-A74F-5BCEFF2DD793}" sibTransId="{6EC48EE9-AAB3-4447-A046-8F02C1EF8187}"/>
    <dgm:cxn modelId="{DACB77DA-BB49-43CA-B655-1EF2EA559D5E}" srcId="{EDA25CC9-FD00-4CCF-8A6F-C04630AC7144}" destId="{FE138F13-A021-469D-9B0C-EFEEAD7E0009}" srcOrd="3" destOrd="0" parTransId="{67809F45-3EE9-41FD-B682-B97983856F4F}" sibTransId="{6C43FB1D-B0CB-4C2F-99A8-65F23736E449}"/>
    <dgm:cxn modelId="{605B1B9C-265E-4BE0-A1E2-A57F4420639F}" type="presOf" srcId="{4168FBF2-AE5E-4039-823B-D02E33E21E58}" destId="{E9B23898-3926-4F2C-8746-C46944AD91B9}" srcOrd="0" destOrd="0" presId="urn:microsoft.com/office/officeart/2005/8/layout/chevron2"/>
    <dgm:cxn modelId="{F88C3F38-5286-446D-81E8-CC037B1BEA53}" type="presParOf" srcId="{A86F83D4-F252-42EB-88F3-B54215D57F41}" destId="{09D90D2D-B154-45C1-BA19-1CC01F439123}" srcOrd="0" destOrd="0" presId="urn:microsoft.com/office/officeart/2005/8/layout/chevron2"/>
    <dgm:cxn modelId="{93A30C7A-26FD-4E52-88C6-03FCE3529C6F}" type="presParOf" srcId="{09D90D2D-B154-45C1-BA19-1CC01F439123}" destId="{E9B23898-3926-4F2C-8746-C46944AD91B9}" srcOrd="0" destOrd="0" presId="urn:microsoft.com/office/officeart/2005/8/layout/chevron2"/>
    <dgm:cxn modelId="{944B72D7-5498-472B-AC67-745B60E49916}" type="presParOf" srcId="{09D90D2D-B154-45C1-BA19-1CC01F439123}" destId="{DB16DB52-3A12-4D29-A156-74EB0A19C42B}" srcOrd="1" destOrd="0" presId="urn:microsoft.com/office/officeart/2005/8/layout/chevron2"/>
    <dgm:cxn modelId="{3B8A3960-4F0D-4A8A-8020-2F34E8BCB3B5}" type="presParOf" srcId="{A86F83D4-F252-42EB-88F3-B54215D57F41}" destId="{0D13368A-AB74-4E2E-8CFE-B2EB176330D2}" srcOrd="1" destOrd="0" presId="urn:microsoft.com/office/officeart/2005/8/layout/chevron2"/>
    <dgm:cxn modelId="{066D4A50-CD39-4E5F-839F-B662F5782075}" type="presParOf" srcId="{A86F83D4-F252-42EB-88F3-B54215D57F41}" destId="{D7680BE2-5563-47D3-B20D-AD352A879D49}" srcOrd="2" destOrd="0" presId="urn:microsoft.com/office/officeart/2005/8/layout/chevron2"/>
    <dgm:cxn modelId="{3B05BDC9-1CAA-4C59-96E6-06EF005AB31C}" type="presParOf" srcId="{D7680BE2-5563-47D3-B20D-AD352A879D49}" destId="{F7BC44E3-933C-430B-B4B3-688FE206AAC4}" srcOrd="0" destOrd="0" presId="urn:microsoft.com/office/officeart/2005/8/layout/chevron2"/>
    <dgm:cxn modelId="{EAEB8064-2D75-4C98-90EB-D586AC367038}" type="presParOf" srcId="{D7680BE2-5563-47D3-B20D-AD352A879D49}" destId="{F886C8A7-0111-43C1-8C15-C6B4634A3AD0}" srcOrd="1" destOrd="0" presId="urn:microsoft.com/office/officeart/2005/8/layout/chevron2"/>
    <dgm:cxn modelId="{1662ADFA-F2D3-4762-BA44-781E61D7827C}" type="presParOf" srcId="{A86F83D4-F252-42EB-88F3-B54215D57F41}" destId="{15934FA0-1DC2-4595-9A41-2C8D5402DFF4}" srcOrd="3" destOrd="0" presId="urn:microsoft.com/office/officeart/2005/8/layout/chevron2"/>
    <dgm:cxn modelId="{9D96F7C0-FDC1-493F-8C57-E6FA02971685}" type="presParOf" srcId="{A86F83D4-F252-42EB-88F3-B54215D57F41}" destId="{0E3C75BD-83D7-4E2A-9BEF-45D3FEB85DB1}" srcOrd="4" destOrd="0" presId="urn:microsoft.com/office/officeart/2005/8/layout/chevron2"/>
    <dgm:cxn modelId="{0BB6E170-80EF-4AA4-8282-61F52AC451F9}" type="presParOf" srcId="{0E3C75BD-83D7-4E2A-9BEF-45D3FEB85DB1}" destId="{72EFD602-E8C5-4EC5-94FC-1899276E98DD}" srcOrd="0" destOrd="0" presId="urn:microsoft.com/office/officeart/2005/8/layout/chevron2"/>
    <dgm:cxn modelId="{0FE7B56D-74B0-4193-BBAD-0508AB9A1FBB}" type="presParOf" srcId="{0E3C75BD-83D7-4E2A-9BEF-45D3FEB85DB1}" destId="{36A10085-FE51-43A4-869E-CF9DF2F8E218}" srcOrd="1" destOrd="0" presId="urn:microsoft.com/office/officeart/2005/8/layout/chevron2"/>
    <dgm:cxn modelId="{3685FBA5-D3E2-4462-BB6D-F376D5B2AB36}" type="presParOf" srcId="{A86F83D4-F252-42EB-88F3-B54215D57F41}" destId="{D5617B21-9C21-4008-9657-20FE763262D6}" srcOrd="5" destOrd="0" presId="urn:microsoft.com/office/officeart/2005/8/layout/chevron2"/>
    <dgm:cxn modelId="{3FCD06E5-8491-4B4E-A831-2885CF5203B8}" type="presParOf" srcId="{A86F83D4-F252-42EB-88F3-B54215D57F41}" destId="{EC498193-B8D6-440E-A182-DE56D0385167}" srcOrd="6" destOrd="0" presId="urn:microsoft.com/office/officeart/2005/8/layout/chevron2"/>
    <dgm:cxn modelId="{FFEC3AA9-0090-4286-8A6C-DB31E5929620}" type="presParOf" srcId="{EC498193-B8D6-440E-A182-DE56D0385167}" destId="{AE30B766-91AF-41B1-88B5-E72F330B9625}" srcOrd="0" destOrd="0" presId="urn:microsoft.com/office/officeart/2005/8/layout/chevron2"/>
    <dgm:cxn modelId="{795ED305-4868-4A44-A1BC-880C2CEE0377}" type="presParOf" srcId="{EC498193-B8D6-440E-A182-DE56D0385167}" destId="{582EB89B-4196-4950-8CC6-04A04DBD627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EB04F-BC2C-4C8B-B5E1-EB0EE9400363}">
      <dsp:nvSpPr>
        <dsp:cNvPr id="0" name=""/>
        <dsp:cNvSpPr/>
      </dsp:nvSpPr>
      <dsp:spPr>
        <a:xfrm>
          <a:off x="3337560" y="3283265"/>
          <a:ext cx="2468880" cy="2468880"/>
        </a:xfrm>
        <a:prstGeom prst="ellipse">
          <a:avLst/>
        </a:prstGeom>
        <a:solidFill>
          <a:srgbClr val="FFC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lumMod val="95000"/>
                  <a:lumOff val="5000"/>
                </a:schemeClr>
              </a:solidFill>
              <a:effectLst>
                <a:outerShdw blurRad="38100" dist="38100" dir="2700000" algn="tl">
                  <a:srgbClr val="000000">
                    <a:alpha val="43137"/>
                  </a:srgbClr>
                </a:outerShdw>
              </a:effectLst>
            </a:rPr>
            <a:t>CAPACITACIÓN</a:t>
          </a:r>
        </a:p>
      </dsp:txBody>
      <dsp:txXfrm>
        <a:off x="3699119" y="3644824"/>
        <a:ext cx="1745762" cy="1745762"/>
      </dsp:txXfrm>
    </dsp:sp>
    <dsp:sp modelId="{84CF56D4-A714-4E39-81C0-72D863C7705D}">
      <dsp:nvSpPr>
        <dsp:cNvPr id="0" name=""/>
        <dsp:cNvSpPr/>
      </dsp:nvSpPr>
      <dsp:spPr>
        <a:xfrm rot="11700000">
          <a:off x="1137494" y="3534680"/>
          <a:ext cx="2157591" cy="703630"/>
        </a:xfrm>
        <a:prstGeom prst="leftArrow">
          <a:avLst>
            <a:gd name="adj1" fmla="val 60000"/>
            <a:gd name="adj2" fmla="val 50000"/>
          </a:avLst>
        </a:prstGeom>
        <a:solidFill>
          <a:srgbClr val="00B050"/>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50100A17-0374-4C38-855F-148E22A722E4}">
      <dsp:nvSpPr>
        <dsp:cNvPr id="0" name=""/>
        <dsp:cNvSpPr/>
      </dsp:nvSpPr>
      <dsp:spPr>
        <a:xfrm>
          <a:off x="1535" y="2669108"/>
          <a:ext cx="2345436" cy="1876348"/>
        </a:xfrm>
        <a:prstGeom prst="roundRect">
          <a:avLst>
            <a:gd name="adj" fmla="val 10000"/>
          </a:avLst>
        </a:prstGeom>
        <a:solidFill>
          <a:srgbClr val="00B05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bg1"/>
              </a:solidFill>
              <a:effectLst>
                <a:outerShdw blurRad="38100" dist="38100" dir="2700000" algn="tl">
                  <a:srgbClr val="000000">
                    <a:alpha val="43137"/>
                  </a:srgbClr>
                </a:outerShdw>
              </a:effectLst>
            </a:rPr>
            <a:t>Transmisión de información</a:t>
          </a:r>
          <a:endParaRPr lang="es-MX" sz="2400" b="1" kern="1200" dirty="0">
            <a:solidFill>
              <a:schemeClr val="bg1"/>
            </a:solidFill>
            <a:effectLst>
              <a:outerShdw blurRad="38100" dist="38100" dir="2700000" algn="tl">
                <a:srgbClr val="000000">
                  <a:alpha val="43137"/>
                </a:srgbClr>
              </a:outerShdw>
            </a:effectLst>
          </a:endParaRPr>
        </a:p>
      </dsp:txBody>
      <dsp:txXfrm>
        <a:off x="56491" y="2724064"/>
        <a:ext cx="2235524" cy="1766436"/>
      </dsp:txXfrm>
    </dsp:sp>
    <dsp:sp modelId="{2C5CAB0B-5F3F-41D5-8899-4328CC547028}">
      <dsp:nvSpPr>
        <dsp:cNvPr id="0" name=""/>
        <dsp:cNvSpPr/>
      </dsp:nvSpPr>
      <dsp:spPr>
        <a:xfrm rot="14700000">
          <a:off x="2462518" y="1955578"/>
          <a:ext cx="2157591" cy="703630"/>
        </a:xfrm>
        <a:prstGeom prst="leftArrow">
          <a:avLst>
            <a:gd name="adj1" fmla="val 60000"/>
            <a:gd name="adj2" fmla="val 50000"/>
          </a:avLst>
        </a:prstGeom>
        <a:solidFill>
          <a:srgbClr val="00B0F0"/>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B73330B3-F70C-43AC-960B-A6669A7E6582}">
      <dsp:nvSpPr>
        <dsp:cNvPr id="0" name=""/>
        <dsp:cNvSpPr/>
      </dsp:nvSpPr>
      <dsp:spPr>
        <a:xfrm>
          <a:off x="1912677" y="391498"/>
          <a:ext cx="2345436" cy="1876348"/>
        </a:xfrm>
        <a:prstGeom prst="roundRect">
          <a:avLst>
            <a:gd name="adj" fmla="val 10000"/>
          </a:avLst>
        </a:prstGeom>
        <a:solidFill>
          <a:srgbClr val="00B0F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bg1"/>
              </a:solidFill>
              <a:effectLst>
                <a:outerShdw blurRad="38100" dist="38100" dir="2700000" algn="tl">
                  <a:srgbClr val="000000">
                    <a:alpha val="43137"/>
                  </a:srgbClr>
                </a:outerShdw>
              </a:effectLst>
            </a:rPr>
            <a:t>Desarrollo de aptitudes</a:t>
          </a:r>
          <a:endParaRPr lang="es-MX" sz="2400" b="1" kern="1200" dirty="0">
            <a:solidFill>
              <a:schemeClr val="bg1"/>
            </a:solidFill>
            <a:effectLst>
              <a:outerShdw blurRad="38100" dist="38100" dir="2700000" algn="tl">
                <a:srgbClr val="000000">
                  <a:alpha val="43137"/>
                </a:srgbClr>
              </a:outerShdw>
            </a:effectLst>
          </a:endParaRPr>
        </a:p>
      </dsp:txBody>
      <dsp:txXfrm>
        <a:off x="1967633" y="446454"/>
        <a:ext cx="2235524" cy="1766436"/>
      </dsp:txXfrm>
    </dsp:sp>
    <dsp:sp modelId="{C89A8766-00F9-41B0-95D3-7C7973DB3A65}">
      <dsp:nvSpPr>
        <dsp:cNvPr id="0" name=""/>
        <dsp:cNvSpPr/>
      </dsp:nvSpPr>
      <dsp:spPr>
        <a:xfrm rot="17700000">
          <a:off x="4523889" y="1955578"/>
          <a:ext cx="2157591" cy="703630"/>
        </a:xfrm>
        <a:prstGeom prst="leftArrow">
          <a:avLst>
            <a:gd name="adj1" fmla="val 60000"/>
            <a:gd name="adj2" fmla="val 50000"/>
          </a:avLst>
        </a:prstGeom>
        <a:solidFill>
          <a:srgbClr val="FF0000"/>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78F052C4-D18A-436B-8571-76003BE19466}">
      <dsp:nvSpPr>
        <dsp:cNvPr id="0" name=""/>
        <dsp:cNvSpPr/>
      </dsp:nvSpPr>
      <dsp:spPr>
        <a:xfrm>
          <a:off x="4885886" y="391498"/>
          <a:ext cx="2345436" cy="1876348"/>
        </a:xfrm>
        <a:prstGeom prst="roundRect">
          <a:avLst>
            <a:gd name="adj" fmla="val 10000"/>
          </a:avLst>
        </a:prstGeom>
        <a:solidFill>
          <a:srgbClr val="FF000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bg1"/>
              </a:solidFill>
              <a:effectLst>
                <a:outerShdw blurRad="38100" dist="38100" dir="2700000" algn="tl">
                  <a:srgbClr val="000000">
                    <a:alpha val="43137"/>
                  </a:srgbClr>
                </a:outerShdw>
              </a:effectLst>
            </a:rPr>
            <a:t>Desarrollo de habilidades</a:t>
          </a:r>
          <a:endParaRPr lang="es-MX" sz="2400" b="1" kern="1200" dirty="0">
            <a:solidFill>
              <a:schemeClr val="bg1"/>
            </a:solidFill>
            <a:effectLst>
              <a:outerShdw blurRad="38100" dist="38100" dir="2700000" algn="tl">
                <a:srgbClr val="000000">
                  <a:alpha val="43137"/>
                </a:srgbClr>
              </a:outerShdw>
            </a:effectLst>
          </a:endParaRPr>
        </a:p>
      </dsp:txBody>
      <dsp:txXfrm>
        <a:off x="4940842" y="446454"/>
        <a:ext cx="2235524" cy="1766436"/>
      </dsp:txXfrm>
    </dsp:sp>
    <dsp:sp modelId="{439F0EC7-4817-44CD-826E-140F3D9A8019}">
      <dsp:nvSpPr>
        <dsp:cNvPr id="0" name=""/>
        <dsp:cNvSpPr/>
      </dsp:nvSpPr>
      <dsp:spPr>
        <a:xfrm rot="20609196">
          <a:off x="5832349" y="3468497"/>
          <a:ext cx="2183973" cy="703630"/>
        </a:xfrm>
        <a:prstGeom prst="leftArrow">
          <a:avLst>
            <a:gd name="adj1" fmla="val 60000"/>
            <a:gd name="adj2" fmla="val 50000"/>
          </a:avLst>
        </a:prstGeom>
        <a:solidFill>
          <a:srgbClr val="FF0066"/>
        </a:solidFill>
        <a:ln>
          <a:noFill/>
        </a:ln>
        <a:effectLst/>
        <a:sp3d z="-381000" extrusionH="63500" contourW="12700" prstMaterial="matte">
          <a:contourClr>
            <a:schemeClr val="dk1">
              <a:tint val="20000"/>
            </a:schemeClr>
          </a:contourClr>
        </a:sp3d>
      </dsp:spPr>
      <dsp:style>
        <a:lnRef idx="0">
          <a:scrgbClr r="0" g="0" b="0"/>
        </a:lnRef>
        <a:fillRef idx="1">
          <a:scrgbClr r="0" g="0" b="0"/>
        </a:fillRef>
        <a:effectRef idx="0">
          <a:scrgbClr r="0" g="0" b="0"/>
        </a:effectRef>
        <a:fontRef idx="minor">
          <a:schemeClr val="lt1"/>
        </a:fontRef>
      </dsp:style>
    </dsp:sp>
    <dsp:sp modelId="{8FEE25BA-D502-4A95-9871-BFB6EE8B02CD}">
      <dsp:nvSpPr>
        <dsp:cNvPr id="0" name=""/>
        <dsp:cNvSpPr/>
      </dsp:nvSpPr>
      <dsp:spPr>
        <a:xfrm>
          <a:off x="6798564" y="2571752"/>
          <a:ext cx="2345436" cy="1876348"/>
        </a:xfrm>
        <a:prstGeom prst="roundRect">
          <a:avLst>
            <a:gd name="adj" fmla="val 10000"/>
          </a:avLst>
        </a:prstGeom>
        <a:solidFill>
          <a:srgbClr val="FF006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es-MX" sz="2400" b="1" kern="1200" dirty="0" smtClean="0">
              <a:solidFill>
                <a:schemeClr val="bg1"/>
              </a:solidFill>
              <a:effectLst>
                <a:outerShdw blurRad="38100" dist="38100" dir="2700000" algn="tl">
                  <a:srgbClr val="000000">
                    <a:alpha val="43137"/>
                  </a:srgbClr>
                </a:outerShdw>
              </a:effectLst>
            </a:rPr>
            <a:t>Desarrollo de conceptos</a:t>
          </a:r>
          <a:endParaRPr lang="es-MX" sz="2400" b="1" kern="1200" dirty="0">
            <a:solidFill>
              <a:schemeClr val="bg1"/>
            </a:solidFill>
            <a:effectLst>
              <a:outerShdw blurRad="38100" dist="38100" dir="2700000" algn="tl">
                <a:srgbClr val="000000">
                  <a:alpha val="43137"/>
                </a:srgbClr>
              </a:outerShdw>
            </a:effectLst>
          </a:endParaRPr>
        </a:p>
      </dsp:txBody>
      <dsp:txXfrm>
        <a:off x="6853520" y="2626708"/>
        <a:ext cx="2235524" cy="17664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A3A07-1E53-47C4-A457-182E40DFB73D}">
      <dsp:nvSpPr>
        <dsp:cNvPr id="0" name=""/>
        <dsp:cNvSpPr/>
      </dsp:nvSpPr>
      <dsp:spPr>
        <a:xfrm rot="1954869">
          <a:off x="2568461" y="4135921"/>
          <a:ext cx="1449074" cy="59238"/>
        </a:xfrm>
        <a:custGeom>
          <a:avLst/>
          <a:gdLst/>
          <a:ahLst/>
          <a:cxnLst/>
          <a:rect l="0" t="0" r="0" b="0"/>
          <a:pathLst>
            <a:path>
              <a:moveTo>
                <a:pt x="0" y="29619"/>
              </a:moveTo>
              <a:lnTo>
                <a:pt x="1449074" y="296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D2426-431B-418C-A2F3-36BC4FEE8C24}">
      <dsp:nvSpPr>
        <dsp:cNvPr id="0" name=""/>
        <dsp:cNvSpPr/>
      </dsp:nvSpPr>
      <dsp:spPr>
        <a:xfrm rot="19796471">
          <a:off x="2582929" y="2102369"/>
          <a:ext cx="1480456" cy="59238"/>
        </a:xfrm>
        <a:custGeom>
          <a:avLst/>
          <a:gdLst/>
          <a:ahLst/>
          <a:cxnLst/>
          <a:rect l="0" t="0" r="0" b="0"/>
          <a:pathLst>
            <a:path>
              <a:moveTo>
                <a:pt x="0" y="29619"/>
              </a:moveTo>
              <a:lnTo>
                <a:pt x="1480456" y="296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C7EB9B-0558-466C-A042-871B23477740}">
      <dsp:nvSpPr>
        <dsp:cNvPr id="0" name=""/>
        <dsp:cNvSpPr/>
      </dsp:nvSpPr>
      <dsp:spPr>
        <a:xfrm rot="21592456">
          <a:off x="2682479" y="3073121"/>
          <a:ext cx="2284712" cy="59238"/>
        </a:xfrm>
        <a:custGeom>
          <a:avLst/>
          <a:gdLst/>
          <a:ahLst/>
          <a:cxnLst/>
          <a:rect l="0" t="0" r="0" b="0"/>
          <a:pathLst>
            <a:path>
              <a:moveTo>
                <a:pt x="0" y="29619"/>
              </a:moveTo>
              <a:lnTo>
                <a:pt x="2284712" y="2961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824B6-69FF-4843-8299-71B4EFCEED35}">
      <dsp:nvSpPr>
        <dsp:cNvPr id="0" name=""/>
        <dsp:cNvSpPr/>
      </dsp:nvSpPr>
      <dsp:spPr>
        <a:xfrm>
          <a:off x="446890" y="1618669"/>
          <a:ext cx="2985804" cy="2985804"/>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55CEF5F-0958-4999-9C3A-134C7A7B78A4}">
      <dsp:nvSpPr>
        <dsp:cNvPr id="0" name=""/>
        <dsp:cNvSpPr/>
      </dsp:nvSpPr>
      <dsp:spPr>
        <a:xfrm>
          <a:off x="4967171" y="2200541"/>
          <a:ext cx="3601651" cy="1791482"/>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1" kern="1200" dirty="0" smtClean="0">
              <a:solidFill>
                <a:schemeClr val="tx1"/>
              </a:solidFill>
              <a:effectLst/>
            </a:rPr>
            <a:t>Entrenamiento</a:t>
          </a:r>
        </a:p>
      </dsp:txBody>
      <dsp:txXfrm>
        <a:off x="5494621" y="2462897"/>
        <a:ext cx="2546751" cy="1266770"/>
      </dsp:txXfrm>
    </dsp:sp>
    <dsp:sp modelId="{9FBE288E-DCAA-4730-A972-B86A1C817CC3}">
      <dsp:nvSpPr>
        <dsp:cNvPr id="0" name=""/>
        <dsp:cNvSpPr/>
      </dsp:nvSpPr>
      <dsp:spPr>
        <a:xfrm>
          <a:off x="3724951" y="324006"/>
          <a:ext cx="2349028" cy="1791482"/>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rPr>
            <a:t>Desarrollo de personal</a:t>
          </a:r>
          <a:endParaRPr lang="es-MX" sz="2400" b="1" kern="1200" dirty="0">
            <a:effectLst>
              <a:outerShdw blurRad="38100" dist="38100" dir="2700000" algn="tl">
                <a:srgbClr val="000000">
                  <a:alpha val="43137"/>
                </a:srgbClr>
              </a:outerShdw>
            </a:effectLst>
          </a:endParaRPr>
        </a:p>
      </dsp:txBody>
      <dsp:txXfrm>
        <a:off x="4068958" y="586362"/>
        <a:ext cx="1661014" cy="1266770"/>
      </dsp:txXfrm>
    </dsp:sp>
    <dsp:sp modelId="{B55D9040-5864-40B5-BC35-26441E7A81F1}">
      <dsp:nvSpPr>
        <dsp:cNvPr id="0" name=""/>
        <dsp:cNvSpPr/>
      </dsp:nvSpPr>
      <dsp:spPr>
        <a:xfrm>
          <a:off x="3545959" y="4273463"/>
          <a:ext cx="2635128" cy="1791482"/>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rPr>
            <a:t>Psicología industrial</a:t>
          </a:r>
        </a:p>
      </dsp:txBody>
      <dsp:txXfrm>
        <a:off x="3931865" y="4535819"/>
        <a:ext cx="1863316" cy="1266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A3A07-1E53-47C4-A457-182E40DFB73D}">
      <dsp:nvSpPr>
        <dsp:cNvPr id="0" name=""/>
        <dsp:cNvSpPr/>
      </dsp:nvSpPr>
      <dsp:spPr>
        <a:xfrm rot="1004120">
          <a:off x="2597151" y="4223292"/>
          <a:ext cx="3218182" cy="68291"/>
        </a:xfrm>
        <a:custGeom>
          <a:avLst/>
          <a:gdLst/>
          <a:ahLst/>
          <a:cxnLst/>
          <a:rect l="0" t="0" r="0" b="0"/>
          <a:pathLst>
            <a:path>
              <a:moveTo>
                <a:pt x="0" y="34145"/>
              </a:moveTo>
              <a:lnTo>
                <a:pt x="3218182" y="341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FD2426-431B-418C-A2F3-36BC4FEE8C24}">
      <dsp:nvSpPr>
        <dsp:cNvPr id="0" name=""/>
        <dsp:cNvSpPr/>
      </dsp:nvSpPr>
      <dsp:spPr>
        <a:xfrm rot="20353886">
          <a:off x="2560456" y="2362224"/>
          <a:ext cx="3227101" cy="68291"/>
        </a:xfrm>
        <a:custGeom>
          <a:avLst/>
          <a:gdLst/>
          <a:ahLst/>
          <a:cxnLst/>
          <a:rect l="0" t="0" r="0" b="0"/>
          <a:pathLst>
            <a:path>
              <a:moveTo>
                <a:pt x="0" y="34145"/>
              </a:moveTo>
              <a:lnTo>
                <a:pt x="3227101" y="3414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83824B6-69FF-4843-8299-71B4EFCEED35}">
      <dsp:nvSpPr>
        <dsp:cNvPr id="0" name=""/>
        <dsp:cNvSpPr/>
      </dsp:nvSpPr>
      <dsp:spPr>
        <a:xfrm>
          <a:off x="67787" y="1699091"/>
          <a:ext cx="3469183" cy="3469183"/>
        </a:xfrm>
        <a:prstGeom prst="ellipse">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FBE288E-DCAA-4730-A972-B86A1C817CC3}">
      <dsp:nvSpPr>
        <dsp:cNvPr id="0" name=""/>
        <dsp:cNvSpPr/>
      </dsp:nvSpPr>
      <dsp:spPr>
        <a:xfrm>
          <a:off x="5500722" y="285720"/>
          <a:ext cx="2988923" cy="2081510"/>
        </a:xfrm>
        <a:prstGeom prst="ellipse">
          <a:avLst/>
        </a:prstGeom>
        <a:solidFill>
          <a:srgbClr val="00B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rPr>
            <a:t>Desarrollo organizacional</a:t>
          </a:r>
          <a:endParaRPr lang="es-MX" sz="2400" b="1" kern="1200" dirty="0">
            <a:effectLst>
              <a:outerShdw blurRad="38100" dist="38100" dir="2700000" algn="tl">
                <a:srgbClr val="000000">
                  <a:alpha val="43137"/>
                </a:srgbClr>
              </a:outerShdw>
            </a:effectLst>
          </a:endParaRPr>
        </a:p>
      </dsp:txBody>
      <dsp:txXfrm>
        <a:off x="5938440" y="590550"/>
        <a:ext cx="2113487" cy="1471850"/>
      </dsp:txXfrm>
    </dsp:sp>
    <dsp:sp modelId="{B55D9040-5864-40B5-BC35-26441E7A81F1}">
      <dsp:nvSpPr>
        <dsp:cNvPr id="0" name=""/>
        <dsp:cNvSpPr/>
      </dsp:nvSpPr>
      <dsp:spPr>
        <a:xfrm>
          <a:off x="5643602" y="4071948"/>
          <a:ext cx="2814035" cy="2081510"/>
        </a:xfrm>
        <a:prstGeom prst="ellipse">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kern="1200" dirty="0" smtClean="0">
              <a:effectLst>
                <a:outerShdw blurRad="38100" dist="38100" dir="2700000" algn="tl">
                  <a:srgbClr val="000000">
                    <a:alpha val="43137"/>
                  </a:srgbClr>
                </a:outerShdw>
              </a:effectLst>
            </a:rPr>
            <a:t>Psicología organizacional</a:t>
          </a:r>
        </a:p>
      </dsp:txBody>
      <dsp:txXfrm>
        <a:off x="6055708" y="4376778"/>
        <a:ext cx="1989823" cy="14718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95D309-85B1-4B61-BDA5-9D1A411B1187}">
      <dsp:nvSpPr>
        <dsp:cNvPr id="0" name=""/>
        <dsp:cNvSpPr/>
      </dsp:nvSpPr>
      <dsp:spPr>
        <a:xfrm>
          <a:off x="3510630" y="1984"/>
          <a:ext cx="1983134" cy="726988"/>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rPr>
            <a:t>Evaluación del desempeño</a:t>
          </a:r>
          <a:endParaRPr lang="es-MX" sz="2000" b="1" kern="1200" dirty="0">
            <a:effectLst>
              <a:outerShdw blurRad="38100" dist="38100" dir="2700000" algn="tl">
                <a:srgbClr val="000000">
                  <a:alpha val="43137"/>
                </a:srgbClr>
              </a:outerShdw>
            </a:effectLst>
          </a:endParaRPr>
        </a:p>
      </dsp:txBody>
      <dsp:txXfrm>
        <a:off x="3546119" y="37473"/>
        <a:ext cx="1912156" cy="656010"/>
      </dsp:txXfrm>
    </dsp:sp>
    <dsp:sp modelId="{BE666A2A-2B96-472F-94B7-2F53B67D9C57}">
      <dsp:nvSpPr>
        <dsp:cNvPr id="0" name=""/>
        <dsp:cNvSpPr/>
      </dsp:nvSpPr>
      <dsp:spPr>
        <a:xfrm>
          <a:off x="1607671" y="323515"/>
          <a:ext cx="5580973" cy="5580973"/>
        </a:xfrm>
        <a:custGeom>
          <a:avLst/>
          <a:gdLst/>
          <a:ahLst/>
          <a:cxnLst/>
          <a:rect l="0" t="0" r="0" b="0"/>
          <a:pathLst>
            <a:path>
              <a:moveTo>
                <a:pt x="4000353" y="275921"/>
              </a:moveTo>
              <a:arcTo wR="2790486" hR="2790486" stAng="17741654" swAng="465404"/>
            </a:path>
          </a:pathLst>
        </a:custGeom>
        <a:noFill/>
        <a:ln w="9525" cap="flat" cmpd="sng" algn="ctr">
          <a:solidFill>
            <a:schemeClr val="accent5">
              <a:hueOff val="0"/>
              <a:satOff val="0"/>
              <a:lumOff val="0"/>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FE06E50F-BDD3-4D0B-8717-A72A1B6EE5D2}">
      <dsp:nvSpPr>
        <dsp:cNvPr id="0" name=""/>
        <dsp:cNvSpPr/>
      </dsp:nvSpPr>
      <dsp:spPr>
        <a:xfrm>
          <a:off x="5353979" y="857236"/>
          <a:ext cx="2247209" cy="726988"/>
        </a:xfrm>
        <a:prstGeom prst="roundRect">
          <a:avLst/>
        </a:prstGeom>
        <a:gradFill rotWithShape="0">
          <a:gsLst>
            <a:gs pos="0">
              <a:schemeClr val="accent5">
                <a:hueOff val="-450000"/>
                <a:satOff val="6532"/>
                <a:lumOff val="-5392"/>
                <a:alphaOff val="0"/>
                <a:shade val="51000"/>
                <a:satMod val="130000"/>
              </a:schemeClr>
            </a:gs>
            <a:gs pos="80000">
              <a:schemeClr val="accent5">
                <a:hueOff val="-450000"/>
                <a:satOff val="6532"/>
                <a:lumOff val="-5392"/>
                <a:alphaOff val="0"/>
                <a:shade val="93000"/>
                <a:satMod val="130000"/>
              </a:schemeClr>
            </a:gs>
            <a:gs pos="100000">
              <a:schemeClr val="accent5">
                <a:hueOff val="-450000"/>
                <a:satOff val="6532"/>
                <a:lumOff val="-53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rPr>
            <a:t>Observación</a:t>
          </a:r>
        </a:p>
      </dsp:txBody>
      <dsp:txXfrm>
        <a:off x="5389468" y="892725"/>
        <a:ext cx="2176231" cy="656010"/>
      </dsp:txXfrm>
    </dsp:sp>
    <dsp:sp modelId="{AB5523F8-EDE6-49CE-931A-8E548D9D982A}">
      <dsp:nvSpPr>
        <dsp:cNvPr id="0" name=""/>
        <dsp:cNvSpPr/>
      </dsp:nvSpPr>
      <dsp:spPr>
        <a:xfrm>
          <a:off x="1357315" y="-272665"/>
          <a:ext cx="5580973" cy="5580973"/>
        </a:xfrm>
        <a:custGeom>
          <a:avLst/>
          <a:gdLst/>
          <a:ahLst/>
          <a:cxnLst/>
          <a:rect l="0" t="0" r="0" b="0"/>
          <a:pathLst>
            <a:path>
              <a:moveTo>
                <a:pt x="5469600" y="2009996"/>
              </a:moveTo>
              <a:arcTo wR="2790486" hR="2790486" stAng="20625474" swAng="598173"/>
            </a:path>
          </a:pathLst>
        </a:custGeom>
        <a:noFill/>
        <a:ln w="9525" cap="flat" cmpd="sng" algn="ctr">
          <a:solidFill>
            <a:schemeClr val="accent5">
              <a:hueOff val="-450000"/>
              <a:satOff val="6532"/>
              <a:lumOff val="-5392"/>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407CEFD-1D98-45F2-AD1E-A781B770E755}">
      <dsp:nvSpPr>
        <dsp:cNvPr id="0" name=""/>
        <dsp:cNvSpPr/>
      </dsp:nvSpPr>
      <dsp:spPr>
        <a:xfrm>
          <a:off x="5893840" y="2373304"/>
          <a:ext cx="2257812" cy="726988"/>
        </a:xfrm>
        <a:prstGeom prst="roundRect">
          <a:avLst/>
        </a:prstGeom>
        <a:gradFill rotWithShape="0">
          <a:gsLst>
            <a:gs pos="0">
              <a:schemeClr val="accent5">
                <a:hueOff val="-900000"/>
                <a:satOff val="13063"/>
                <a:lumOff val="-10784"/>
                <a:alphaOff val="0"/>
                <a:shade val="51000"/>
                <a:satMod val="130000"/>
              </a:schemeClr>
            </a:gs>
            <a:gs pos="80000">
              <a:schemeClr val="accent5">
                <a:hueOff val="-900000"/>
                <a:satOff val="13063"/>
                <a:lumOff val="-10784"/>
                <a:alphaOff val="0"/>
                <a:shade val="93000"/>
                <a:satMod val="130000"/>
              </a:schemeClr>
            </a:gs>
            <a:gs pos="100000">
              <a:schemeClr val="accent5">
                <a:hueOff val="-900000"/>
                <a:satOff val="13063"/>
                <a:lumOff val="-107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Cuestionarios</a:t>
          </a:r>
        </a:p>
      </dsp:txBody>
      <dsp:txXfrm>
        <a:off x="5929329" y="2408793"/>
        <a:ext cx="2186834" cy="656010"/>
      </dsp:txXfrm>
    </dsp:sp>
    <dsp:sp modelId="{71F38E43-C542-4AA4-B4FB-CBCAB0FD9E26}">
      <dsp:nvSpPr>
        <dsp:cNvPr id="0" name=""/>
        <dsp:cNvSpPr/>
      </dsp:nvSpPr>
      <dsp:spPr>
        <a:xfrm>
          <a:off x="1568925" y="1024753"/>
          <a:ext cx="5580973" cy="5580973"/>
        </a:xfrm>
        <a:custGeom>
          <a:avLst/>
          <a:gdLst/>
          <a:ahLst/>
          <a:cxnLst/>
          <a:rect l="0" t="0" r="0" b="0"/>
          <a:pathLst>
            <a:path>
              <a:moveTo>
                <a:pt x="5531169" y="2265630"/>
              </a:moveTo>
              <a:arcTo wR="2790486" hR="2790486" stAng="20949528" swAng="726922"/>
            </a:path>
          </a:pathLst>
        </a:custGeom>
        <a:noFill/>
        <a:ln w="9525" cap="flat" cmpd="sng" algn="ctr">
          <a:solidFill>
            <a:schemeClr val="accent5">
              <a:hueOff val="-900000"/>
              <a:satOff val="13063"/>
              <a:lumOff val="-10784"/>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6430D765-F1F9-4F3C-87AB-A203F1F0CEAC}">
      <dsp:nvSpPr>
        <dsp:cNvPr id="0" name=""/>
        <dsp:cNvSpPr/>
      </dsp:nvSpPr>
      <dsp:spPr>
        <a:xfrm>
          <a:off x="5910011" y="4071941"/>
          <a:ext cx="2017638" cy="958533"/>
        </a:xfrm>
        <a:prstGeom prst="roundRect">
          <a:avLst/>
        </a:prstGeom>
        <a:gradFill rotWithShape="0">
          <a:gsLst>
            <a:gs pos="0">
              <a:schemeClr val="accent5">
                <a:hueOff val="-1350000"/>
                <a:satOff val="19595"/>
                <a:lumOff val="-16176"/>
                <a:alphaOff val="0"/>
                <a:shade val="51000"/>
                <a:satMod val="130000"/>
              </a:schemeClr>
            </a:gs>
            <a:gs pos="80000">
              <a:schemeClr val="accent5">
                <a:hueOff val="-1350000"/>
                <a:satOff val="19595"/>
                <a:lumOff val="-16176"/>
                <a:alphaOff val="0"/>
                <a:shade val="93000"/>
                <a:satMod val="130000"/>
              </a:schemeClr>
            </a:gs>
            <a:gs pos="100000">
              <a:schemeClr val="accent5">
                <a:hueOff val="-1350000"/>
                <a:satOff val="19595"/>
                <a:lumOff val="-16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effectLst>
                <a:outerShdw blurRad="38100" dist="38100" dir="2700000" algn="tl">
                  <a:srgbClr val="000000">
                    <a:alpha val="43137"/>
                  </a:srgbClr>
                </a:outerShdw>
              </a:effectLst>
            </a:rPr>
            <a:t>Solicitud de gerentes y supervisores</a:t>
          </a:r>
        </a:p>
      </dsp:txBody>
      <dsp:txXfrm>
        <a:off x="5956803" y="4118733"/>
        <a:ext cx="1924054" cy="864949"/>
      </dsp:txXfrm>
    </dsp:sp>
    <dsp:sp modelId="{F518F13C-62E4-42CF-8258-5BFE47507B8D}">
      <dsp:nvSpPr>
        <dsp:cNvPr id="0" name=""/>
        <dsp:cNvSpPr/>
      </dsp:nvSpPr>
      <dsp:spPr>
        <a:xfrm>
          <a:off x="1296325" y="965653"/>
          <a:ext cx="5580973" cy="5580973"/>
        </a:xfrm>
        <a:custGeom>
          <a:avLst/>
          <a:gdLst/>
          <a:ahLst/>
          <a:cxnLst/>
          <a:rect l="0" t="0" r="0" b="0"/>
          <a:pathLst>
            <a:path>
              <a:moveTo>
                <a:pt x="5230409" y="4144589"/>
              </a:moveTo>
              <a:arcTo wR="2790486" hR="2790486" stAng="1741758" swAng="334831"/>
            </a:path>
          </a:pathLst>
        </a:custGeom>
        <a:noFill/>
        <a:ln w="9525" cap="flat" cmpd="sng" algn="ctr">
          <a:solidFill>
            <a:schemeClr val="accent5">
              <a:hueOff val="-1350000"/>
              <a:satOff val="19595"/>
              <a:lumOff val="-16176"/>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6149D55-5E02-4FB6-B751-AC9AA83CD918}">
      <dsp:nvSpPr>
        <dsp:cNvPr id="0" name=""/>
        <dsp:cNvSpPr/>
      </dsp:nvSpPr>
      <dsp:spPr>
        <a:xfrm>
          <a:off x="4427186" y="5414677"/>
          <a:ext cx="2656079" cy="726988"/>
        </a:xfrm>
        <a:prstGeom prst="roundRect">
          <a:avLst/>
        </a:prstGeom>
        <a:gradFill rotWithShape="0">
          <a:gsLst>
            <a:gs pos="0">
              <a:schemeClr val="accent5">
                <a:hueOff val="-1800000"/>
                <a:satOff val="26126"/>
                <a:lumOff val="-21568"/>
                <a:alphaOff val="0"/>
                <a:shade val="51000"/>
                <a:satMod val="130000"/>
              </a:schemeClr>
            </a:gs>
            <a:gs pos="80000">
              <a:schemeClr val="accent5">
                <a:hueOff val="-1800000"/>
                <a:satOff val="26126"/>
                <a:lumOff val="-21568"/>
                <a:alphaOff val="0"/>
                <a:shade val="93000"/>
                <a:satMod val="130000"/>
              </a:schemeClr>
            </a:gs>
            <a:gs pos="100000">
              <a:schemeClr val="accent5">
                <a:hueOff val="-1800000"/>
                <a:satOff val="26126"/>
                <a:lumOff val="-215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solidFill>
                <a:schemeClr val="tx1"/>
              </a:solidFill>
              <a:effectLst>
                <a:outerShdw blurRad="38100" dist="38100" dir="2700000" algn="tl">
                  <a:srgbClr val="000000">
                    <a:alpha val="43137"/>
                  </a:srgbClr>
                </a:outerShdw>
              </a:effectLst>
            </a:rPr>
            <a:t>Reuniones interdepartamentales</a:t>
          </a:r>
        </a:p>
      </dsp:txBody>
      <dsp:txXfrm>
        <a:off x="4462675" y="5450166"/>
        <a:ext cx="2585101" cy="656010"/>
      </dsp:txXfrm>
    </dsp:sp>
    <dsp:sp modelId="{07D5A49A-CC44-457B-9F4F-22B362E4CC58}">
      <dsp:nvSpPr>
        <dsp:cNvPr id="0" name=""/>
        <dsp:cNvSpPr/>
      </dsp:nvSpPr>
      <dsp:spPr>
        <a:xfrm>
          <a:off x="1351617" y="494832"/>
          <a:ext cx="5580973" cy="5580973"/>
        </a:xfrm>
        <a:custGeom>
          <a:avLst/>
          <a:gdLst/>
          <a:ahLst/>
          <a:cxnLst/>
          <a:rect l="0" t="0" r="0" b="0"/>
          <a:pathLst>
            <a:path>
              <a:moveTo>
                <a:pt x="2981323" y="5574440"/>
              </a:moveTo>
              <a:arcTo wR="2790486" hR="2790486" stAng="5164714" swAng="350310"/>
            </a:path>
          </a:pathLst>
        </a:custGeom>
        <a:noFill/>
        <a:ln w="9525" cap="flat" cmpd="sng" algn="ctr">
          <a:solidFill>
            <a:schemeClr val="accent5">
              <a:hueOff val="-1800000"/>
              <a:satOff val="26126"/>
              <a:lumOff val="-21568"/>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1E173BC5-7DEB-45A2-8DAC-FA9DCB27D45F}">
      <dsp:nvSpPr>
        <dsp:cNvPr id="0" name=""/>
        <dsp:cNvSpPr/>
      </dsp:nvSpPr>
      <dsp:spPr>
        <a:xfrm>
          <a:off x="2284045" y="5414680"/>
          <a:ext cx="1670238" cy="726988"/>
        </a:xfrm>
        <a:prstGeom prst="roundRect">
          <a:avLst/>
        </a:prstGeom>
        <a:gradFill rotWithShape="0">
          <a:gsLst>
            <a:gs pos="0">
              <a:schemeClr val="accent5">
                <a:hueOff val="-2250000"/>
                <a:satOff val="32658"/>
                <a:lumOff val="-26961"/>
                <a:alphaOff val="0"/>
                <a:shade val="51000"/>
                <a:satMod val="130000"/>
              </a:schemeClr>
            </a:gs>
            <a:gs pos="80000">
              <a:schemeClr val="accent5">
                <a:hueOff val="-2250000"/>
                <a:satOff val="32658"/>
                <a:lumOff val="-26961"/>
                <a:alphaOff val="0"/>
                <a:shade val="93000"/>
                <a:satMod val="130000"/>
              </a:schemeClr>
            </a:gs>
            <a:gs pos="100000">
              <a:schemeClr val="accent5">
                <a:hueOff val="-2250000"/>
                <a:satOff val="32658"/>
                <a:lumOff val="-26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rPr>
            <a:t>Examen de empleados</a:t>
          </a:r>
        </a:p>
      </dsp:txBody>
      <dsp:txXfrm>
        <a:off x="2319534" y="5450169"/>
        <a:ext cx="1599260" cy="656010"/>
      </dsp:txXfrm>
    </dsp:sp>
    <dsp:sp modelId="{7050CBD3-FAB8-4064-868D-EB16974AB3B0}">
      <dsp:nvSpPr>
        <dsp:cNvPr id="0" name=""/>
        <dsp:cNvSpPr/>
      </dsp:nvSpPr>
      <dsp:spPr>
        <a:xfrm>
          <a:off x="2159037" y="1147075"/>
          <a:ext cx="5580973" cy="5580973"/>
        </a:xfrm>
        <a:custGeom>
          <a:avLst/>
          <a:gdLst/>
          <a:ahLst/>
          <a:cxnLst/>
          <a:rect l="0" t="0" r="0" b="0"/>
          <a:pathLst>
            <a:path>
              <a:moveTo>
                <a:pt x="365908" y="4171876"/>
              </a:moveTo>
              <a:arcTo wR="2790486" hR="2790486" stAng="9019675" swAng="413138"/>
            </a:path>
          </a:pathLst>
        </a:custGeom>
        <a:noFill/>
        <a:ln w="9525" cap="flat" cmpd="sng" algn="ctr">
          <a:solidFill>
            <a:schemeClr val="accent5">
              <a:hueOff val="-2250000"/>
              <a:satOff val="32658"/>
              <a:lumOff val="-26961"/>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20B0062E-058B-485C-9938-6ED5B2DD85B3}">
      <dsp:nvSpPr>
        <dsp:cNvPr id="0" name=""/>
        <dsp:cNvSpPr/>
      </dsp:nvSpPr>
      <dsp:spPr>
        <a:xfrm>
          <a:off x="999098" y="4187714"/>
          <a:ext cx="2172934" cy="726988"/>
        </a:xfrm>
        <a:prstGeom prst="roundRect">
          <a:avLst/>
        </a:prstGeom>
        <a:gradFill rotWithShape="0">
          <a:gsLst>
            <a:gs pos="0">
              <a:schemeClr val="accent5">
                <a:hueOff val="-2700000"/>
                <a:satOff val="39190"/>
                <a:lumOff val="-32353"/>
                <a:alphaOff val="0"/>
                <a:shade val="51000"/>
                <a:satMod val="130000"/>
              </a:schemeClr>
            </a:gs>
            <a:gs pos="80000">
              <a:schemeClr val="accent5">
                <a:hueOff val="-2700000"/>
                <a:satOff val="39190"/>
                <a:lumOff val="-32353"/>
                <a:alphaOff val="0"/>
                <a:shade val="93000"/>
                <a:satMod val="130000"/>
              </a:schemeClr>
            </a:gs>
            <a:gs pos="100000">
              <a:schemeClr val="accent5">
                <a:hueOff val="-2700000"/>
                <a:satOff val="39190"/>
                <a:lumOff val="-3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rPr>
            <a:t>Modificación del trabajo</a:t>
          </a:r>
        </a:p>
      </dsp:txBody>
      <dsp:txXfrm>
        <a:off x="1034587" y="4223203"/>
        <a:ext cx="2101956" cy="656010"/>
      </dsp:txXfrm>
    </dsp:sp>
    <dsp:sp modelId="{A89FD5EC-0969-4C23-B90D-60A7272A13D2}">
      <dsp:nvSpPr>
        <dsp:cNvPr id="0" name=""/>
        <dsp:cNvSpPr/>
      </dsp:nvSpPr>
      <dsp:spPr>
        <a:xfrm>
          <a:off x="1711711" y="365478"/>
          <a:ext cx="5580973" cy="5580973"/>
        </a:xfrm>
        <a:custGeom>
          <a:avLst/>
          <a:gdLst/>
          <a:ahLst/>
          <a:cxnLst/>
          <a:rect l="0" t="0" r="0" b="0"/>
          <a:pathLst>
            <a:path>
              <a:moveTo>
                <a:pt x="120483" y="3601597"/>
              </a:moveTo>
              <a:arcTo wR="2790486" hR="2790486" stAng="9786115" swAng="875000"/>
            </a:path>
          </a:pathLst>
        </a:custGeom>
        <a:noFill/>
        <a:ln w="9525" cap="flat" cmpd="sng" algn="ctr">
          <a:solidFill>
            <a:schemeClr val="accent5">
              <a:hueOff val="-2700000"/>
              <a:satOff val="39190"/>
              <a:lumOff val="-32353"/>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EF3FD33A-41F6-4BDE-9AAE-0A9F0229DBC7}">
      <dsp:nvSpPr>
        <dsp:cNvPr id="0" name=""/>
        <dsp:cNvSpPr/>
      </dsp:nvSpPr>
      <dsp:spPr>
        <a:xfrm>
          <a:off x="764802" y="2307907"/>
          <a:ext cx="1978604" cy="726988"/>
        </a:xfrm>
        <a:prstGeom prst="roundRect">
          <a:avLst/>
        </a:prstGeom>
        <a:gradFill rotWithShape="0">
          <a:gsLst>
            <a:gs pos="0">
              <a:schemeClr val="accent5">
                <a:hueOff val="-3150000"/>
                <a:satOff val="45721"/>
                <a:lumOff val="-37745"/>
                <a:alphaOff val="0"/>
                <a:shade val="51000"/>
                <a:satMod val="130000"/>
              </a:schemeClr>
            </a:gs>
            <a:gs pos="80000">
              <a:schemeClr val="accent5">
                <a:hueOff val="-3150000"/>
                <a:satOff val="45721"/>
                <a:lumOff val="-37745"/>
                <a:alphaOff val="0"/>
                <a:shade val="93000"/>
                <a:satMod val="130000"/>
              </a:schemeClr>
            </a:gs>
            <a:gs pos="100000">
              <a:schemeClr val="accent5">
                <a:hueOff val="-3150000"/>
                <a:satOff val="45721"/>
                <a:lumOff val="-3774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b="1" kern="1200" dirty="0" smtClean="0">
              <a:effectLst>
                <a:outerShdw blurRad="38100" dist="38100" dir="2700000" algn="tl">
                  <a:srgbClr val="000000">
                    <a:alpha val="43137"/>
                  </a:srgbClr>
                </a:outerShdw>
              </a:effectLst>
            </a:rPr>
            <a:t>Entrevista de salida</a:t>
          </a:r>
        </a:p>
      </dsp:txBody>
      <dsp:txXfrm>
        <a:off x="800291" y="2343396"/>
        <a:ext cx="1907626" cy="656010"/>
      </dsp:txXfrm>
    </dsp:sp>
    <dsp:sp modelId="{83A1E808-E909-4E71-8459-ED673C6CCFD8}">
      <dsp:nvSpPr>
        <dsp:cNvPr id="0" name=""/>
        <dsp:cNvSpPr/>
      </dsp:nvSpPr>
      <dsp:spPr>
        <a:xfrm>
          <a:off x="1843139" y="-426701"/>
          <a:ext cx="5580973" cy="5580973"/>
        </a:xfrm>
        <a:custGeom>
          <a:avLst/>
          <a:gdLst/>
          <a:ahLst/>
          <a:cxnLst/>
          <a:rect l="0" t="0" r="0" b="0"/>
          <a:pathLst>
            <a:path>
              <a:moveTo>
                <a:pt x="8440" y="2573612"/>
              </a:moveTo>
              <a:arcTo wR="2790486" hR="2790486" stAng="11067448" swAng="599303"/>
            </a:path>
          </a:pathLst>
        </a:custGeom>
        <a:noFill/>
        <a:ln w="9525" cap="flat" cmpd="sng" algn="ctr">
          <a:solidFill>
            <a:schemeClr val="accent5">
              <a:hueOff val="-3150000"/>
              <a:satOff val="45721"/>
              <a:lumOff val="-37745"/>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CFF215C7-86F7-4EA2-9D78-97FB8F82D31D}">
      <dsp:nvSpPr>
        <dsp:cNvPr id="0" name=""/>
        <dsp:cNvSpPr/>
      </dsp:nvSpPr>
      <dsp:spPr>
        <a:xfrm>
          <a:off x="1377930" y="785800"/>
          <a:ext cx="1752030" cy="726988"/>
        </a:xfrm>
        <a:prstGeom prst="roundRect">
          <a:avLst/>
        </a:prstGeom>
        <a:gradFill rotWithShape="0">
          <a:gsLst>
            <a:gs pos="0">
              <a:schemeClr val="accent5">
                <a:hueOff val="-3600000"/>
                <a:satOff val="52253"/>
                <a:lumOff val="-43137"/>
                <a:alphaOff val="0"/>
                <a:shade val="51000"/>
                <a:satMod val="130000"/>
              </a:schemeClr>
            </a:gs>
            <a:gs pos="80000">
              <a:schemeClr val="accent5">
                <a:hueOff val="-3600000"/>
                <a:satOff val="52253"/>
                <a:lumOff val="-43137"/>
                <a:alphaOff val="0"/>
                <a:shade val="93000"/>
                <a:satMod val="130000"/>
              </a:schemeClr>
            </a:gs>
            <a:gs pos="100000">
              <a:schemeClr val="accent5">
                <a:hueOff val="-3600000"/>
                <a:satOff val="52253"/>
                <a:lumOff val="-43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Informes periódicos</a:t>
          </a:r>
        </a:p>
      </dsp:txBody>
      <dsp:txXfrm>
        <a:off x="1413419" y="821289"/>
        <a:ext cx="1681052" cy="656010"/>
      </dsp:txXfrm>
    </dsp:sp>
    <dsp:sp modelId="{E6850D4D-F4A7-47BD-965D-F7D59FC84A6F}">
      <dsp:nvSpPr>
        <dsp:cNvPr id="0" name=""/>
        <dsp:cNvSpPr/>
      </dsp:nvSpPr>
      <dsp:spPr>
        <a:xfrm>
          <a:off x="1012985" y="532183"/>
          <a:ext cx="5580973" cy="5580973"/>
        </a:xfrm>
        <a:custGeom>
          <a:avLst/>
          <a:gdLst/>
          <a:ahLst/>
          <a:cxnLst/>
          <a:rect l="0" t="0" r="0" b="0"/>
          <a:pathLst>
            <a:path>
              <a:moveTo>
                <a:pt x="1794352" y="183854"/>
              </a:moveTo>
              <a:arcTo wR="2790486" hR="2790486" stAng="14945127" swAng="671303"/>
            </a:path>
          </a:pathLst>
        </a:custGeom>
        <a:noFill/>
        <a:ln w="9525" cap="flat" cmpd="sng" algn="ctr">
          <a:solidFill>
            <a:schemeClr val="accent5">
              <a:hueOff val="-3600000"/>
              <a:satOff val="52253"/>
              <a:lumOff val="-43137"/>
              <a:alphaOff val="0"/>
            </a:schemeClr>
          </a:solidFill>
          <a:prstDash val="solid"/>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23898-3926-4F2C-8746-C46944AD91B9}">
      <dsp:nvSpPr>
        <dsp:cNvPr id="0" name=""/>
        <dsp:cNvSpPr/>
      </dsp:nvSpPr>
      <dsp:spPr>
        <a:xfrm rot="5400000">
          <a:off x="-243718" y="245246"/>
          <a:ext cx="1624789" cy="1137352"/>
        </a:xfrm>
        <a:prstGeom prst="chevron">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ENTRADA</a:t>
          </a:r>
        </a:p>
      </dsp:txBody>
      <dsp:txXfrm rot="-5400000">
        <a:off x="1" y="570203"/>
        <a:ext cx="1137352" cy="487437"/>
      </dsp:txXfrm>
    </dsp:sp>
    <dsp:sp modelId="{DB16DB52-3A12-4D29-A156-74EB0A19C42B}">
      <dsp:nvSpPr>
        <dsp:cNvPr id="0" name=""/>
        <dsp:cNvSpPr/>
      </dsp:nvSpPr>
      <dsp:spPr>
        <a:xfrm rot="5400000">
          <a:off x="4612619" y="-3473738"/>
          <a:ext cx="1056113" cy="8006647"/>
        </a:xfrm>
        <a:prstGeom prst="round2Same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b="1" kern="1200" dirty="0" smtClean="0">
              <a:solidFill>
                <a:schemeClr val="tx1"/>
              </a:solidFill>
              <a:effectLst>
                <a:outerShdw blurRad="38100" dist="38100" dir="2700000" algn="tl">
                  <a:srgbClr val="000000">
                    <a:alpha val="43137"/>
                  </a:srgbClr>
                </a:outerShdw>
              </a:effectLst>
            </a:rPr>
            <a:t>Necesidades de capacitación</a:t>
          </a:r>
        </a:p>
      </dsp:txBody>
      <dsp:txXfrm rot="-5400000">
        <a:off x="1137353" y="53083"/>
        <a:ext cx="7955092" cy="953003"/>
      </dsp:txXfrm>
    </dsp:sp>
    <dsp:sp modelId="{F7BC44E3-933C-430B-B4B3-688FE206AAC4}">
      <dsp:nvSpPr>
        <dsp:cNvPr id="0" name=""/>
        <dsp:cNvSpPr/>
      </dsp:nvSpPr>
      <dsp:spPr>
        <a:xfrm rot="5400000">
          <a:off x="-243718" y="1726700"/>
          <a:ext cx="1624789" cy="1137352"/>
        </a:xfrm>
        <a:prstGeom prst="chevron">
          <a:avLst/>
        </a:prstGeom>
        <a:gradFill rotWithShape="0">
          <a:gsLst>
            <a:gs pos="0">
              <a:schemeClr val="accent5">
                <a:hueOff val="-1200000"/>
                <a:satOff val="17418"/>
                <a:lumOff val="-14379"/>
                <a:alphaOff val="0"/>
                <a:shade val="51000"/>
                <a:satMod val="130000"/>
              </a:schemeClr>
            </a:gs>
            <a:gs pos="80000">
              <a:schemeClr val="accent5">
                <a:hueOff val="-1200000"/>
                <a:satOff val="17418"/>
                <a:lumOff val="-14379"/>
                <a:alphaOff val="0"/>
                <a:shade val="93000"/>
                <a:satMod val="130000"/>
              </a:schemeClr>
            </a:gs>
            <a:gs pos="100000">
              <a:schemeClr val="accent5">
                <a:hueOff val="-1200000"/>
                <a:satOff val="17418"/>
                <a:lumOff val="-14379"/>
                <a:alphaOff val="0"/>
                <a:shade val="94000"/>
                <a:satMod val="135000"/>
              </a:schemeClr>
            </a:gs>
          </a:gsLst>
          <a:lin ang="16200000" scaled="0"/>
        </a:gradFill>
        <a:ln w="9525" cap="flat" cmpd="sng" algn="ctr">
          <a:solidFill>
            <a:schemeClr val="accent5">
              <a:hueOff val="-1200000"/>
              <a:satOff val="17418"/>
              <a:lumOff val="-14379"/>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effectLst>
                <a:outerShdw blurRad="38100" dist="38100" dir="2700000" algn="tl">
                  <a:srgbClr val="000000">
                    <a:alpha val="43137"/>
                  </a:srgbClr>
                </a:outerShdw>
              </a:effectLst>
            </a:rPr>
            <a:t>PROCESO</a:t>
          </a:r>
        </a:p>
      </dsp:txBody>
      <dsp:txXfrm rot="-5400000">
        <a:off x="1" y="2051657"/>
        <a:ext cx="1137352" cy="487437"/>
      </dsp:txXfrm>
    </dsp:sp>
    <dsp:sp modelId="{F886C8A7-0111-43C1-8C15-C6B4634A3AD0}">
      <dsp:nvSpPr>
        <dsp:cNvPr id="0" name=""/>
        <dsp:cNvSpPr/>
      </dsp:nvSpPr>
      <dsp:spPr>
        <a:xfrm rot="5400000">
          <a:off x="4612619" y="-1992285"/>
          <a:ext cx="1056113" cy="8006647"/>
        </a:xfrm>
        <a:prstGeom prst="round2SameRect">
          <a:avLst/>
        </a:prstGeom>
        <a:solidFill>
          <a:schemeClr val="lt1">
            <a:alpha val="90000"/>
            <a:hueOff val="0"/>
            <a:satOff val="0"/>
            <a:lumOff val="0"/>
            <a:alphaOff val="0"/>
          </a:schemeClr>
        </a:solidFill>
        <a:ln w="9525" cap="flat" cmpd="sng" algn="ctr">
          <a:solidFill>
            <a:schemeClr val="accent5">
              <a:hueOff val="-1200000"/>
              <a:satOff val="17418"/>
              <a:lumOff val="-1437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b="1" kern="1200" dirty="0" smtClean="0">
              <a:solidFill>
                <a:schemeClr val="tx1"/>
              </a:solidFill>
              <a:effectLst>
                <a:outerShdw blurRad="38100" dist="38100" dir="2700000" algn="tl">
                  <a:srgbClr val="000000">
                    <a:alpha val="43137"/>
                  </a:srgbClr>
                </a:outerShdw>
              </a:effectLst>
            </a:rPr>
            <a:t>Programas de entrenamiento</a:t>
          </a:r>
        </a:p>
        <a:p>
          <a:pPr marL="228600" lvl="1" indent="-228600" algn="ctr" defTabSz="889000">
            <a:lnSpc>
              <a:spcPct val="90000"/>
            </a:lnSpc>
            <a:spcBef>
              <a:spcPct val="0"/>
            </a:spcBef>
            <a:spcAft>
              <a:spcPct val="15000"/>
            </a:spcAft>
            <a:buChar char="••"/>
          </a:pPr>
          <a:r>
            <a:rPr lang="es-MX" sz="2000" b="1" kern="1200" dirty="0" smtClean="0">
              <a:solidFill>
                <a:schemeClr val="tx1"/>
              </a:solidFill>
              <a:effectLst>
                <a:outerShdw blurRad="38100" dist="38100" dir="2700000" algn="tl">
                  <a:srgbClr val="000000">
                    <a:alpha val="43137"/>
                  </a:srgbClr>
                </a:outerShdw>
              </a:effectLst>
            </a:rPr>
            <a:t>Aprendizaje individual</a:t>
          </a:r>
        </a:p>
      </dsp:txBody>
      <dsp:txXfrm rot="-5400000">
        <a:off x="1137353" y="1534536"/>
        <a:ext cx="7955092" cy="953003"/>
      </dsp:txXfrm>
    </dsp:sp>
    <dsp:sp modelId="{72EFD602-E8C5-4EC5-94FC-1899276E98DD}">
      <dsp:nvSpPr>
        <dsp:cNvPr id="0" name=""/>
        <dsp:cNvSpPr/>
      </dsp:nvSpPr>
      <dsp:spPr>
        <a:xfrm rot="5400000">
          <a:off x="-243718" y="3208153"/>
          <a:ext cx="1624789" cy="1137352"/>
        </a:xfrm>
        <a:prstGeom prst="chevron">
          <a:avLst/>
        </a:prstGeom>
        <a:gradFill rotWithShape="0">
          <a:gsLst>
            <a:gs pos="0">
              <a:schemeClr val="accent5">
                <a:hueOff val="-2400000"/>
                <a:satOff val="34835"/>
                <a:lumOff val="-28758"/>
                <a:alphaOff val="0"/>
                <a:shade val="51000"/>
                <a:satMod val="130000"/>
              </a:schemeClr>
            </a:gs>
            <a:gs pos="80000">
              <a:schemeClr val="accent5">
                <a:hueOff val="-2400000"/>
                <a:satOff val="34835"/>
                <a:lumOff val="-28758"/>
                <a:alphaOff val="0"/>
                <a:shade val="93000"/>
                <a:satMod val="130000"/>
              </a:schemeClr>
            </a:gs>
            <a:gs pos="100000">
              <a:schemeClr val="accent5">
                <a:hueOff val="-2400000"/>
                <a:satOff val="34835"/>
                <a:lumOff val="-28758"/>
                <a:alphaOff val="0"/>
                <a:shade val="94000"/>
                <a:satMod val="135000"/>
              </a:schemeClr>
            </a:gs>
          </a:gsLst>
          <a:lin ang="16200000" scaled="0"/>
        </a:gradFill>
        <a:ln w="9525" cap="flat" cmpd="sng" algn="ctr">
          <a:solidFill>
            <a:schemeClr val="accent5">
              <a:hueOff val="-2400000"/>
              <a:satOff val="34835"/>
              <a:lumOff val="-28758"/>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MX" sz="1800" b="1" kern="1200" dirty="0" smtClean="0">
              <a:solidFill>
                <a:schemeClr val="tx1"/>
              </a:solidFill>
              <a:effectLst>
                <a:outerShdw blurRad="38100" dist="38100" dir="2700000" algn="tl">
                  <a:srgbClr val="000000">
                    <a:alpha val="43137"/>
                  </a:srgbClr>
                </a:outerShdw>
              </a:effectLst>
            </a:rPr>
            <a:t>SALIDA</a:t>
          </a:r>
          <a:endParaRPr lang="es-MX" sz="1200" kern="1200" dirty="0">
            <a:solidFill>
              <a:schemeClr val="tx1"/>
            </a:solidFill>
          </a:endParaRPr>
        </a:p>
      </dsp:txBody>
      <dsp:txXfrm rot="-5400000">
        <a:off x="1" y="3533110"/>
        <a:ext cx="1137352" cy="487437"/>
      </dsp:txXfrm>
    </dsp:sp>
    <dsp:sp modelId="{36A10085-FE51-43A4-869E-CF9DF2F8E218}">
      <dsp:nvSpPr>
        <dsp:cNvPr id="0" name=""/>
        <dsp:cNvSpPr/>
      </dsp:nvSpPr>
      <dsp:spPr>
        <a:xfrm rot="5400000">
          <a:off x="4612619" y="-510832"/>
          <a:ext cx="1056113" cy="8006647"/>
        </a:xfrm>
        <a:prstGeom prst="round2SameRect">
          <a:avLst/>
        </a:prstGeom>
        <a:solidFill>
          <a:schemeClr val="lt1">
            <a:alpha val="90000"/>
            <a:hueOff val="0"/>
            <a:satOff val="0"/>
            <a:lumOff val="0"/>
            <a:alphaOff val="0"/>
          </a:schemeClr>
        </a:solidFill>
        <a:ln w="9525" cap="flat" cmpd="sng" algn="ctr">
          <a:solidFill>
            <a:schemeClr val="accent5">
              <a:hueOff val="-2400000"/>
              <a:satOff val="34835"/>
              <a:lumOff val="-2875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ctr" defTabSz="889000">
            <a:lnSpc>
              <a:spcPct val="90000"/>
            </a:lnSpc>
            <a:spcBef>
              <a:spcPct val="0"/>
            </a:spcBef>
            <a:spcAft>
              <a:spcPct val="15000"/>
            </a:spcAft>
            <a:buChar char="••"/>
          </a:pPr>
          <a:r>
            <a:rPr lang="es-MX" sz="2000" b="1" kern="1200" dirty="0" smtClean="0">
              <a:effectLst>
                <a:outerShdw blurRad="38100" dist="38100" dir="2700000" algn="tl">
                  <a:srgbClr val="000000">
                    <a:alpha val="43137"/>
                  </a:srgbClr>
                </a:outerShdw>
              </a:effectLst>
            </a:rPr>
            <a:t>Conocimiento    Aptitudes    Habilidades   Eficacia organizacional</a:t>
          </a:r>
          <a:endParaRPr lang="es-MX" sz="2000" b="1" kern="1200" dirty="0">
            <a:effectLst>
              <a:outerShdw blurRad="38100" dist="38100" dir="2700000" algn="tl">
                <a:srgbClr val="000000">
                  <a:alpha val="43137"/>
                </a:srgbClr>
              </a:outerShdw>
            </a:effectLst>
          </a:endParaRPr>
        </a:p>
      </dsp:txBody>
      <dsp:txXfrm rot="-5400000">
        <a:off x="1137353" y="3015989"/>
        <a:ext cx="7955092" cy="953003"/>
      </dsp:txXfrm>
    </dsp:sp>
    <dsp:sp modelId="{AE30B766-91AF-41B1-88B5-E72F330B9625}">
      <dsp:nvSpPr>
        <dsp:cNvPr id="0" name=""/>
        <dsp:cNvSpPr/>
      </dsp:nvSpPr>
      <dsp:spPr>
        <a:xfrm rot="5400000">
          <a:off x="-243718" y="4689606"/>
          <a:ext cx="1624789" cy="1137352"/>
        </a:xfrm>
        <a:prstGeom prst="chevron">
          <a:avLst/>
        </a:prstGeom>
        <a:gradFill rotWithShape="0">
          <a:gsLst>
            <a:gs pos="0">
              <a:schemeClr val="accent5">
                <a:hueOff val="-3600000"/>
                <a:satOff val="52253"/>
                <a:lumOff val="-43137"/>
                <a:alphaOff val="0"/>
                <a:shade val="51000"/>
                <a:satMod val="130000"/>
              </a:schemeClr>
            </a:gs>
            <a:gs pos="80000">
              <a:schemeClr val="accent5">
                <a:hueOff val="-3600000"/>
                <a:satOff val="52253"/>
                <a:lumOff val="-43137"/>
                <a:alphaOff val="0"/>
                <a:shade val="93000"/>
                <a:satMod val="130000"/>
              </a:schemeClr>
            </a:gs>
            <a:gs pos="100000">
              <a:schemeClr val="accent5">
                <a:hueOff val="-3600000"/>
                <a:satOff val="52253"/>
                <a:lumOff val="-43137"/>
                <a:alphaOff val="0"/>
                <a:shade val="94000"/>
                <a:satMod val="135000"/>
              </a:schemeClr>
            </a:gs>
          </a:gsLst>
          <a:lin ang="16200000" scaled="0"/>
        </a:gradFill>
        <a:ln w="9525" cap="flat" cmpd="sng" algn="ctr">
          <a:solidFill>
            <a:schemeClr val="accent5">
              <a:hueOff val="-3600000"/>
              <a:satOff val="52253"/>
              <a:lumOff val="-43137"/>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MX" sz="1300" b="1" kern="1200" dirty="0" smtClean="0">
              <a:solidFill>
                <a:schemeClr val="tx1"/>
              </a:solidFill>
              <a:effectLst>
                <a:outerShdw blurRad="38100" dist="38100" dir="2700000" algn="tl">
                  <a:srgbClr val="000000">
                    <a:alpha val="43137"/>
                  </a:srgbClr>
                </a:outerShdw>
              </a:effectLst>
            </a:rPr>
            <a:t>Evaluación de resultados</a:t>
          </a:r>
          <a:endParaRPr lang="es-MX" sz="1300" b="1" kern="1200" dirty="0">
            <a:solidFill>
              <a:schemeClr val="tx1"/>
            </a:solidFill>
            <a:effectLst>
              <a:outerShdw blurRad="38100" dist="38100" dir="2700000" algn="tl">
                <a:srgbClr val="000000">
                  <a:alpha val="43137"/>
                </a:srgbClr>
              </a:outerShdw>
            </a:effectLst>
          </a:endParaRPr>
        </a:p>
      </dsp:txBody>
      <dsp:txXfrm rot="-5400000">
        <a:off x="1" y="5014563"/>
        <a:ext cx="1137352" cy="487437"/>
      </dsp:txXfrm>
    </dsp:sp>
    <dsp:sp modelId="{582EB89B-4196-4950-8CC6-04A04DBD6278}">
      <dsp:nvSpPr>
        <dsp:cNvPr id="0" name=""/>
        <dsp:cNvSpPr/>
      </dsp:nvSpPr>
      <dsp:spPr>
        <a:xfrm rot="5400000">
          <a:off x="4612619" y="970621"/>
          <a:ext cx="1056113" cy="8006647"/>
        </a:xfrm>
        <a:prstGeom prst="round2SameRect">
          <a:avLst/>
        </a:prstGeom>
        <a:solidFill>
          <a:schemeClr val="lt1">
            <a:alpha val="90000"/>
            <a:hueOff val="0"/>
            <a:satOff val="0"/>
            <a:lumOff val="0"/>
            <a:alphaOff val="0"/>
          </a:schemeClr>
        </a:solidFill>
        <a:ln w="9525" cap="flat" cmpd="sng" algn="ctr">
          <a:solidFill>
            <a:schemeClr val="accent5">
              <a:hueOff val="-3600000"/>
              <a:satOff val="52253"/>
              <a:lumOff val="-4313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84480" tIns="25400" rIns="25400" bIns="25400" numCol="1" spcCol="1270" anchor="ctr" anchorCtr="0">
          <a:noAutofit/>
        </a:bodyPr>
        <a:lstStyle/>
        <a:p>
          <a:pPr marL="285750" lvl="1" indent="-285750" algn="ctr" defTabSz="1778000">
            <a:lnSpc>
              <a:spcPct val="90000"/>
            </a:lnSpc>
            <a:spcBef>
              <a:spcPct val="0"/>
            </a:spcBef>
            <a:spcAft>
              <a:spcPct val="15000"/>
            </a:spcAft>
            <a:buChar char="••"/>
          </a:pPr>
          <a:r>
            <a:rPr lang="es-MX" sz="4000" b="1" kern="1200" dirty="0" smtClean="0">
              <a:solidFill>
                <a:srgbClr val="FF0066"/>
              </a:solidFill>
              <a:effectLst/>
            </a:rPr>
            <a:t>RETROALIMENTACIÓN</a:t>
          </a:r>
          <a:endParaRPr lang="es-MX" sz="4000" b="1" kern="1200" dirty="0">
            <a:solidFill>
              <a:srgbClr val="FF0066"/>
            </a:solidFill>
            <a:effectLst/>
          </a:endParaRPr>
        </a:p>
      </dsp:txBody>
      <dsp:txXfrm rot="-5400000">
        <a:off x="1137353" y="4497443"/>
        <a:ext cx="7955092" cy="95300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5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s-ES"/>
          </a:p>
        </p:txBody>
      </p:sp>
      <p:sp>
        <p:nvSpPr>
          <p:cNvPr id="305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s-ES"/>
          </a:p>
        </p:txBody>
      </p:sp>
      <p:sp>
        <p:nvSpPr>
          <p:cNvPr id="131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5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305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s-ES"/>
          </a:p>
        </p:txBody>
      </p:sp>
      <p:sp>
        <p:nvSpPr>
          <p:cNvPr id="305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4B67297-92DD-4FE0-BA30-A2F2D848F18C}" type="slidenum">
              <a:rPr lang="es-ES"/>
              <a:pPr>
                <a:defRPr/>
              </a:pPr>
              <a:t>‹Nº›</a:t>
            </a:fld>
            <a:endParaRPr lang="es-ES"/>
          </a:p>
        </p:txBody>
      </p:sp>
    </p:spTree>
    <p:extLst>
      <p:ext uri="{BB962C8B-B14F-4D97-AF65-F5344CB8AC3E}">
        <p14:creationId xmlns:p14="http://schemas.microsoft.com/office/powerpoint/2010/main" val="30797124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FA27C3E-9089-45C1-917D-7D01FAD1885E}" type="slidenum">
              <a:rPr lang="es-ES" smtClean="0"/>
              <a:pPr/>
              <a:t>2</a:t>
            </a:fld>
            <a:endParaRPr lang="es-E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5FFBFC3B-24BC-43C7-8AC2-66BD433C3601}" type="slidenum">
              <a:rPr lang="es-ES" smtClean="0"/>
              <a:pPr/>
              <a:t>11</a:t>
            </a:fld>
            <a:endParaRPr lang="es-E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p:spPr>
        <p:txBody>
          <a:bodyPr/>
          <a:lstStyle/>
          <a:p>
            <a:r>
              <a:rPr lang="es-MX" smtClean="0"/>
              <a:t>91-115 SEGUNDO PARCIAL</a:t>
            </a:r>
          </a:p>
        </p:txBody>
      </p:sp>
      <p:sp>
        <p:nvSpPr>
          <p:cNvPr id="235524" name="3 Marcador de número de diapositiva"/>
          <p:cNvSpPr>
            <a:spLocks noGrp="1"/>
          </p:cNvSpPr>
          <p:nvPr>
            <p:ph type="sldNum" sz="quarter" idx="5"/>
          </p:nvPr>
        </p:nvSpPr>
        <p:spPr>
          <a:noFill/>
        </p:spPr>
        <p:txBody>
          <a:bodyPr/>
          <a:lstStyle/>
          <a:p>
            <a:fld id="{15E297D5-7A84-404C-B04C-B391F89C2148}" type="slidenum">
              <a:rPr lang="es-ES" smtClean="0"/>
              <a:pPr/>
              <a:t>112</a:t>
            </a:fld>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B30B9D8B-0103-4833-A457-DAAB143F7132}" type="slidenum">
              <a:rPr lang="es-ES" smtClean="0"/>
              <a:pPr/>
              <a:t>12</a:t>
            </a:fld>
            <a:endParaRPr lang="es-E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C365D96D-2EE1-4EB9-9E96-62DD7A323E8E}" type="slidenum">
              <a:rPr lang="es-ES" smtClean="0"/>
              <a:pPr/>
              <a:t>13</a:t>
            </a:fld>
            <a:endParaRPr lang="es-ES" smtClean="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ED45220E-FF84-4131-BBCF-E52967768439}" type="slidenum">
              <a:rPr lang="es-ES" smtClean="0"/>
              <a:pPr/>
              <a:t>14</a:t>
            </a:fld>
            <a:endParaRPr lang="es-ES" smtClean="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72EDE96F-2880-4EE8-ADF8-72BF0AE40C40}" type="slidenum">
              <a:rPr lang="es-ES" smtClean="0"/>
              <a:pPr/>
              <a:t>15</a:t>
            </a:fld>
            <a:endParaRPr lang="es-ES" smtClean="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94C50944-5F2B-43DC-98C7-F638AA72C002}" type="slidenum">
              <a:rPr lang="es-ES" smtClean="0"/>
              <a:pPr/>
              <a:t>16</a:t>
            </a:fld>
            <a:endParaRPr lang="es-E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59C91072-F257-469D-8896-9FB5E76BF122}" type="slidenum">
              <a:rPr lang="es-ES" smtClean="0"/>
              <a:pPr/>
              <a:t>17</a:t>
            </a:fld>
            <a:endParaRPr lang="es-ES" smtClean="0"/>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3C181DBC-A380-40A5-81D7-A303D9FA8FC5}" type="slidenum">
              <a:rPr lang="es-ES" smtClean="0"/>
              <a:pPr/>
              <a:t>18</a:t>
            </a:fld>
            <a:endParaRPr lang="es-ES"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5B2D69B-6EA3-44B9-AB55-0D815F3B27AE}" type="slidenum">
              <a:rPr lang="es-ES" smtClean="0"/>
              <a:pPr/>
              <a:t>19</a:t>
            </a:fld>
            <a:endParaRPr lang="es-E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EE85A62-0780-4647-93B9-CC6C76FCD52F}" type="slidenum">
              <a:rPr lang="es-ES" smtClean="0"/>
              <a:pPr/>
              <a:t>20</a:t>
            </a:fld>
            <a:endParaRPr lang="es-E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31E3EEF-9BDC-45E0-9B0B-2CEDAD2B944D}" type="slidenum">
              <a:rPr lang="es-ES" smtClean="0"/>
              <a:pPr/>
              <a:t>3</a:t>
            </a:fld>
            <a:endParaRPr lang="es-E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0296D3DD-FE10-4635-BAD6-E0737445F0E4}" type="slidenum">
              <a:rPr lang="es-ES" smtClean="0"/>
              <a:pPr/>
              <a:t>21</a:t>
            </a:fld>
            <a:endParaRPr lang="es-E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ED511516-3197-4FB2-9174-ECBCA27FE78D}" type="slidenum">
              <a:rPr lang="es-ES" smtClean="0"/>
              <a:pPr/>
              <a:t>22</a:t>
            </a:fld>
            <a:endParaRPr lang="es-E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466544C-9213-49E4-8568-EE32873A28CB}" type="slidenum">
              <a:rPr lang="es-ES" smtClean="0"/>
              <a:pPr/>
              <a:t>23</a:t>
            </a:fld>
            <a:endParaRPr lang="es-E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B2AD1B9F-F899-49EC-AECF-E0C210EEFD39}" type="slidenum">
              <a:rPr lang="es-ES" smtClean="0"/>
              <a:pPr/>
              <a:t>24</a:t>
            </a:fld>
            <a:endParaRPr lang="es-E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058262CC-277C-41FD-BC09-7913B615D4C7}" type="slidenum">
              <a:rPr lang="es-ES" smtClean="0"/>
              <a:pPr/>
              <a:t>25</a:t>
            </a:fld>
            <a:endParaRPr lang="es-ES"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D3FE4D76-3B8D-4FA2-8CF9-2C829549D382}" type="slidenum">
              <a:rPr lang="es-ES" smtClean="0"/>
              <a:pPr/>
              <a:t>27</a:t>
            </a:fld>
            <a:endParaRPr lang="es-ES"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0A5FBB5C-B878-4E4F-83F3-40071985DE92}" type="slidenum">
              <a:rPr lang="es-ES" smtClean="0"/>
              <a:pPr/>
              <a:t>29</a:t>
            </a:fld>
            <a:endParaRPr lang="es-E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8752DCE5-41B6-44C3-8CAA-D0B500DBC3F4}" type="slidenum">
              <a:rPr lang="es-ES" smtClean="0"/>
              <a:pPr/>
              <a:t>30</a:t>
            </a:fld>
            <a:endParaRPr lang="es-ES" smtClean="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820BE197-5D61-4A05-9764-1A88D362B62F}" type="slidenum">
              <a:rPr lang="es-ES" smtClean="0"/>
              <a:pPr/>
              <a:t>31</a:t>
            </a:fld>
            <a:endParaRPr lang="es-E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50036DCF-6E77-4A70-89FF-69AF8F31C5E9}" type="slidenum">
              <a:rPr lang="es-ES" smtClean="0"/>
              <a:pPr/>
              <a:t>32</a:t>
            </a:fld>
            <a:endParaRPr lang="es-E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F7ED1FE1-54D1-450C-AC3E-89964D4C40F0}" type="slidenum">
              <a:rPr lang="es-ES" smtClean="0"/>
              <a:pPr/>
              <a:t>4</a:t>
            </a:fld>
            <a:endParaRPr lang="es-E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6AB075F-58CE-41C7-8981-CEDC56A379BC}" type="slidenum">
              <a:rPr lang="es-ES" smtClean="0"/>
              <a:pPr/>
              <a:t>33</a:t>
            </a:fld>
            <a:endParaRPr lang="es-ES" smtClean="0"/>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7ADE5A19-34B0-4A0C-8F60-A1A18022FBBE}" type="slidenum">
              <a:rPr lang="es-ES" smtClean="0"/>
              <a:pPr/>
              <a:t>34</a:t>
            </a:fld>
            <a:endParaRPr lang="es-E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F4EA5673-FC55-4E92-B01C-14D3A9C09727}" type="slidenum">
              <a:rPr lang="es-ES" smtClean="0"/>
              <a:pPr/>
              <a:t>35</a:t>
            </a:fld>
            <a:endParaRPr lang="es-E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F66304E5-EBD1-48D5-A64F-CFB9A828D32E}" type="slidenum">
              <a:rPr lang="es-ES" smtClean="0"/>
              <a:pPr/>
              <a:t>36</a:t>
            </a:fld>
            <a:endParaRPr lang="es-ES" smtClean="0"/>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noFill/>
          <a:ln/>
        </p:spPr>
        <p:txBody>
          <a:bodyPr/>
          <a:lstStyle/>
          <a:p>
            <a:pPr eaLnBrk="1" hangingPunct="1"/>
            <a:endParaRPr lang="es-E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818CFB6E-5CD8-4A00-9BC2-D4ABE575B126}" type="slidenum">
              <a:rPr lang="es-ES" smtClean="0"/>
              <a:pPr/>
              <a:t>37</a:t>
            </a:fld>
            <a:endParaRPr lang="es-ES" smtClean="0"/>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noFill/>
          <a:ln/>
        </p:spPr>
        <p:txBody>
          <a:bodyPr/>
          <a:lstStyle/>
          <a:p>
            <a:pPr eaLnBrk="1" hangingPunct="1"/>
            <a:r>
              <a:rPr lang="es-ES" dirty="0" smtClean="0"/>
              <a:t>DIAPOSITIVAS PARA ESTUDIAR PRIMER PARCIAL 2013</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296929C7-84EE-4592-91A8-716CDE8A125D}" type="slidenum">
              <a:rPr lang="es-ES" smtClean="0"/>
              <a:pPr/>
              <a:t>38</a:t>
            </a:fld>
            <a:endParaRPr lang="es-E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E3456950-7B91-4D31-83E2-5C515D377DA1}" type="slidenum">
              <a:rPr lang="es-ES" smtClean="0"/>
              <a:pPr/>
              <a:t>39</a:t>
            </a:fld>
            <a:endParaRPr lang="es-ES" smtClean="0"/>
          </a:p>
        </p:txBody>
      </p:sp>
      <p:sp>
        <p:nvSpPr>
          <p:cNvPr id="169987" name="1 Marcador de imagen de diapositiva"/>
          <p:cNvSpPr>
            <a:spLocks noGrp="1" noRot="1" noChangeAspect="1" noTextEdit="1"/>
          </p:cNvSpPr>
          <p:nvPr>
            <p:ph type="sldImg"/>
          </p:nvPr>
        </p:nvSpPr>
        <p:spPr>
          <a:ln/>
        </p:spPr>
      </p:sp>
      <p:sp>
        <p:nvSpPr>
          <p:cNvPr id="169988"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56642CFE-C8FD-41CF-8EF6-470614FD351C}" type="slidenum">
              <a:rPr lang="es-MX" sz="1200">
                <a:latin typeface="+mn-lt"/>
              </a:rPr>
              <a:pPr algn="r" eaLnBrk="1" fontAlgn="auto" hangingPunct="1">
                <a:spcBef>
                  <a:spcPts val="0"/>
                </a:spcBef>
                <a:spcAft>
                  <a:spcPts val="0"/>
                </a:spcAft>
                <a:defRPr/>
              </a:pPr>
              <a:t>39</a:t>
            </a:fld>
            <a:endParaRPr lang="es-MX" sz="120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29ED2AA3-4ECF-4E63-BC11-7DDEEA27D81E}" type="slidenum">
              <a:rPr lang="es-ES" smtClean="0"/>
              <a:pPr/>
              <a:t>40</a:t>
            </a:fld>
            <a:endParaRPr lang="es-ES" smtClean="0"/>
          </a:p>
        </p:txBody>
      </p:sp>
      <p:sp>
        <p:nvSpPr>
          <p:cNvPr id="171011" name="1 Marcador de imagen de diapositiva"/>
          <p:cNvSpPr>
            <a:spLocks noGrp="1" noRot="1" noChangeAspect="1" noTextEdit="1"/>
          </p:cNvSpPr>
          <p:nvPr>
            <p:ph type="sldImg"/>
          </p:nvPr>
        </p:nvSpPr>
        <p:spPr>
          <a:ln/>
        </p:spPr>
      </p:sp>
      <p:sp>
        <p:nvSpPr>
          <p:cNvPr id="171012"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E9A7CCF9-C51D-454B-BA6E-546D7B68CFA7}" type="slidenum">
              <a:rPr lang="es-MX" sz="1200">
                <a:latin typeface="+mn-lt"/>
              </a:rPr>
              <a:pPr algn="r" eaLnBrk="1" fontAlgn="auto" hangingPunct="1">
                <a:spcBef>
                  <a:spcPts val="0"/>
                </a:spcBef>
                <a:spcAft>
                  <a:spcPts val="0"/>
                </a:spcAft>
                <a:defRPr/>
              </a:pPr>
              <a:t>40</a:t>
            </a:fld>
            <a:endParaRPr lang="es-MX" sz="1200">
              <a:latin typeface="+mn-l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8290E429-7031-4D1A-AE8E-F6BC10444BFA}" type="slidenum">
              <a:rPr lang="es-ES" smtClean="0"/>
              <a:pPr/>
              <a:t>41</a:t>
            </a:fld>
            <a:endParaRPr lang="es-ES" smtClean="0"/>
          </a:p>
        </p:txBody>
      </p:sp>
      <p:sp>
        <p:nvSpPr>
          <p:cNvPr id="172035" name="1 Marcador de imagen de diapositiva"/>
          <p:cNvSpPr>
            <a:spLocks noGrp="1" noRot="1" noChangeAspect="1" noTextEdit="1"/>
          </p:cNvSpPr>
          <p:nvPr>
            <p:ph type="sldImg"/>
          </p:nvPr>
        </p:nvSpPr>
        <p:spPr>
          <a:ln/>
        </p:spPr>
      </p:sp>
      <p:sp>
        <p:nvSpPr>
          <p:cNvPr id="172036"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F42CA604-83A8-4AE5-8981-7A00850E93AB}" type="slidenum">
              <a:rPr lang="es-MX" sz="1200">
                <a:latin typeface="+mn-lt"/>
              </a:rPr>
              <a:pPr algn="r" eaLnBrk="1" fontAlgn="auto" hangingPunct="1">
                <a:spcBef>
                  <a:spcPts val="0"/>
                </a:spcBef>
                <a:spcAft>
                  <a:spcPts val="0"/>
                </a:spcAft>
                <a:defRPr/>
              </a:pPr>
              <a:t>41</a:t>
            </a:fld>
            <a:endParaRPr lang="es-MX" sz="120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1684463C-49CD-4446-A596-7A3CBD7F7927}" type="slidenum">
              <a:rPr lang="es-ES" smtClean="0"/>
              <a:pPr/>
              <a:t>42</a:t>
            </a:fld>
            <a:endParaRPr lang="es-ES" smtClean="0"/>
          </a:p>
        </p:txBody>
      </p:sp>
      <p:sp>
        <p:nvSpPr>
          <p:cNvPr id="173059" name="1 Marcador de imagen de diapositiva"/>
          <p:cNvSpPr>
            <a:spLocks noGrp="1" noRot="1" noChangeAspect="1" noTextEdit="1"/>
          </p:cNvSpPr>
          <p:nvPr>
            <p:ph type="sldImg"/>
          </p:nvPr>
        </p:nvSpPr>
        <p:spPr>
          <a:ln/>
        </p:spPr>
      </p:sp>
      <p:sp>
        <p:nvSpPr>
          <p:cNvPr id="173060"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6999F9AC-BE21-460E-942B-330F5F22C393}" type="slidenum">
              <a:rPr lang="es-MX" sz="1200">
                <a:latin typeface="+mn-lt"/>
              </a:rPr>
              <a:pPr algn="r" eaLnBrk="1" fontAlgn="auto" hangingPunct="1">
                <a:spcBef>
                  <a:spcPts val="0"/>
                </a:spcBef>
                <a:spcAft>
                  <a:spcPts val="0"/>
                </a:spcAft>
                <a:defRPr/>
              </a:pPr>
              <a:t>42</a:t>
            </a:fld>
            <a:endParaRPr lang="es-MX"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629CCB35-B6F0-42BD-AD12-CA9094ADF2AB}" type="slidenum">
              <a:rPr lang="es-ES" smtClean="0"/>
              <a:pPr/>
              <a:t>5</a:t>
            </a:fld>
            <a:endParaRPr lang="es-E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9A5D3053-CEF1-4B13-B181-6F0875B42A08}" type="slidenum">
              <a:rPr lang="es-ES" smtClean="0"/>
              <a:pPr/>
              <a:t>43</a:t>
            </a:fld>
            <a:endParaRPr lang="es-E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2768044E-1F30-42C9-8725-80E8C868885C}" type="slidenum">
              <a:rPr lang="es-ES" smtClean="0"/>
              <a:pPr/>
              <a:t>44</a:t>
            </a:fld>
            <a:endParaRPr lang="es-ES" smtClean="0"/>
          </a:p>
        </p:txBody>
      </p:sp>
      <p:sp>
        <p:nvSpPr>
          <p:cNvPr id="175107" name="1 Marcador de imagen de diapositiva"/>
          <p:cNvSpPr>
            <a:spLocks noGrp="1" noRot="1" noChangeAspect="1" noTextEdit="1"/>
          </p:cNvSpPr>
          <p:nvPr>
            <p:ph type="sldImg"/>
          </p:nvPr>
        </p:nvSpPr>
        <p:spPr>
          <a:ln/>
        </p:spPr>
      </p:sp>
      <p:sp>
        <p:nvSpPr>
          <p:cNvPr id="175108"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0D179147-5FB9-4CDC-AA5C-A1FB66B13FA1}" type="slidenum">
              <a:rPr lang="es-MX" sz="1200">
                <a:latin typeface="+mn-lt"/>
              </a:rPr>
              <a:pPr algn="r" eaLnBrk="1" fontAlgn="auto" hangingPunct="1">
                <a:spcBef>
                  <a:spcPts val="0"/>
                </a:spcBef>
                <a:spcAft>
                  <a:spcPts val="0"/>
                </a:spcAft>
                <a:defRPr/>
              </a:pPr>
              <a:t>44</a:t>
            </a:fld>
            <a:endParaRPr lang="es-MX" sz="120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E7B5E9FE-ABBC-4D50-B50A-95AB1953159B}" type="slidenum">
              <a:rPr lang="es-ES" smtClean="0"/>
              <a:pPr/>
              <a:t>45</a:t>
            </a:fld>
            <a:endParaRPr lang="es-ES" smtClean="0"/>
          </a:p>
        </p:txBody>
      </p:sp>
      <p:sp>
        <p:nvSpPr>
          <p:cNvPr id="176131" name="1 Marcador de imagen de diapositiva"/>
          <p:cNvSpPr>
            <a:spLocks noGrp="1" noRot="1" noChangeAspect="1" noTextEdit="1"/>
          </p:cNvSpPr>
          <p:nvPr>
            <p:ph type="sldImg"/>
          </p:nvPr>
        </p:nvSpPr>
        <p:spPr>
          <a:ln/>
        </p:spPr>
      </p:sp>
      <p:sp>
        <p:nvSpPr>
          <p:cNvPr id="176132" name="2 Marcador de notas"/>
          <p:cNvSpPr>
            <a:spLocks noGrp="1"/>
          </p:cNvSpPr>
          <p:nvPr>
            <p:ph type="body" idx="1"/>
          </p:nvPr>
        </p:nvSpPr>
        <p:spPr>
          <a:noFill/>
          <a:ln/>
        </p:spPr>
        <p:txBody>
          <a:bodyPr/>
          <a:lstStyle/>
          <a:p>
            <a:pPr eaLnBrk="1" hangingPunct="1">
              <a:spcBef>
                <a:spcPct val="0"/>
              </a:spcBef>
            </a:pPr>
            <a:endParaRPr lang="es-ES" smtClean="0"/>
          </a:p>
        </p:txBody>
      </p:sp>
      <p:sp>
        <p:nvSpPr>
          <p:cNvPr id="18436"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691FBC8D-8C26-4F53-8ED8-D80E1538D804}" type="slidenum">
              <a:rPr lang="es-MX" sz="1200">
                <a:latin typeface="+mn-lt"/>
              </a:rPr>
              <a:pPr algn="r" eaLnBrk="1" hangingPunct="1">
                <a:defRPr/>
              </a:pPr>
              <a:t>45</a:t>
            </a:fld>
            <a:endParaRPr lang="es-MX" sz="1200">
              <a:latin typeface="+mn-l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D3EA28ED-0EA1-476B-BE19-C7A43EFB10AF}" type="slidenum">
              <a:rPr lang="es-ES" smtClean="0"/>
              <a:pPr/>
              <a:t>46</a:t>
            </a:fld>
            <a:endParaRPr lang="es-ES" smtClean="0"/>
          </a:p>
        </p:txBody>
      </p:sp>
      <p:sp>
        <p:nvSpPr>
          <p:cNvPr id="177155" name="1 Marcador de imagen de diapositiva"/>
          <p:cNvSpPr>
            <a:spLocks noGrp="1" noRot="1" noChangeAspect="1" noTextEdit="1"/>
          </p:cNvSpPr>
          <p:nvPr>
            <p:ph type="sldImg"/>
          </p:nvPr>
        </p:nvSpPr>
        <p:spPr>
          <a:ln/>
        </p:spPr>
      </p:sp>
      <p:sp>
        <p:nvSpPr>
          <p:cNvPr id="177156"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F6EA5E5A-6A46-4942-B2BE-4B0F08EB82BC}" type="slidenum">
              <a:rPr lang="es-MX" sz="1200">
                <a:latin typeface="+mn-lt"/>
              </a:rPr>
              <a:pPr algn="r" eaLnBrk="1" fontAlgn="auto" hangingPunct="1">
                <a:spcBef>
                  <a:spcPts val="0"/>
                </a:spcBef>
                <a:spcAft>
                  <a:spcPts val="0"/>
                </a:spcAft>
                <a:defRPr/>
              </a:pPr>
              <a:t>46</a:t>
            </a:fld>
            <a:endParaRPr lang="es-MX" sz="120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691EBFB2-15B0-47FD-AC87-DE33A8815759}" type="slidenum">
              <a:rPr lang="es-ES" smtClean="0"/>
              <a:pPr/>
              <a:t>47</a:t>
            </a:fld>
            <a:endParaRPr lang="es-ES" smtClean="0"/>
          </a:p>
        </p:txBody>
      </p:sp>
      <p:sp>
        <p:nvSpPr>
          <p:cNvPr id="178179" name="1 Marcador de imagen de diapositiva"/>
          <p:cNvSpPr>
            <a:spLocks noGrp="1" noRot="1" noChangeAspect="1" noTextEdit="1"/>
          </p:cNvSpPr>
          <p:nvPr>
            <p:ph type="sldImg"/>
          </p:nvPr>
        </p:nvSpPr>
        <p:spPr>
          <a:ln/>
        </p:spPr>
      </p:sp>
      <p:sp>
        <p:nvSpPr>
          <p:cNvPr id="178180"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23D2EC6A-E462-43BE-8D67-B68A27A91163}" type="slidenum">
              <a:rPr lang="es-MX" sz="1200">
                <a:latin typeface="+mn-lt"/>
              </a:rPr>
              <a:pPr algn="r" eaLnBrk="1" fontAlgn="auto" hangingPunct="1">
                <a:spcBef>
                  <a:spcPts val="0"/>
                </a:spcBef>
                <a:spcAft>
                  <a:spcPts val="0"/>
                </a:spcAft>
                <a:defRPr/>
              </a:pPr>
              <a:t>47</a:t>
            </a:fld>
            <a:endParaRPr lang="es-MX" sz="1200">
              <a:latin typeface="+mn-l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57CA2F74-2CE1-4B29-90AB-3C830349F67F}" type="slidenum">
              <a:rPr lang="es-ES" smtClean="0"/>
              <a:pPr/>
              <a:t>48</a:t>
            </a:fld>
            <a:endParaRPr lang="es-ES" smtClean="0"/>
          </a:p>
        </p:txBody>
      </p:sp>
      <p:sp>
        <p:nvSpPr>
          <p:cNvPr id="179203" name="1 Marcador de imagen de diapositiva"/>
          <p:cNvSpPr>
            <a:spLocks noGrp="1" noRot="1" noChangeAspect="1" noTextEdit="1"/>
          </p:cNvSpPr>
          <p:nvPr>
            <p:ph type="sldImg"/>
          </p:nvPr>
        </p:nvSpPr>
        <p:spPr>
          <a:ln/>
        </p:spPr>
      </p:sp>
      <p:sp>
        <p:nvSpPr>
          <p:cNvPr id="179204"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D237B72B-4412-4687-A880-1CB2226ED683}" type="slidenum">
              <a:rPr lang="es-MX" sz="1200">
                <a:latin typeface="+mn-lt"/>
              </a:rPr>
              <a:pPr algn="r" eaLnBrk="1" fontAlgn="auto" hangingPunct="1">
                <a:spcBef>
                  <a:spcPts val="0"/>
                </a:spcBef>
                <a:spcAft>
                  <a:spcPts val="0"/>
                </a:spcAft>
                <a:defRPr/>
              </a:pPr>
              <a:t>48</a:t>
            </a:fld>
            <a:endParaRPr lang="es-MX" sz="1200">
              <a:latin typeface="+mn-lt"/>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5D09373F-BAB9-4838-AE85-6432CEF76F73}" type="slidenum">
              <a:rPr lang="es-ES" smtClean="0"/>
              <a:pPr/>
              <a:t>49</a:t>
            </a:fld>
            <a:endParaRPr lang="es-ES" smtClean="0"/>
          </a:p>
        </p:txBody>
      </p:sp>
      <p:sp>
        <p:nvSpPr>
          <p:cNvPr id="180227" name="1 Marcador de imagen de diapositiva"/>
          <p:cNvSpPr>
            <a:spLocks noGrp="1" noRot="1" noChangeAspect="1" noTextEdit="1"/>
          </p:cNvSpPr>
          <p:nvPr>
            <p:ph type="sldImg"/>
          </p:nvPr>
        </p:nvSpPr>
        <p:spPr>
          <a:ln/>
        </p:spPr>
      </p:sp>
      <p:sp>
        <p:nvSpPr>
          <p:cNvPr id="180228" name="2 Marcador de notas"/>
          <p:cNvSpPr>
            <a:spLocks noGrp="1"/>
          </p:cNvSpPr>
          <p:nvPr>
            <p:ph type="body" idx="1"/>
          </p:nvPr>
        </p:nvSpPr>
        <p:spPr>
          <a:noFill/>
          <a:ln/>
        </p:spPr>
        <p:txBody>
          <a:bodyPr/>
          <a:lstStyle/>
          <a:p>
            <a:pPr eaLnBrk="1" hangingPunct="1">
              <a:spcBef>
                <a:spcPct val="0"/>
              </a:spcBef>
            </a:pPr>
            <a:endParaRPr lang="es-ES" smtClean="0"/>
          </a:p>
        </p:txBody>
      </p:sp>
      <p:sp>
        <p:nvSpPr>
          <p:cNvPr id="19460" name="3 Marcador de número de diapositiva"/>
          <p:cNvSpPr txBox="1">
            <a:spLocks noGrp="1"/>
          </p:cNvSpPr>
          <p:nvPr/>
        </p:nvSpPr>
        <p:spPr bwMode="auto">
          <a:xfrm>
            <a:off x="3884613" y="8685213"/>
            <a:ext cx="2971800" cy="457200"/>
          </a:xfrm>
          <a:prstGeom prst="rect">
            <a:avLst/>
          </a:prstGeom>
          <a:noFill/>
          <a:ln>
            <a:miter lim="800000"/>
            <a:headEnd/>
            <a:tailEnd/>
          </a:ln>
        </p:spPr>
        <p:txBody>
          <a:bodyPr anchor="b"/>
          <a:lstStyle/>
          <a:p>
            <a:pPr algn="r" eaLnBrk="1" hangingPunct="1">
              <a:defRPr/>
            </a:pPr>
            <a:fld id="{BF075091-AC03-4C4C-B23B-8F73BE5695B8}" type="slidenum">
              <a:rPr lang="es-MX" sz="1200">
                <a:latin typeface="+mn-lt"/>
              </a:rPr>
              <a:pPr algn="r" eaLnBrk="1" hangingPunct="1">
                <a:defRPr/>
              </a:pPr>
              <a:t>49</a:t>
            </a:fld>
            <a:endParaRPr lang="es-MX" sz="1200">
              <a:latin typeface="+mn-l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C7D24FE9-37B9-44D8-AAB7-5F5AC7668C27}" type="slidenum">
              <a:rPr lang="es-ES" smtClean="0"/>
              <a:pPr/>
              <a:t>50</a:t>
            </a:fld>
            <a:endParaRPr lang="es-ES" smtClean="0"/>
          </a:p>
        </p:txBody>
      </p:sp>
      <p:sp>
        <p:nvSpPr>
          <p:cNvPr id="181251" name="1 Marcador de imagen de diapositiva"/>
          <p:cNvSpPr>
            <a:spLocks noGrp="1" noRot="1" noChangeAspect="1" noTextEdit="1"/>
          </p:cNvSpPr>
          <p:nvPr>
            <p:ph type="sldImg"/>
          </p:nvPr>
        </p:nvSpPr>
        <p:spPr>
          <a:ln/>
        </p:spPr>
      </p:sp>
      <p:sp>
        <p:nvSpPr>
          <p:cNvPr id="181252"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B23A608E-3980-474B-9D28-923A745EFF79}" type="slidenum">
              <a:rPr lang="es-MX" sz="1200">
                <a:latin typeface="+mn-lt"/>
              </a:rPr>
              <a:pPr algn="r" eaLnBrk="1" fontAlgn="auto" hangingPunct="1">
                <a:spcBef>
                  <a:spcPts val="0"/>
                </a:spcBef>
                <a:spcAft>
                  <a:spcPts val="0"/>
                </a:spcAft>
                <a:defRPr/>
              </a:pPr>
              <a:t>50</a:t>
            </a:fld>
            <a:endParaRPr lang="es-MX" sz="1200">
              <a:latin typeface="+mn-lt"/>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BAECDED-A569-477C-800E-9414C61C3EF5}" type="slidenum">
              <a:rPr lang="es-ES" smtClean="0"/>
              <a:pPr/>
              <a:t>51</a:t>
            </a:fld>
            <a:endParaRPr lang="es-ES" smtClean="0"/>
          </a:p>
        </p:txBody>
      </p:sp>
      <p:sp>
        <p:nvSpPr>
          <p:cNvPr id="182275" name="1 Marcador de imagen de diapositiva"/>
          <p:cNvSpPr>
            <a:spLocks noGrp="1" noRot="1" noChangeAspect="1" noTextEdit="1"/>
          </p:cNvSpPr>
          <p:nvPr>
            <p:ph type="sldImg"/>
          </p:nvPr>
        </p:nvSpPr>
        <p:spPr>
          <a:ln/>
        </p:spPr>
      </p:sp>
      <p:sp>
        <p:nvSpPr>
          <p:cNvPr id="182276"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B9E07285-3D73-4BC7-BEF6-9161A7DCA9F9}" type="slidenum">
              <a:rPr lang="es-MX" sz="1200">
                <a:latin typeface="+mn-lt"/>
              </a:rPr>
              <a:pPr algn="r" eaLnBrk="1" fontAlgn="auto" hangingPunct="1">
                <a:spcBef>
                  <a:spcPts val="0"/>
                </a:spcBef>
                <a:spcAft>
                  <a:spcPts val="0"/>
                </a:spcAft>
                <a:defRPr/>
              </a:pPr>
              <a:t>51</a:t>
            </a:fld>
            <a:endParaRPr lang="es-MX" sz="1200">
              <a:latin typeface="+mn-l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5406DD54-8953-4DBD-9881-823CE3FFBB7A}" type="slidenum">
              <a:rPr lang="es-ES" smtClean="0"/>
              <a:pPr/>
              <a:t>52</a:t>
            </a:fld>
            <a:endParaRPr lang="es-ES" smtClean="0"/>
          </a:p>
        </p:txBody>
      </p:sp>
      <p:sp>
        <p:nvSpPr>
          <p:cNvPr id="183299" name="1 Marcador de imagen de diapositiva"/>
          <p:cNvSpPr>
            <a:spLocks noGrp="1" noRot="1" noChangeAspect="1" noTextEdit="1"/>
          </p:cNvSpPr>
          <p:nvPr>
            <p:ph type="sldImg"/>
          </p:nvPr>
        </p:nvSpPr>
        <p:spPr>
          <a:ln/>
        </p:spPr>
      </p:sp>
      <p:sp>
        <p:nvSpPr>
          <p:cNvPr id="183300" name="2 Marcador de notas"/>
          <p:cNvSpPr>
            <a:spLocks noGrp="1"/>
          </p:cNvSpPr>
          <p:nvPr>
            <p:ph type="body" idx="1"/>
          </p:nvPr>
        </p:nvSpPr>
        <p:spPr>
          <a:noFill/>
          <a:ln/>
        </p:spPr>
        <p:txBody>
          <a:bodyPr/>
          <a:lstStyle/>
          <a:p>
            <a:pPr eaLnBrk="1" hangingPunct="1"/>
            <a:endParaRPr lang="en-US" smtClean="0"/>
          </a:p>
        </p:txBody>
      </p:sp>
      <p:sp>
        <p:nvSpPr>
          <p:cNvPr id="4" name="3 Marcador de número de diapositiva"/>
          <p:cNvSpPr txBox="1">
            <a:spLocks noGrp="1"/>
          </p:cNvSpPr>
          <p:nvPr/>
        </p:nvSpPr>
        <p:spPr>
          <a:xfrm>
            <a:off x="3884613" y="8685213"/>
            <a:ext cx="2971800" cy="457200"/>
          </a:xfrm>
          <a:prstGeom prst="rect">
            <a:avLst/>
          </a:prstGeom>
          <a:noFill/>
        </p:spPr>
        <p:txBody>
          <a:bodyPr anchor="b"/>
          <a:lstStyle/>
          <a:p>
            <a:pPr algn="r" eaLnBrk="1" fontAlgn="auto" hangingPunct="1">
              <a:spcBef>
                <a:spcPts val="0"/>
              </a:spcBef>
              <a:spcAft>
                <a:spcPts val="0"/>
              </a:spcAft>
              <a:defRPr/>
            </a:pPr>
            <a:fld id="{3A95B6D5-3B6B-446A-ACBA-5B0BDB23301E}" type="slidenum">
              <a:rPr lang="es-MX" sz="1200">
                <a:latin typeface="+mn-lt"/>
              </a:rPr>
              <a:pPr algn="r" eaLnBrk="1" fontAlgn="auto" hangingPunct="1">
                <a:spcBef>
                  <a:spcPts val="0"/>
                </a:spcBef>
                <a:spcAft>
                  <a:spcPts val="0"/>
                </a:spcAft>
                <a:defRPr/>
              </a:pPr>
              <a:t>52</a:t>
            </a:fld>
            <a:endParaRPr lang="es-MX" sz="1200">
              <a:latin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C629824B-6B74-4245-87AA-DCFB7CC01FDC}" type="slidenum">
              <a:rPr lang="es-ES" smtClean="0"/>
              <a:pPr/>
              <a:t>6</a:t>
            </a:fld>
            <a:endParaRPr lang="es-E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19DF9A2C-459E-439E-9CE0-C5C05726E91F}" type="slidenum">
              <a:rPr lang="es-ES" smtClean="0"/>
              <a:pPr/>
              <a:t>53</a:t>
            </a:fld>
            <a:endParaRPr lang="es-ES" smtClean="0"/>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4837D8A4-0CA0-4457-A801-A34C0477630D}" type="slidenum">
              <a:rPr lang="es-ES" smtClean="0"/>
              <a:pPr/>
              <a:t>54</a:t>
            </a:fld>
            <a:endParaRPr lang="es-E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pPr eaLnBrk="1" hangingPunct="1"/>
            <a:r>
              <a:rPr lang="es-ES" dirty="0" smtClean="0"/>
              <a:t>A PARTIR DE AQUÍ SERAS EL SEGUNDO PARCIAL PRIMAVERA 2010 DIAP. 65-79  DE LA 99 A LA 131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698179FB-959B-43CB-9F58-5F5F0A5A2FDE}" type="slidenum">
              <a:rPr lang="es-ES" smtClean="0"/>
              <a:pPr/>
              <a:t>55</a:t>
            </a:fld>
            <a:endParaRPr lang="es-ES" smtClean="0"/>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39B3E346-7A16-4C61-97AE-653E03A4BABB}" type="slidenum">
              <a:rPr lang="es-ES" smtClean="0"/>
              <a:pPr/>
              <a:t>56</a:t>
            </a:fld>
            <a:endParaRPr lang="es-ES" smtClean="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336ADD26-0646-43F0-B9D5-8C1B7572DE41}" type="slidenum">
              <a:rPr lang="es-ES" smtClean="0"/>
              <a:pPr/>
              <a:t>57</a:t>
            </a:fld>
            <a:endParaRPr lang="es-ES" smtClean="0"/>
          </a:p>
        </p:txBody>
      </p:sp>
      <p:sp>
        <p:nvSpPr>
          <p:cNvPr id="188419" name="Rectangle 2"/>
          <p:cNvSpPr>
            <a:spLocks noGrp="1" noRot="1" noChangeAspect="1" noChangeArrowheads="1" noTextEdit="1"/>
          </p:cNvSpPr>
          <p:nvPr>
            <p:ph type="sldImg"/>
          </p:nvPr>
        </p:nvSpPr>
        <p:spPr>
          <a:ln/>
        </p:spPr>
      </p:sp>
      <p:sp>
        <p:nvSpPr>
          <p:cNvPr id="1884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C40A6054-C505-4F19-A58E-C3905B18E427}" type="slidenum">
              <a:rPr lang="es-ES" smtClean="0"/>
              <a:pPr/>
              <a:t>58</a:t>
            </a:fld>
            <a:endParaRPr lang="es-ES" smtClean="0"/>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70912F58-93A2-4E46-84C3-9F871CA005D7}" type="slidenum">
              <a:rPr lang="es-ES" smtClean="0"/>
              <a:pPr/>
              <a:t>59</a:t>
            </a:fld>
            <a:endParaRPr lang="es-ES" smtClean="0"/>
          </a:p>
        </p:txBody>
      </p:sp>
      <p:sp>
        <p:nvSpPr>
          <p:cNvPr id="190467" name="Rectangle 2"/>
          <p:cNvSpPr>
            <a:spLocks noGrp="1" noRot="1" noChangeAspect="1" noChangeArrowheads="1" noTextEdit="1"/>
          </p:cNvSpPr>
          <p:nvPr>
            <p:ph type="sldImg"/>
          </p:nvPr>
        </p:nvSpPr>
        <p:spPr>
          <a:ln/>
        </p:spPr>
      </p:sp>
      <p:sp>
        <p:nvSpPr>
          <p:cNvPr id="1904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0867D19B-E893-48E0-B475-79E3139E799E}" type="slidenum">
              <a:rPr lang="es-ES" smtClean="0"/>
              <a:pPr/>
              <a:t>60</a:t>
            </a:fld>
            <a:endParaRPr lang="es-ES" smtClean="0"/>
          </a:p>
        </p:txBody>
      </p:sp>
      <p:sp>
        <p:nvSpPr>
          <p:cNvPr id="191491" name="Rectangle 2"/>
          <p:cNvSpPr>
            <a:spLocks noGrp="1" noRot="1" noChangeAspect="1" noChangeArrowheads="1" noTextEdit="1"/>
          </p:cNvSpPr>
          <p:nvPr>
            <p:ph type="sldImg"/>
          </p:nvPr>
        </p:nvSpPr>
        <p:spPr>
          <a:ln/>
        </p:spPr>
      </p:sp>
      <p:sp>
        <p:nvSpPr>
          <p:cNvPr id="1914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EB690414-9ED2-446C-BC37-534FEFF93810}" type="slidenum">
              <a:rPr lang="es-ES" smtClean="0"/>
              <a:pPr/>
              <a:t>61</a:t>
            </a:fld>
            <a:endParaRPr lang="es-ES" smtClean="0"/>
          </a:p>
        </p:txBody>
      </p:sp>
      <p:sp>
        <p:nvSpPr>
          <p:cNvPr id="192515" name="Rectangle 2"/>
          <p:cNvSpPr>
            <a:spLocks noGrp="1" noRot="1" noChangeAspect="1"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1DE509D3-EFDD-47D5-A213-898AA8EAC7CD}" type="slidenum">
              <a:rPr lang="es-ES" smtClean="0"/>
              <a:pPr/>
              <a:t>62</a:t>
            </a:fld>
            <a:endParaRPr lang="es-ES" smtClean="0"/>
          </a:p>
        </p:txBody>
      </p:sp>
      <p:sp>
        <p:nvSpPr>
          <p:cNvPr id="193539" name="Rectangle 2"/>
          <p:cNvSpPr>
            <a:spLocks noGrp="1" noRot="1" noChangeAspect="1"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2E0CEE09-8729-4598-9AA5-F05EC58D8E8A}" type="slidenum">
              <a:rPr lang="es-ES" smtClean="0"/>
              <a:pPr/>
              <a:t>7</a:t>
            </a:fld>
            <a:endParaRPr lang="es-E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D2D9FC75-3D38-45EA-B461-670E4FD7862A}" type="slidenum">
              <a:rPr lang="es-ES" smtClean="0"/>
              <a:pPr/>
              <a:t>63</a:t>
            </a:fld>
            <a:endParaRPr lang="es-ES" smtClean="0"/>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8B999F24-C53D-4BFB-92D0-1FFD2956A5A7}" type="slidenum">
              <a:rPr lang="es-ES" smtClean="0"/>
              <a:pPr/>
              <a:t>64</a:t>
            </a:fld>
            <a:endParaRPr lang="es-ES" smtClean="0"/>
          </a:p>
        </p:txBody>
      </p:sp>
      <p:sp>
        <p:nvSpPr>
          <p:cNvPr id="195587" name="Rectangle 2"/>
          <p:cNvSpPr>
            <a:spLocks noGrp="1" noRot="1" noChangeAspect="1"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63BA7F19-79EF-45C1-BBD2-3B32FE17B657}" type="slidenum">
              <a:rPr lang="es-ES" smtClean="0"/>
              <a:pPr/>
              <a:t>65</a:t>
            </a:fld>
            <a:endParaRPr lang="es-ES" smtClean="0"/>
          </a:p>
        </p:txBody>
      </p:sp>
      <p:sp>
        <p:nvSpPr>
          <p:cNvPr id="196611" name="Rectangle 2"/>
          <p:cNvSpPr>
            <a:spLocks noGrp="1" noRot="1" noChangeAspect="1"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79ABCFF6-999C-4AA0-9F12-76DB83ECAC61}" type="slidenum">
              <a:rPr lang="es-ES" smtClean="0"/>
              <a:pPr/>
              <a:t>66</a:t>
            </a:fld>
            <a:endParaRPr lang="es-ES" smtClean="0"/>
          </a:p>
        </p:txBody>
      </p:sp>
      <p:sp>
        <p:nvSpPr>
          <p:cNvPr id="197635" name="Rectangle 2"/>
          <p:cNvSpPr>
            <a:spLocks noGrp="1" noRot="1" noChangeAspect="1"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6997DC23-2626-43A7-A84F-57750C0AAC81}" type="slidenum">
              <a:rPr lang="es-ES" smtClean="0"/>
              <a:pPr/>
              <a:t>67</a:t>
            </a:fld>
            <a:endParaRPr lang="es-ES" smtClean="0"/>
          </a:p>
        </p:txBody>
      </p:sp>
      <p:sp>
        <p:nvSpPr>
          <p:cNvPr id="198659" name="Rectangle 2"/>
          <p:cNvSpPr>
            <a:spLocks noGrp="1" noRot="1" noChangeAspect="1"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p:spPr>
        <p:txBody>
          <a:bodyPr/>
          <a:lstStyle/>
          <a:p>
            <a:fld id="{1032648D-253D-47BB-9E7B-FACA2E04E68A}" type="slidenum">
              <a:rPr lang="es-ES" smtClean="0"/>
              <a:pPr/>
              <a:t>68</a:t>
            </a:fld>
            <a:endParaRPr lang="es-ES" smtClean="0"/>
          </a:p>
        </p:txBody>
      </p:sp>
      <p:sp>
        <p:nvSpPr>
          <p:cNvPr id="199683" name="Rectangle 2"/>
          <p:cNvSpPr>
            <a:spLocks noGrp="1" noRot="1" noChangeAspect="1" noChangeArrowheads="1" noTextEdit="1"/>
          </p:cNvSpPr>
          <p:nvPr>
            <p:ph type="sldImg"/>
          </p:nvPr>
        </p:nvSpPr>
        <p:spPr>
          <a:ln/>
        </p:spPr>
      </p:sp>
      <p:sp>
        <p:nvSpPr>
          <p:cNvPr id="199684" name="Rectangle 3"/>
          <p:cNvSpPr>
            <a:spLocks noGrp="1" noChangeArrowheads="1"/>
          </p:cNvSpPr>
          <p:nvPr>
            <p:ph type="body" idx="1"/>
          </p:nvPr>
        </p:nvSpPr>
        <p:spPr>
          <a:noFill/>
          <a:ln/>
        </p:spPr>
        <p:txBody>
          <a:bodyPr/>
          <a:lstStyle/>
          <a:p>
            <a:pPr eaLnBrk="1" hangingPunct="1"/>
            <a:r>
              <a:rPr lang="es-ES" smtClean="0"/>
              <a:t>Primer parcial</a:t>
            </a:r>
            <a:endParaRPr lang="es-ES" dirty="0"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p:spPr>
        <p:txBody>
          <a:bodyPr/>
          <a:lstStyle/>
          <a:p>
            <a:fld id="{5CAE5E07-620C-4C41-BB60-059F03A9412C}" type="slidenum">
              <a:rPr lang="es-ES" smtClean="0"/>
              <a:pPr/>
              <a:t>69</a:t>
            </a:fld>
            <a:endParaRPr lang="es-ES" smtClean="0"/>
          </a:p>
        </p:txBody>
      </p:sp>
      <p:sp>
        <p:nvSpPr>
          <p:cNvPr id="200707" name="Rectangle 2"/>
          <p:cNvSpPr>
            <a:spLocks noGrp="1" noRot="1" noChangeAspect="1" noChangeArrowheads="1" noTextEdit="1"/>
          </p:cNvSpPr>
          <p:nvPr>
            <p:ph type="sldImg"/>
          </p:nvPr>
        </p:nvSpPr>
        <p:spPr>
          <a:ln/>
        </p:spPr>
      </p:sp>
      <p:sp>
        <p:nvSpPr>
          <p:cNvPr id="2007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a:noFill/>
        </p:spPr>
        <p:txBody>
          <a:bodyPr/>
          <a:lstStyle/>
          <a:p>
            <a:fld id="{4890552A-B9D2-4DAB-A2BB-7C51828DD8E5}" type="slidenum">
              <a:rPr lang="es-ES" smtClean="0"/>
              <a:pPr/>
              <a:t>70</a:t>
            </a:fld>
            <a:endParaRPr lang="es-ES" smtClean="0"/>
          </a:p>
        </p:txBody>
      </p:sp>
      <p:sp>
        <p:nvSpPr>
          <p:cNvPr id="201731" name="Rectangle 2"/>
          <p:cNvSpPr>
            <a:spLocks noGrp="1" noRot="1" noChangeAspect="1" noChangeArrowheads="1" noTextEdit="1"/>
          </p:cNvSpPr>
          <p:nvPr>
            <p:ph type="sldImg"/>
          </p:nvPr>
        </p:nvSpPr>
        <p:spPr>
          <a:ln/>
        </p:spPr>
      </p:sp>
      <p:sp>
        <p:nvSpPr>
          <p:cNvPr id="2017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B1C3B81A-811F-4D79-908F-E2428BB1B0B7}" type="slidenum">
              <a:rPr lang="es-ES" smtClean="0"/>
              <a:pPr/>
              <a:t>71</a:t>
            </a:fld>
            <a:endParaRPr lang="es-E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p:cNvSpPr>
            <a:spLocks noGrp="1" noChangeArrowheads="1"/>
          </p:cNvSpPr>
          <p:nvPr>
            <p:ph type="sldNum" sz="quarter" idx="5"/>
          </p:nvPr>
        </p:nvSpPr>
        <p:spPr>
          <a:noFill/>
        </p:spPr>
        <p:txBody>
          <a:bodyPr/>
          <a:lstStyle/>
          <a:p>
            <a:fld id="{4DA67830-029B-464B-B45F-ABDF6A1666C8}" type="slidenum">
              <a:rPr lang="es-ES" smtClean="0"/>
              <a:pPr/>
              <a:t>72</a:t>
            </a:fld>
            <a:endParaRPr lang="es-ES" smtClean="0"/>
          </a:p>
        </p:txBody>
      </p:sp>
      <p:sp>
        <p:nvSpPr>
          <p:cNvPr id="203779" name="Rectangle 2"/>
          <p:cNvSpPr>
            <a:spLocks noGrp="1" noRot="1" noChangeAspect="1" noChangeArrowheads="1" noTextEdit="1"/>
          </p:cNvSpPr>
          <p:nvPr>
            <p:ph type="sldImg"/>
          </p:nvPr>
        </p:nvSpPr>
        <p:spPr>
          <a:ln/>
        </p:spPr>
      </p:sp>
      <p:sp>
        <p:nvSpPr>
          <p:cNvPr id="2037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AF3247D-04EB-4C90-8B08-EBD885B5FD67}" type="slidenum">
              <a:rPr lang="es-ES" smtClean="0"/>
              <a:pPr/>
              <a:t>8</a:t>
            </a:fld>
            <a:endParaRPr lang="es-E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p>
            <a:fld id="{ED79BE62-B129-47B5-8BEF-811DE236040D}" type="slidenum">
              <a:rPr lang="es-ES" smtClean="0"/>
              <a:pPr/>
              <a:t>73</a:t>
            </a:fld>
            <a:endParaRPr lang="es-ES" smtClean="0"/>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D307FF81-F003-44CE-876A-0055F64A905F}" type="slidenum">
              <a:rPr lang="es-ES" smtClean="0"/>
              <a:pPr/>
              <a:t>74</a:t>
            </a:fld>
            <a:endParaRPr lang="es-ES" smtClean="0"/>
          </a:p>
        </p:txBody>
      </p:sp>
      <p:sp>
        <p:nvSpPr>
          <p:cNvPr id="205827" name="Rectangle 2"/>
          <p:cNvSpPr>
            <a:spLocks noGrp="1" noRot="1" noChangeAspect="1" noChangeArrowheads="1" noTextEdit="1"/>
          </p:cNvSpPr>
          <p:nvPr>
            <p:ph type="sldImg"/>
          </p:nvPr>
        </p:nvSpPr>
        <p:spPr>
          <a:ln/>
        </p:spPr>
      </p:sp>
      <p:sp>
        <p:nvSpPr>
          <p:cNvPr id="2058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7"/>
          <p:cNvSpPr>
            <a:spLocks noGrp="1" noChangeArrowheads="1"/>
          </p:cNvSpPr>
          <p:nvPr>
            <p:ph type="sldNum" sz="quarter" idx="5"/>
          </p:nvPr>
        </p:nvSpPr>
        <p:spPr>
          <a:noFill/>
        </p:spPr>
        <p:txBody>
          <a:bodyPr/>
          <a:lstStyle/>
          <a:p>
            <a:fld id="{24A283CA-A9C9-4AEF-8796-935706F1C8AA}" type="slidenum">
              <a:rPr lang="es-ES" smtClean="0"/>
              <a:pPr/>
              <a:t>75</a:t>
            </a:fld>
            <a:endParaRPr lang="es-ES" smtClean="0"/>
          </a:p>
        </p:txBody>
      </p:sp>
      <p:sp>
        <p:nvSpPr>
          <p:cNvPr id="206851" name="Rectangle 2"/>
          <p:cNvSpPr>
            <a:spLocks noGrp="1" noRot="1" noChangeAspect="1" noChangeArrowheads="1" noTextEdit="1"/>
          </p:cNvSpPr>
          <p:nvPr>
            <p:ph type="sldImg"/>
          </p:nvPr>
        </p:nvSpPr>
        <p:spPr>
          <a:ln/>
        </p:spPr>
      </p:sp>
      <p:sp>
        <p:nvSpPr>
          <p:cNvPr id="2068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fld id="{8D576B91-3D52-4A6C-80C8-C2B13F9734E6}" type="slidenum">
              <a:rPr lang="es-ES" smtClean="0"/>
              <a:pPr/>
              <a:t>76</a:t>
            </a:fld>
            <a:endParaRPr lang="es-ES" smtClean="0"/>
          </a:p>
        </p:txBody>
      </p:sp>
      <p:sp>
        <p:nvSpPr>
          <p:cNvPr id="207875" name="Rectangle 2"/>
          <p:cNvSpPr>
            <a:spLocks noGrp="1" noRot="1" noChangeAspect="1" noChangeArrowheads="1" noTextEdit="1"/>
          </p:cNvSpPr>
          <p:nvPr>
            <p:ph type="sldImg"/>
          </p:nvPr>
        </p:nvSpPr>
        <p:spPr>
          <a:ln/>
        </p:spPr>
      </p:sp>
      <p:sp>
        <p:nvSpPr>
          <p:cNvPr id="2078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a:spLocks noGrp="1" noChangeArrowheads="1"/>
          </p:cNvSpPr>
          <p:nvPr>
            <p:ph type="sldNum" sz="quarter" idx="5"/>
          </p:nvPr>
        </p:nvSpPr>
        <p:spPr>
          <a:noFill/>
        </p:spPr>
        <p:txBody>
          <a:bodyPr/>
          <a:lstStyle/>
          <a:p>
            <a:fld id="{24FEFCBE-4F5F-4BBD-A908-E85205B66914}" type="slidenum">
              <a:rPr lang="es-ES" smtClean="0"/>
              <a:pPr/>
              <a:t>77</a:t>
            </a:fld>
            <a:endParaRPr lang="es-ES" smtClean="0"/>
          </a:p>
        </p:txBody>
      </p:sp>
      <p:sp>
        <p:nvSpPr>
          <p:cNvPr id="208899" name="Rectangle 2"/>
          <p:cNvSpPr>
            <a:spLocks noGrp="1" noRot="1" noChangeAspect="1" noChangeArrowheads="1" noTextEdit="1"/>
          </p:cNvSpPr>
          <p:nvPr>
            <p:ph type="sldImg"/>
          </p:nvPr>
        </p:nvSpPr>
        <p:spPr>
          <a:ln/>
        </p:spPr>
      </p:sp>
      <p:sp>
        <p:nvSpPr>
          <p:cNvPr id="2089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p:spPr>
        <p:txBody>
          <a:bodyPr/>
          <a:lstStyle/>
          <a:p>
            <a:fld id="{0F8F427F-BA13-4DF9-B212-52A1DC92D1B7}" type="slidenum">
              <a:rPr lang="es-ES" smtClean="0"/>
              <a:pPr/>
              <a:t>78</a:t>
            </a:fld>
            <a:endParaRPr lang="es-ES" smtClean="0"/>
          </a:p>
        </p:txBody>
      </p:sp>
      <p:sp>
        <p:nvSpPr>
          <p:cNvPr id="209923" name="Rectangle 2"/>
          <p:cNvSpPr>
            <a:spLocks noGrp="1" noRot="1" noChangeAspect="1" noChangeArrowheads="1" noTextEdit="1"/>
          </p:cNvSpPr>
          <p:nvPr>
            <p:ph type="sldImg"/>
          </p:nvPr>
        </p:nvSpPr>
        <p:spPr>
          <a:ln/>
        </p:spPr>
      </p:sp>
      <p:sp>
        <p:nvSpPr>
          <p:cNvPr id="20992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a:spLocks noGrp="1" noChangeArrowheads="1"/>
          </p:cNvSpPr>
          <p:nvPr>
            <p:ph type="sldNum" sz="quarter" idx="5"/>
          </p:nvPr>
        </p:nvSpPr>
        <p:spPr>
          <a:noFill/>
        </p:spPr>
        <p:txBody>
          <a:bodyPr/>
          <a:lstStyle/>
          <a:p>
            <a:fld id="{1FE757EE-2D0F-43CD-8EA9-6BEBAAC06584}" type="slidenum">
              <a:rPr lang="es-ES" smtClean="0"/>
              <a:pPr/>
              <a:t>79</a:t>
            </a:fld>
            <a:endParaRPr lang="es-ES" smtClean="0"/>
          </a:p>
        </p:txBody>
      </p:sp>
      <p:sp>
        <p:nvSpPr>
          <p:cNvPr id="210947" name="Rectangle 2"/>
          <p:cNvSpPr>
            <a:spLocks noGrp="1" noRot="1" noChangeAspect="1" noChangeArrowheads="1" noTextEdit="1"/>
          </p:cNvSpPr>
          <p:nvPr>
            <p:ph type="sldImg"/>
          </p:nvPr>
        </p:nvSpPr>
        <p:spPr>
          <a:ln/>
        </p:spPr>
      </p:sp>
      <p:sp>
        <p:nvSpPr>
          <p:cNvPr id="21094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p:cNvSpPr>
            <a:spLocks noGrp="1" noChangeArrowheads="1"/>
          </p:cNvSpPr>
          <p:nvPr>
            <p:ph type="sldNum" sz="quarter" idx="5"/>
          </p:nvPr>
        </p:nvSpPr>
        <p:spPr>
          <a:noFill/>
        </p:spPr>
        <p:txBody>
          <a:bodyPr/>
          <a:lstStyle/>
          <a:p>
            <a:fld id="{7D860783-071A-4273-AEE4-48B77AEA975B}" type="slidenum">
              <a:rPr lang="es-ES" smtClean="0"/>
              <a:pPr/>
              <a:t>80</a:t>
            </a:fld>
            <a:endParaRPr lang="es-ES" smtClean="0"/>
          </a:p>
        </p:txBody>
      </p:sp>
      <p:sp>
        <p:nvSpPr>
          <p:cNvPr id="211971" name="Rectangle 2"/>
          <p:cNvSpPr>
            <a:spLocks noGrp="1" noRot="1" noChangeAspect="1" noChangeArrowheads="1" noTextEdit="1"/>
          </p:cNvSpPr>
          <p:nvPr>
            <p:ph type="sldImg"/>
          </p:nvPr>
        </p:nvSpPr>
        <p:spPr>
          <a:ln/>
        </p:spPr>
      </p:sp>
      <p:sp>
        <p:nvSpPr>
          <p:cNvPr id="21197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428C0A9D-9852-4C42-8B03-AAF0460058D6}" type="slidenum">
              <a:rPr lang="es-ES" smtClean="0"/>
              <a:pPr/>
              <a:t>81</a:t>
            </a:fld>
            <a:endParaRPr lang="es-ES" smtClean="0"/>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1D5B11A2-13B4-48DB-B5EB-5BE5CCE1401B}" type="slidenum">
              <a:rPr lang="es-ES" smtClean="0"/>
              <a:pPr/>
              <a:t>82</a:t>
            </a:fld>
            <a:endParaRPr lang="es-ES"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A8F5CAB9-E9B1-46BC-BB78-6C3A7584839B}" type="slidenum">
              <a:rPr lang="es-ES" smtClean="0"/>
              <a:pPr/>
              <a:t>9</a:t>
            </a:fld>
            <a:endParaRPr lang="es-ES" smtClean="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7"/>
          <p:cNvSpPr>
            <a:spLocks noGrp="1" noChangeArrowheads="1"/>
          </p:cNvSpPr>
          <p:nvPr>
            <p:ph type="sldNum" sz="quarter" idx="5"/>
          </p:nvPr>
        </p:nvSpPr>
        <p:spPr>
          <a:noFill/>
        </p:spPr>
        <p:txBody>
          <a:bodyPr/>
          <a:lstStyle/>
          <a:p>
            <a:fld id="{BA9ADD37-8C5F-4862-AC99-1EB13AA90E04}" type="slidenum">
              <a:rPr lang="es-ES" smtClean="0"/>
              <a:pPr/>
              <a:t>83</a:t>
            </a:fld>
            <a:endParaRPr lang="es-E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a:noFill/>
        </p:spPr>
        <p:txBody>
          <a:bodyPr/>
          <a:lstStyle/>
          <a:p>
            <a:fld id="{DE27BFF1-3685-498C-8712-2867ED612AB1}" type="slidenum">
              <a:rPr lang="es-ES" smtClean="0"/>
              <a:pPr/>
              <a:t>84</a:t>
            </a:fld>
            <a:endParaRPr lang="es-ES" smtClean="0"/>
          </a:p>
        </p:txBody>
      </p:sp>
      <p:sp>
        <p:nvSpPr>
          <p:cNvPr id="216067" name="Rectangle 2"/>
          <p:cNvSpPr>
            <a:spLocks noGrp="1" noRot="1" noChangeAspect="1" noChangeArrowheads="1" noTextEdit="1"/>
          </p:cNvSpPr>
          <p:nvPr>
            <p:ph type="sldImg"/>
          </p:nvPr>
        </p:nvSpPr>
        <p:spPr>
          <a:ln/>
        </p:spPr>
      </p:sp>
      <p:sp>
        <p:nvSpPr>
          <p:cNvPr id="21606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7"/>
          <p:cNvSpPr>
            <a:spLocks noGrp="1" noChangeArrowheads="1"/>
          </p:cNvSpPr>
          <p:nvPr>
            <p:ph type="sldNum" sz="quarter" idx="5"/>
          </p:nvPr>
        </p:nvSpPr>
        <p:spPr>
          <a:noFill/>
        </p:spPr>
        <p:txBody>
          <a:bodyPr/>
          <a:lstStyle/>
          <a:p>
            <a:fld id="{F115D060-9B01-404A-A73F-ED3CFC4DE3DB}" type="slidenum">
              <a:rPr lang="es-ES" smtClean="0"/>
              <a:pPr/>
              <a:t>85</a:t>
            </a:fld>
            <a:endParaRPr lang="es-ES" smtClean="0"/>
          </a:p>
        </p:txBody>
      </p:sp>
      <p:sp>
        <p:nvSpPr>
          <p:cNvPr id="217091" name="Rectangle 2"/>
          <p:cNvSpPr>
            <a:spLocks noGrp="1" noRot="1" noChangeAspect="1" noChangeArrowheads="1" noTextEdit="1"/>
          </p:cNvSpPr>
          <p:nvPr>
            <p:ph type="sldImg"/>
          </p:nvPr>
        </p:nvSpPr>
        <p:spPr>
          <a:ln/>
        </p:spPr>
      </p:sp>
      <p:sp>
        <p:nvSpPr>
          <p:cNvPr id="2170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a:spLocks noGrp="1" noChangeArrowheads="1"/>
          </p:cNvSpPr>
          <p:nvPr>
            <p:ph type="sldNum" sz="quarter" idx="5"/>
          </p:nvPr>
        </p:nvSpPr>
        <p:spPr>
          <a:noFill/>
        </p:spPr>
        <p:txBody>
          <a:bodyPr/>
          <a:lstStyle/>
          <a:p>
            <a:fld id="{1DC01149-9BE7-4AB2-8E09-702DE5A0CCF2}" type="slidenum">
              <a:rPr lang="es-ES" smtClean="0"/>
              <a:pPr/>
              <a:t>86</a:t>
            </a:fld>
            <a:endParaRPr lang="es-ES" smtClean="0"/>
          </a:p>
        </p:txBody>
      </p:sp>
      <p:sp>
        <p:nvSpPr>
          <p:cNvPr id="218115" name="Rectangle 2"/>
          <p:cNvSpPr>
            <a:spLocks noGrp="1" noRot="1" noChangeAspect="1" noChangeArrowheads="1" noTextEdit="1"/>
          </p:cNvSpPr>
          <p:nvPr>
            <p:ph type="sldImg"/>
          </p:nvPr>
        </p:nvSpPr>
        <p:spPr>
          <a:ln/>
        </p:spPr>
      </p:sp>
      <p:sp>
        <p:nvSpPr>
          <p:cNvPr id="21811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7"/>
          <p:cNvSpPr>
            <a:spLocks noGrp="1" noChangeArrowheads="1"/>
          </p:cNvSpPr>
          <p:nvPr>
            <p:ph type="sldNum" sz="quarter" idx="5"/>
          </p:nvPr>
        </p:nvSpPr>
        <p:spPr>
          <a:noFill/>
        </p:spPr>
        <p:txBody>
          <a:bodyPr/>
          <a:lstStyle/>
          <a:p>
            <a:fld id="{E1CB4F61-A44B-4FEC-90B5-C79D56D9972E}" type="slidenum">
              <a:rPr lang="es-ES" smtClean="0"/>
              <a:pPr/>
              <a:t>87</a:t>
            </a:fld>
            <a:endParaRPr lang="es-ES" smtClean="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a:noFill/>
        </p:spPr>
        <p:txBody>
          <a:bodyPr/>
          <a:lstStyle/>
          <a:p>
            <a:fld id="{4CACAD7F-43A5-47A1-BE63-2AFCFB3CB8A0}" type="slidenum">
              <a:rPr lang="es-ES" smtClean="0"/>
              <a:pPr/>
              <a:t>88</a:t>
            </a:fld>
            <a:endParaRPr lang="es-ES" smtClean="0"/>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p:spPr>
        <p:txBody>
          <a:bodyPr/>
          <a:lstStyle/>
          <a:p>
            <a:fld id="{DD25BACD-FA22-4EAC-9F1A-982E445F533C}" type="slidenum">
              <a:rPr lang="es-ES" smtClean="0"/>
              <a:pPr/>
              <a:t>89</a:t>
            </a:fld>
            <a:endParaRPr lang="es-ES" smtClean="0"/>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a:noFill/>
        </p:spPr>
        <p:txBody>
          <a:bodyPr/>
          <a:lstStyle/>
          <a:p>
            <a:fld id="{1FB1F9F7-46FA-45F6-BB00-D73B489943F8}" type="slidenum">
              <a:rPr lang="es-ES" smtClean="0"/>
              <a:pPr/>
              <a:t>90</a:t>
            </a:fld>
            <a:endParaRPr lang="es-E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p:spPr>
        <p:txBody>
          <a:bodyPr/>
          <a:lstStyle/>
          <a:p>
            <a:fld id="{4B00F60F-95E3-4C88-BF88-1745161C63E9}" type="slidenum">
              <a:rPr lang="es-ES" smtClean="0"/>
              <a:pPr/>
              <a:t>91</a:t>
            </a:fld>
            <a:endParaRPr lang="es-ES" smtClean="0"/>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a:noFill/>
        </p:spPr>
        <p:txBody>
          <a:bodyPr/>
          <a:lstStyle/>
          <a:p>
            <a:fld id="{E5444AA2-A9BD-4C4C-8FBB-87CD9C2BE8E9}" type="slidenum">
              <a:rPr lang="es-ES" smtClean="0"/>
              <a:pPr/>
              <a:t>92</a:t>
            </a:fld>
            <a:endParaRPr lang="es-ES" smtClean="0"/>
          </a:p>
        </p:txBody>
      </p:sp>
      <p:sp>
        <p:nvSpPr>
          <p:cNvPr id="224259" name="Rectangle 2"/>
          <p:cNvSpPr>
            <a:spLocks noGrp="1" noRot="1" noChangeAspect="1" noChangeArrowheads="1" noTextEdit="1"/>
          </p:cNvSpPr>
          <p:nvPr>
            <p:ph type="sldImg"/>
          </p:nvPr>
        </p:nvSpPr>
        <p:spPr>
          <a:ln/>
        </p:spPr>
      </p:sp>
      <p:sp>
        <p:nvSpPr>
          <p:cNvPr id="22426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660FFA57-BCAB-4227-B7D0-B4824287D89E}" type="slidenum">
              <a:rPr lang="es-ES" smtClean="0"/>
              <a:pPr/>
              <a:t>10</a:t>
            </a:fld>
            <a:endParaRPr lang="es-E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7"/>
          <p:cNvSpPr>
            <a:spLocks noGrp="1" noChangeArrowheads="1"/>
          </p:cNvSpPr>
          <p:nvPr>
            <p:ph type="sldNum" sz="quarter" idx="5"/>
          </p:nvPr>
        </p:nvSpPr>
        <p:spPr>
          <a:noFill/>
        </p:spPr>
        <p:txBody>
          <a:bodyPr/>
          <a:lstStyle/>
          <a:p>
            <a:fld id="{4F4F11F5-1D11-4A8F-944F-6B7A9B27BF3A}" type="slidenum">
              <a:rPr lang="es-ES" smtClean="0"/>
              <a:pPr/>
              <a:t>93</a:t>
            </a:fld>
            <a:endParaRPr lang="es-ES" smtClean="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p:cNvSpPr>
            <a:spLocks noGrp="1" noChangeArrowheads="1"/>
          </p:cNvSpPr>
          <p:nvPr>
            <p:ph type="sldNum" sz="quarter" idx="5"/>
          </p:nvPr>
        </p:nvSpPr>
        <p:spPr>
          <a:noFill/>
        </p:spPr>
        <p:txBody>
          <a:bodyPr/>
          <a:lstStyle/>
          <a:p>
            <a:fld id="{42E8C06D-7CAF-40BA-BEE4-6164D7BA34BB}" type="slidenum">
              <a:rPr lang="es-ES" smtClean="0"/>
              <a:pPr/>
              <a:t>94</a:t>
            </a:fld>
            <a:endParaRPr lang="es-ES" smtClean="0"/>
          </a:p>
        </p:txBody>
      </p:sp>
      <p:sp>
        <p:nvSpPr>
          <p:cNvPr id="226307" name="Rectangle 2"/>
          <p:cNvSpPr>
            <a:spLocks noGrp="1" noRot="1" noChangeAspect="1" noChangeArrowheads="1" noTextEdit="1"/>
          </p:cNvSpPr>
          <p:nvPr>
            <p:ph type="sldImg"/>
          </p:nvPr>
        </p:nvSpPr>
        <p:spPr>
          <a:ln/>
        </p:spPr>
      </p:sp>
      <p:sp>
        <p:nvSpPr>
          <p:cNvPr id="22630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7"/>
          <p:cNvSpPr>
            <a:spLocks noGrp="1" noChangeArrowheads="1"/>
          </p:cNvSpPr>
          <p:nvPr>
            <p:ph type="sldNum" sz="quarter" idx="5"/>
          </p:nvPr>
        </p:nvSpPr>
        <p:spPr>
          <a:noFill/>
        </p:spPr>
        <p:txBody>
          <a:bodyPr/>
          <a:lstStyle/>
          <a:p>
            <a:fld id="{3A64C451-BE14-461D-9B37-8E189E873D32}" type="slidenum">
              <a:rPr lang="es-ES" smtClean="0"/>
              <a:pPr/>
              <a:t>95</a:t>
            </a:fld>
            <a:endParaRPr lang="es-E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fld id="{8C798B05-AE64-40CF-81ED-D09FB35D30F9}" type="slidenum">
              <a:rPr lang="es-ES" smtClean="0"/>
              <a:pPr/>
              <a:t>96</a:t>
            </a:fld>
            <a:endParaRPr lang="es-ES" smtClean="0"/>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7"/>
          <p:cNvSpPr>
            <a:spLocks noGrp="1" noChangeArrowheads="1"/>
          </p:cNvSpPr>
          <p:nvPr>
            <p:ph type="sldNum" sz="quarter" idx="5"/>
          </p:nvPr>
        </p:nvSpPr>
        <p:spPr>
          <a:noFill/>
        </p:spPr>
        <p:txBody>
          <a:bodyPr/>
          <a:lstStyle/>
          <a:p>
            <a:fld id="{27049BD6-6B9C-481E-82C9-BBACBBD095A4}" type="slidenum">
              <a:rPr lang="es-ES" smtClean="0"/>
              <a:pPr/>
              <a:t>97</a:t>
            </a:fld>
            <a:endParaRPr lang="es-E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A148810D-0EF0-4397-BFFF-D55BE085473D}" type="slidenum">
              <a:rPr lang="es-ES" smtClean="0"/>
              <a:pPr/>
              <a:t>98</a:t>
            </a:fld>
            <a:endParaRPr lang="es-E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7"/>
          <p:cNvSpPr>
            <a:spLocks noGrp="1" noChangeArrowheads="1"/>
          </p:cNvSpPr>
          <p:nvPr>
            <p:ph type="sldNum" sz="quarter" idx="5"/>
          </p:nvPr>
        </p:nvSpPr>
        <p:spPr>
          <a:noFill/>
        </p:spPr>
        <p:txBody>
          <a:bodyPr/>
          <a:lstStyle/>
          <a:p>
            <a:fld id="{1B3790F9-27E1-458D-9362-E3BBA5FDA416}" type="slidenum">
              <a:rPr lang="es-ES" smtClean="0"/>
              <a:pPr/>
              <a:t>99</a:t>
            </a:fld>
            <a:endParaRPr lang="es-E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762F21D3-7573-48CD-BE42-547BAB5C7AB0}" type="slidenum">
              <a:rPr lang="es-ES" smtClean="0"/>
              <a:pPr/>
              <a:t>100</a:t>
            </a:fld>
            <a:endParaRPr lang="es-E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7"/>
          <p:cNvSpPr>
            <a:spLocks noGrp="1" noChangeArrowheads="1"/>
          </p:cNvSpPr>
          <p:nvPr>
            <p:ph type="sldNum" sz="quarter" idx="5"/>
          </p:nvPr>
        </p:nvSpPr>
        <p:spPr>
          <a:noFill/>
        </p:spPr>
        <p:txBody>
          <a:bodyPr/>
          <a:lstStyle/>
          <a:p>
            <a:fld id="{62684722-3DBE-4F7D-BF78-8DC896A08F2A}" type="slidenum">
              <a:rPr lang="es-ES" smtClean="0"/>
              <a:pPr/>
              <a:t>101</a:t>
            </a:fld>
            <a:endParaRPr lang="es-ES" smtClean="0"/>
          </a:p>
        </p:txBody>
      </p:sp>
      <p:sp>
        <p:nvSpPr>
          <p:cNvPr id="233475" name="Rectangle 2"/>
          <p:cNvSpPr>
            <a:spLocks noGrp="1" noRot="1" noChangeAspect="1" noChangeArrowheads="1" noTextEdit="1"/>
          </p:cNvSpPr>
          <p:nvPr>
            <p:ph type="sldImg"/>
          </p:nvPr>
        </p:nvSpPr>
        <p:spPr>
          <a:ln/>
        </p:spPr>
      </p:sp>
      <p:sp>
        <p:nvSpPr>
          <p:cNvPr id="233476"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p:spPr>
        <p:txBody>
          <a:bodyPr/>
          <a:lstStyle/>
          <a:p>
            <a:fld id="{6369F41E-BEE7-41F4-B122-9396871E5B46}" type="slidenum">
              <a:rPr lang="es-ES" smtClean="0"/>
              <a:pPr/>
              <a:t>102</a:t>
            </a:fld>
            <a:endParaRPr lang="es-ES" smtClean="0"/>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59875" cy="6870700"/>
            <a:chOff x="0" y="0"/>
            <a:chExt cx="5770" cy="4328"/>
          </a:xfrm>
        </p:grpSpPr>
        <p:sp>
          <p:nvSpPr>
            <p:cNvPr id="5"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eaLnBrk="1" hangingPunct="1">
                <a:defRPr/>
              </a:pPr>
              <a:endParaRPr kumimoji="1" lang="es-ES"/>
            </a:p>
          </p:txBody>
        </p:sp>
        <p:sp>
          <p:nvSpPr>
            <p:cNvPr id="6"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kumimoji="1" lang="es-ES"/>
            </a:p>
          </p:txBody>
        </p:sp>
        <p:sp>
          <p:nvSpPr>
            <p:cNvPr id="7"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eaLnBrk="1" hangingPunct="1">
                <a:defRPr/>
              </a:pPr>
              <a:endParaRPr kumimoji="1" lang="es-ES"/>
            </a:p>
          </p:txBody>
        </p:sp>
        <p:grpSp>
          <p:nvGrpSpPr>
            <p:cNvPr id="8" name="Group 6"/>
            <p:cNvGrpSpPr>
              <a:grpSpLocks/>
            </p:cNvGrpSpPr>
            <p:nvPr/>
          </p:nvGrpSpPr>
          <p:grpSpPr bwMode="auto">
            <a:xfrm>
              <a:off x="4944" y="-14"/>
              <a:ext cx="816" cy="3989"/>
              <a:chOff x="4944" y="-14"/>
              <a:chExt cx="816" cy="3989"/>
            </a:xfrm>
          </p:grpSpPr>
          <p:grpSp>
            <p:nvGrpSpPr>
              <p:cNvPr id="20" name="Group 7"/>
              <p:cNvGrpSpPr>
                <a:grpSpLocks/>
              </p:cNvGrpSpPr>
              <p:nvPr userDrawn="1"/>
            </p:nvGrpSpPr>
            <p:grpSpPr bwMode="auto">
              <a:xfrm>
                <a:off x="5280" y="-14"/>
                <a:ext cx="480" cy="1445"/>
                <a:chOff x="5280" y="-14"/>
                <a:chExt cx="480" cy="1445"/>
              </a:xfrm>
            </p:grpSpPr>
            <p:grpSp>
              <p:nvGrpSpPr>
                <p:cNvPr id="41" name="Group 8"/>
                <p:cNvGrpSpPr>
                  <a:grpSpLocks/>
                </p:cNvGrpSpPr>
                <p:nvPr userDrawn="1"/>
              </p:nvGrpSpPr>
              <p:grpSpPr bwMode="auto">
                <a:xfrm rot="-5400000">
                  <a:off x="5498" y="-15"/>
                  <a:ext cx="174" cy="176"/>
                  <a:chOff x="1797" y="323"/>
                  <a:chExt cx="1690" cy="2560"/>
                </a:xfrm>
              </p:grpSpPr>
              <p:grpSp>
                <p:nvGrpSpPr>
                  <p:cNvPr id="50" name="Group 9"/>
                  <p:cNvGrpSpPr>
                    <a:grpSpLocks/>
                  </p:cNvGrpSpPr>
                  <p:nvPr/>
                </p:nvGrpSpPr>
                <p:grpSpPr bwMode="auto">
                  <a:xfrm>
                    <a:off x="1797" y="323"/>
                    <a:ext cx="1690" cy="2560"/>
                    <a:chOff x="1797" y="323"/>
                    <a:chExt cx="1690" cy="2560"/>
                  </a:xfrm>
                </p:grpSpPr>
                <p:sp>
                  <p:nvSpPr>
                    <p:cNvPr id="57" name="Freeform 10"/>
                    <p:cNvSpPr>
                      <a:spLocks/>
                    </p:cNvSpPr>
                    <p:nvPr/>
                  </p:nvSpPr>
                  <p:spPr bwMode="auto">
                    <a:xfrm>
                      <a:off x="2253"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58" name="Freeform 11"/>
                    <p:cNvSpPr>
                      <a:spLocks/>
                    </p:cNvSpPr>
                    <p:nvPr/>
                  </p:nvSpPr>
                  <p:spPr bwMode="auto">
                    <a:xfrm>
                      <a:off x="1797" y="381"/>
                      <a:ext cx="864"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grpSp>
              <p:sp>
                <p:nvSpPr>
                  <p:cNvPr id="51" name="Oval 12"/>
                  <p:cNvSpPr>
                    <a:spLocks noChangeArrowheads="1"/>
                  </p:cNvSpPr>
                  <p:nvPr/>
                </p:nvSpPr>
                <p:spPr bwMode="auto">
                  <a:xfrm>
                    <a:off x="2399" y="1428"/>
                    <a:ext cx="175" cy="247"/>
                  </a:xfrm>
                  <a:prstGeom prst="ellipse">
                    <a:avLst/>
                  </a:prstGeom>
                  <a:solidFill>
                    <a:srgbClr val="E7D6B7"/>
                  </a:solidFill>
                  <a:ln w="9525">
                    <a:noFill/>
                    <a:round/>
                    <a:headEnd/>
                    <a:tailEnd/>
                  </a:ln>
                  <a:effectLst/>
                </p:spPr>
                <p:txBody>
                  <a:bodyPr wrap="none" anchor="ctr"/>
                  <a:lstStyle/>
                  <a:p>
                    <a:pPr>
                      <a:defRPr/>
                    </a:pPr>
                    <a:endParaRPr lang="es-ES"/>
                  </a:p>
                </p:txBody>
              </p:sp>
              <p:sp>
                <p:nvSpPr>
                  <p:cNvPr id="52" name="Freeform 13"/>
                  <p:cNvSpPr>
                    <a:spLocks/>
                  </p:cNvSpPr>
                  <p:nvPr/>
                </p:nvSpPr>
                <p:spPr bwMode="auto">
                  <a:xfrm>
                    <a:off x="2739"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53" name="Freeform 14"/>
                  <p:cNvSpPr>
                    <a:spLocks/>
                  </p:cNvSpPr>
                  <p:nvPr/>
                </p:nvSpPr>
                <p:spPr bwMode="auto">
                  <a:xfrm>
                    <a:off x="2807"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54" name="Freeform 15"/>
                  <p:cNvSpPr>
                    <a:spLocks/>
                  </p:cNvSpPr>
                  <p:nvPr/>
                </p:nvSpPr>
                <p:spPr bwMode="auto">
                  <a:xfrm>
                    <a:off x="2554"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55" name="Freeform 16"/>
                  <p:cNvSpPr>
                    <a:spLocks/>
                  </p:cNvSpPr>
                  <p:nvPr/>
                </p:nvSpPr>
                <p:spPr bwMode="auto">
                  <a:xfrm>
                    <a:off x="1913"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56" name="Freeform 17"/>
                  <p:cNvSpPr>
                    <a:spLocks/>
                  </p:cNvSpPr>
                  <p:nvPr/>
                </p:nvSpPr>
                <p:spPr bwMode="auto">
                  <a:xfrm>
                    <a:off x="2098"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grpSp>
            <p:pic>
              <p:nvPicPr>
                <p:cNvPr id="42" name="Picture 18"/>
                <p:cNvPicPr>
                  <a:picLocks noChangeAspect="1" noChangeArrowheads="1"/>
                </p:cNvPicPr>
                <p:nvPr userDrawn="1"/>
              </p:nvPicPr>
              <p:blipFill>
                <a:blip r:embed="rId2" cstate="print"/>
                <a:srcRect/>
                <a:stretch>
                  <a:fillRect/>
                </a:stretch>
              </p:blipFill>
              <p:spPr bwMode="auto">
                <a:xfrm>
                  <a:off x="5280" y="144"/>
                  <a:ext cx="186" cy="183"/>
                </a:xfrm>
                <a:prstGeom prst="rect">
                  <a:avLst/>
                </a:prstGeom>
                <a:noFill/>
                <a:ln w="9525">
                  <a:noFill/>
                  <a:miter lim="800000"/>
                  <a:headEnd/>
                  <a:tailEnd/>
                </a:ln>
              </p:spPr>
            </p:pic>
            <p:pic>
              <p:nvPicPr>
                <p:cNvPr id="43" name="Picture 19"/>
                <p:cNvPicPr>
                  <a:picLocks noChangeAspect="1" noChangeArrowheads="1"/>
                </p:cNvPicPr>
                <p:nvPr userDrawn="1"/>
              </p:nvPicPr>
              <p:blipFill>
                <a:blip r:embed="rId2" cstate="print"/>
                <a:srcRect/>
                <a:stretch>
                  <a:fillRect/>
                </a:stretch>
              </p:blipFill>
              <p:spPr bwMode="auto">
                <a:xfrm>
                  <a:off x="5574" y="144"/>
                  <a:ext cx="186" cy="183"/>
                </a:xfrm>
                <a:prstGeom prst="rect">
                  <a:avLst/>
                </a:prstGeom>
                <a:noFill/>
                <a:ln w="9525">
                  <a:noFill/>
                  <a:miter lim="800000"/>
                  <a:headEnd/>
                  <a:tailEnd/>
                </a:ln>
              </p:spPr>
            </p:pic>
            <p:pic>
              <p:nvPicPr>
                <p:cNvPr id="44" name="Picture 20"/>
                <p:cNvPicPr>
                  <a:picLocks noChangeAspect="1" noChangeArrowheads="1"/>
                </p:cNvPicPr>
                <p:nvPr userDrawn="1"/>
              </p:nvPicPr>
              <p:blipFill>
                <a:blip r:embed="rId2" cstate="print"/>
                <a:srcRect/>
                <a:stretch>
                  <a:fillRect/>
                </a:stretch>
              </p:blipFill>
              <p:spPr bwMode="auto">
                <a:xfrm>
                  <a:off x="5424" y="336"/>
                  <a:ext cx="186" cy="183"/>
                </a:xfrm>
                <a:prstGeom prst="rect">
                  <a:avLst/>
                </a:prstGeom>
                <a:noFill/>
                <a:ln w="9525">
                  <a:noFill/>
                  <a:miter lim="800000"/>
                  <a:headEnd/>
                  <a:tailEnd/>
                </a:ln>
              </p:spPr>
            </p:pic>
            <p:pic>
              <p:nvPicPr>
                <p:cNvPr id="45" name="Picture 21"/>
                <p:cNvPicPr>
                  <a:picLocks noChangeAspect="1" noChangeArrowheads="1"/>
                </p:cNvPicPr>
                <p:nvPr userDrawn="1"/>
              </p:nvPicPr>
              <p:blipFill>
                <a:blip r:embed="rId2" cstate="print"/>
                <a:srcRect/>
                <a:stretch>
                  <a:fillRect/>
                </a:stretch>
              </p:blipFill>
              <p:spPr bwMode="auto">
                <a:xfrm>
                  <a:off x="5376" y="576"/>
                  <a:ext cx="186" cy="183"/>
                </a:xfrm>
                <a:prstGeom prst="rect">
                  <a:avLst/>
                </a:prstGeom>
                <a:noFill/>
                <a:ln w="9525">
                  <a:noFill/>
                  <a:miter lim="800000"/>
                  <a:headEnd/>
                  <a:tailEnd/>
                </a:ln>
              </p:spPr>
            </p:pic>
            <p:pic>
              <p:nvPicPr>
                <p:cNvPr id="46" name="Picture 22"/>
                <p:cNvPicPr>
                  <a:picLocks noChangeAspect="1" noChangeArrowheads="1"/>
                </p:cNvPicPr>
                <p:nvPr userDrawn="1"/>
              </p:nvPicPr>
              <p:blipFill>
                <a:blip r:embed="rId2" cstate="print"/>
                <a:srcRect/>
                <a:stretch>
                  <a:fillRect/>
                </a:stretch>
              </p:blipFill>
              <p:spPr bwMode="auto">
                <a:xfrm>
                  <a:off x="5574" y="528"/>
                  <a:ext cx="186" cy="183"/>
                </a:xfrm>
                <a:prstGeom prst="rect">
                  <a:avLst/>
                </a:prstGeom>
                <a:noFill/>
                <a:ln w="9525">
                  <a:noFill/>
                  <a:miter lim="800000"/>
                  <a:headEnd/>
                  <a:tailEnd/>
                </a:ln>
              </p:spPr>
            </p:pic>
            <p:pic>
              <p:nvPicPr>
                <p:cNvPr id="47" name="Picture 23"/>
                <p:cNvPicPr>
                  <a:picLocks noChangeAspect="1" noChangeArrowheads="1"/>
                </p:cNvPicPr>
                <p:nvPr userDrawn="1"/>
              </p:nvPicPr>
              <p:blipFill>
                <a:blip r:embed="rId2" cstate="print"/>
                <a:srcRect/>
                <a:stretch>
                  <a:fillRect/>
                </a:stretch>
              </p:blipFill>
              <p:spPr bwMode="auto">
                <a:xfrm>
                  <a:off x="5472" y="768"/>
                  <a:ext cx="186" cy="183"/>
                </a:xfrm>
                <a:prstGeom prst="rect">
                  <a:avLst/>
                </a:prstGeom>
                <a:noFill/>
                <a:ln w="9525">
                  <a:noFill/>
                  <a:miter lim="800000"/>
                  <a:headEnd/>
                  <a:tailEnd/>
                </a:ln>
              </p:spPr>
            </p:pic>
            <p:pic>
              <p:nvPicPr>
                <p:cNvPr id="48" name="Picture 24"/>
                <p:cNvPicPr>
                  <a:picLocks noChangeAspect="1" noChangeArrowheads="1"/>
                </p:cNvPicPr>
                <p:nvPr userDrawn="1"/>
              </p:nvPicPr>
              <p:blipFill>
                <a:blip r:embed="rId2" cstate="print"/>
                <a:srcRect/>
                <a:stretch>
                  <a:fillRect/>
                </a:stretch>
              </p:blipFill>
              <p:spPr bwMode="auto">
                <a:xfrm>
                  <a:off x="5574" y="1008"/>
                  <a:ext cx="186" cy="183"/>
                </a:xfrm>
                <a:prstGeom prst="rect">
                  <a:avLst/>
                </a:prstGeom>
                <a:noFill/>
                <a:ln w="9525">
                  <a:noFill/>
                  <a:miter lim="800000"/>
                  <a:headEnd/>
                  <a:tailEnd/>
                </a:ln>
              </p:spPr>
            </p:pic>
            <p:pic>
              <p:nvPicPr>
                <p:cNvPr id="49" name="Picture 25"/>
                <p:cNvPicPr>
                  <a:picLocks noChangeAspect="1" noChangeArrowheads="1"/>
                </p:cNvPicPr>
                <p:nvPr userDrawn="1"/>
              </p:nvPicPr>
              <p:blipFill>
                <a:blip r:embed="rId2" cstate="print"/>
                <a:srcRect/>
                <a:stretch>
                  <a:fillRect/>
                </a:stretch>
              </p:blipFill>
              <p:spPr bwMode="auto">
                <a:xfrm>
                  <a:off x="5574" y="1248"/>
                  <a:ext cx="186" cy="183"/>
                </a:xfrm>
                <a:prstGeom prst="rect">
                  <a:avLst/>
                </a:prstGeom>
                <a:noFill/>
                <a:ln w="9525">
                  <a:noFill/>
                  <a:miter lim="800000"/>
                  <a:headEnd/>
                  <a:tailEnd/>
                </a:ln>
              </p:spPr>
            </p:pic>
          </p:grpSp>
          <p:grpSp>
            <p:nvGrpSpPr>
              <p:cNvPr id="21" name="Group 26"/>
              <p:cNvGrpSpPr>
                <a:grpSpLocks/>
              </p:cNvGrpSpPr>
              <p:nvPr userDrawn="1"/>
            </p:nvGrpSpPr>
            <p:grpSpPr bwMode="auto">
              <a:xfrm>
                <a:off x="4944" y="1008"/>
                <a:ext cx="522" cy="2967"/>
                <a:chOff x="4944" y="1008"/>
                <a:chExt cx="522" cy="2967"/>
              </a:xfrm>
            </p:grpSpPr>
            <p:pic>
              <p:nvPicPr>
                <p:cNvPr id="22" name="Picture 27"/>
                <p:cNvPicPr>
                  <a:picLocks noChangeAspect="1" noChangeArrowheads="1"/>
                </p:cNvPicPr>
                <p:nvPr userDrawn="1"/>
              </p:nvPicPr>
              <p:blipFill>
                <a:blip r:embed="rId2" cstate="print"/>
                <a:srcRect/>
                <a:stretch>
                  <a:fillRect/>
                </a:stretch>
              </p:blipFill>
              <p:spPr bwMode="auto">
                <a:xfrm>
                  <a:off x="5136" y="1008"/>
                  <a:ext cx="186" cy="183"/>
                </a:xfrm>
                <a:prstGeom prst="rect">
                  <a:avLst/>
                </a:prstGeom>
                <a:noFill/>
                <a:ln w="9525">
                  <a:noFill/>
                  <a:miter lim="800000"/>
                  <a:headEnd/>
                  <a:tailEnd/>
                </a:ln>
              </p:spPr>
            </p:pic>
            <p:pic>
              <p:nvPicPr>
                <p:cNvPr id="23" name="Picture 28"/>
                <p:cNvPicPr>
                  <a:picLocks noChangeAspect="1" noChangeArrowheads="1"/>
                </p:cNvPicPr>
                <p:nvPr userDrawn="1"/>
              </p:nvPicPr>
              <p:blipFill>
                <a:blip r:embed="rId2" cstate="print"/>
                <a:srcRect/>
                <a:stretch>
                  <a:fillRect/>
                </a:stretch>
              </p:blipFill>
              <p:spPr bwMode="auto">
                <a:xfrm>
                  <a:off x="5184" y="1200"/>
                  <a:ext cx="186" cy="183"/>
                </a:xfrm>
                <a:prstGeom prst="rect">
                  <a:avLst/>
                </a:prstGeom>
                <a:noFill/>
                <a:ln w="9525">
                  <a:noFill/>
                  <a:miter lim="800000"/>
                  <a:headEnd/>
                  <a:tailEnd/>
                </a:ln>
              </p:spPr>
            </p:pic>
            <p:pic>
              <p:nvPicPr>
                <p:cNvPr id="24" name="Picture 29"/>
                <p:cNvPicPr>
                  <a:picLocks noChangeAspect="1" noChangeArrowheads="1"/>
                </p:cNvPicPr>
                <p:nvPr userDrawn="1"/>
              </p:nvPicPr>
              <p:blipFill>
                <a:blip r:embed="rId2" cstate="print"/>
                <a:srcRect/>
                <a:stretch>
                  <a:fillRect/>
                </a:stretch>
              </p:blipFill>
              <p:spPr bwMode="auto">
                <a:xfrm>
                  <a:off x="5136" y="1584"/>
                  <a:ext cx="186" cy="183"/>
                </a:xfrm>
                <a:prstGeom prst="rect">
                  <a:avLst/>
                </a:prstGeom>
                <a:noFill/>
                <a:ln w="9525">
                  <a:noFill/>
                  <a:miter lim="800000"/>
                  <a:headEnd/>
                  <a:tailEnd/>
                </a:ln>
              </p:spPr>
            </p:pic>
            <p:pic>
              <p:nvPicPr>
                <p:cNvPr id="25" name="Picture 30"/>
                <p:cNvPicPr>
                  <a:picLocks noChangeAspect="1" noChangeArrowheads="1"/>
                </p:cNvPicPr>
                <p:nvPr userDrawn="1"/>
              </p:nvPicPr>
              <p:blipFill>
                <a:blip r:embed="rId2" cstate="print"/>
                <a:srcRect/>
                <a:stretch>
                  <a:fillRect/>
                </a:stretch>
              </p:blipFill>
              <p:spPr bwMode="auto">
                <a:xfrm>
                  <a:off x="5280" y="1728"/>
                  <a:ext cx="186" cy="183"/>
                </a:xfrm>
                <a:prstGeom prst="rect">
                  <a:avLst/>
                </a:prstGeom>
                <a:noFill/>
                <a:ln w="9525">
                  <a:noFill/>
                  <a:miter lim="800000"/>
                  <a:headEnd/>
                  <a:tailEnd/>
                </a:ln>
              </p:spPr>
            </p:pic>
            <p:pic>
              <p:nvPicPr>
                <p:cNvPr id="26" name="Picture 31"/>
                <p:cNvPicPr>
                  <a:picLocks noChangeAspect="1" noChangeArrowheads="1"/>
                </p:cNvPicPr>
                <p:nvPr userDrawn="1"/>
              </p:nvPicPr>
              <p:blipFill>
                <a:blip r:embed="rId2" cstate="print"/>
                <a:srcRect/>
                <a:stretch>
                  <a:fillRect/>
                </a:stretch>
              </p:blipFill>
              <p:spPr bwMode="auto">
                <a:xfrm>
                  <a:off x="5040" y="1824"/>
                  <a:ext cx="186" cy="183"/>
                </a:xfrm>
                <a:prstGeom prst="rect">
                  <a:avLst/>
                </a:prstGeom>
                <a:noFill/>
                <a:ln w="9525">
                  <a:noFill/>
                  <a:miter lim="800000"/>
                  <a:headEnd/>
                  <a:tailEnd/>
                </a:ln>
              </p:spPr>
            </p:pic>
            <p:pic>
              <p:nvPicPr>
                <p:cNvPr id="27" name="Picture 32"/>
                <p:cNvPicPr>
                  <a:picLocks noChangeAspect="1" noChangeArrowheads="1"/>
                </p:cNvPicPr>
                <p:nvPr userDrawn="1"/>
              </p:nvPicPr>
              <p:blipFill>
                <a:blip r:embed="rId2" cstate="print"/>
                <a:srcRect/>
                <a:stretch>
                  <a:fillRect/>
                </a:stretch>
              </p:blipFill>
              <p:spPr bwMode="auto">
                <a:xfrm>
                  <a:off x="5088" y="2016"/>
                  <a:ext cx="186" cy="183"/>
                </a:xfrm>
                <a:prstGeom prst="rect">
                  <a:avLst/>
                </a:prstGeom>
                <a:noFill/>
                <a:ln w="9525">
                  <a:noFill/>
                  <a:miter lim="800000"/>
                  <a:headEnd/>
                  <a:tailEnd/>
                </a:ln>
              </p:spPr>
            </p:pic>
            <p:pic>
              <p:nvPicPr>
                <p:cNvPr id="28" name="Picture 33"/>
                <p:cNvPicPr>
                  <a:picLocks noChangeAspect="1" noChangeArrowheads="1"/>
                </p:cNvPicPr>
                <p:nvPr userDrawn="1"/>
              </p:nvPicPr>
              <p:blipFill>
                <a:blip r:embed="rId2" cstate="print"/>
                <a:srcRect/>
                <a:stretch>
                  <a:fillRect/>
                </a:stretch>
              </p:blipFill>
              <p:spPr bwMode="auto">
                <a:xfrm>
                  <a:off x="5280" y="2064"/>
                  <a:ext cx="186" cy="183"/>
                </a:xfrm>
                <a:prstGeom prst="rect">
                  <a:avLst/>
                </a:prstGeom>
                <a:noFill/>
                <a:ln w="9525">
                  <a:noFill/>
                  <a:miter lim="800000"/>
                  <a:headEnd/>
                  <a:tailEnd/>
                </a:ln>
              </p:spPr>
            </p:pic>
            <p:pic>
              <p:nvPicPr>
                <p:cNvPr id="29" name="Picture 34"/>
                <p:cNvPicPr>
                  <a:picLocks noChangeAspect="1" noChangeArrowheads="1"/>
                </p:cNvPicPr>
                <p:nvPr userDrawn="1"/>
              </p:nvPicPr>
              <p:blipFill>
                <a:blip r:embed="rId2" cstate="print"/>
                <a:srcRect/>
                <a:stretch>
                  <a:fillRect/>
                </a:stretch>
              </p:blipFill>
              <p:spPr bwMode="auto">
                <a:xfrm>
                  <a:off x="5232" y="2352"/>
                  <a:ext cx="186" cy="183"/>
                </a:xfrm>
                <a:prstGeom prst="rect">
                  <a:avLst/>
                </a:prstGeom>
                <a:noFill/>
                <a:ln w="9525">
                  <a:noFill/>
                  <a:miter lim="800000"/>
                  <a:headEnd/>
                  <a:tailEnd/>
                </a:ln>
              </p:spPr>
            </p:pic>
            <p:pic>
              <p:nvPicPr>
                <p:cNvPr id="30" name="Picture 35"/>
                <p:cNvPicPr>
                  <a:picLocks noChangeAspect="1" noChangeArrowheads="1"/>
                </p:cNvPicPr>
                <p:nvPr userDrawn="1"/>
              </p:nvPicPr>
              <p:blipFill>
                <a:blip r:embed="rId2" cstate="print"/>
                <a:srcRect/>
                <a:stretch>
                  <a:fillRect/>
                </a:stretch>
              </p:blipFill>
              <p:spPr bwMode="auto">
                <a:xfrm>
                  <a:off x="4992" y="2208"/>
                  <a:ext cx="186" cy="183"/>
                </a:xfrm>
                <a:prstGeom prst="rect">
                  <a:avLst/>
                </a:prstGeom>
                <a:noFill/>
                <a:ln w="9525">
                  <a:noFill/>
                  <a:miter lim="800000"/>
                  <a:headEnd/>
                  <a:tailEnd/>
                </a:ln>
              </p:spPr>
            </p:pic>
            <p:pic>
              <p:nvPicPr>
                <p:cNvPr id="31" name="Picture 36"/>
                <p:cNvPicPr>
                  <a:picLocks noChangeAspect="1" noChangeArrowheads="1"/>
                </p:cNvPicPr>
                <p:nvPr userDrawn="1"/>
              </p:nvPicPr>
              <p:blipFill>
                <a:blip r:embed="rId2" cstate="print"/>
                <a:srcRect/>
                <a:stretch>
                  <a:fillRect/>
                </a:stretch>
              </p:blipFill>
              <p:spPr bwMode="auto">
                <a:xfrm>
                  <a:off x="4992" y="2448"/>
                  <a:ext cx="186" cy="183"/>
                </a:xfrm>
                <a:prstGeom prst="rect">
                  <a:avLst/>
                </a:prstGeom>
                <a:noFill/>
                <a:ln w="9525">
                  <a:noFill/>
                  <a:miter lim="800000"/>
                  <a:headEnd/>
                  <a:tailEnd/>
                </a:ln>
              </p:spPr>
            </p:pic>
            <p:pic>
              <p:nvPicPr>
                <p:cNvPr id="32" name="Picture 37"/>
                <p:cNvPicPr>
                  <a:picLocks noChangeAspect="1" noChangeArrowheads="1"/>
                </p:cNvPicPr>
                <p:nvPr userDrawn="1"/>
              </p:nvPicPr>
              <p:blipFill>
                <a:blip r:embed="rId2" cstate="print"/>
                <a:srcRect/>
                <a:stretch>
                  <a:fillRect/>
                </a:stretch>
              </p:blipFill>
              <p:spPr bwMode="auto">
                <a:xfrm>
                  <a:off x="5136" y="2592"/>
                  <a:ext cx="186" cy="183"/>
                </a:xfrm>
                <a:prstGeom prst="rect">
                  <a:avLst/>
                </a:prstGeom>
                <a:noFill/>
                <a:ln w="9525">
                  <a:noFill/>
                  <a:miter lim="800000"/>
                  <a:headEnd/>
                  <a:tailEnd/>
                </a:ln>
              </p:spPr>
            </p:pic>
            <p:pic>
              <p:nvPicPr>
                <p:cNvPr id="33" name="Picture 38"/>
                <p:cNvPicPr>
                  <a:picLocks noChangeAspect="1" noChangeArrowheads="1"/>
                </p:cNvPicPr>
                <p:nvPr userDrawn="1"/>
              </p:nvPicPr>
              <p:blipFill>
                <a:blip r:embed="rId2" cstate="print"/>
                <a:srcRect/>
                <a:stretch>
                  <a:fillRect/>
                </a:stretch>
              </p:blipFill>
              <p:spPr bwMode="auto">
                <a:xfrm>
                  <a:off x="5232" y="1392"/>
                  <a:ext cx="186" cy="183"/>
                </a:xfrm>
                <a:prstGeom prst="rect">
                  <a:avLst/>
                </a:prstGeom>
                <a:noFill/>
                <a:ln w="9525">
                  <a:noFill/>
                  <a:miter lim="800000"/>
                  <a:headEnd/>
                  <a:tailEnd/>
                </a:ln>
              </p:spPr>
            </p:pic>
            <p:pic>
              <p:nvPicPr>
                <p:cNvPr id="34" name="Picture 39"/>
                <p:cNvPicPr>
                  <a:picLocks noChangeAspect="1" noChangeArrowheads="1"/>
                </p:cNvPicPr>
                <p:nvPr userDrawn="1"/>
              </p:nvPicPr>
              <p:blipFill>
                <a:blip r:embed="rId2" cstate="print"/>
                <a:srcRect/>
                <a:stretch>
                  <a:fillRect/>
                </a:stretch>
              </p:blipFill>
              <p:spPr bwMode="auto">
                <a:xfrm>
                  <a:off x="4944" y="2736"/>
                  <a:ext cx="186" cy="183"/>
                </a:xfrm>
                <a:prstGeom prst="rect">
                  <a:avLst/>
                </a:prstGeom>
                <a:noFill/>
                <a:ln w="9525">
                  <a:noFill/>
                  <a:miter lim="800000"/>
                  <a:headEnd/>
                  <a:tailEnd/>
                </a:ln>
              </p:spPr>
            </p:pic>
            <p:pic>
              <p:nvPicPr>
                <p:cNvPr id="35" name="Picture 40"/>
                <p:cNvPicPr>
                  <a:picLocks noChangeAspect="1" noChangeArrowheads="1"/>
                </p:cNvPicPr>
                <p:nvPr userDrawn="1"/>
              </p:nvPicPr>
              <p:blipFill>
                <a:blip r:embed="rId2" cstate="print"/>
                <a:srcRect/>
                <a:stretch>
                  <a:fillRect/>
                </a:stretch>
              </p:blipFill>
              <p:spPr bwMode="auto">
                <a:xfrm>
                  <a:off x="4992" y="3072"/>
                  <a:ext cx="186" cy="183"/>
                </a:xfrm>
                <a:prstGeom prst="rect">
                  <a:avLst/>
                </a:prstGeom>
                <a:noFill/>
                <a:ln w="9525">
                  <a:noFill/>
                  <a:miter lim="800000"/>
                  <a:headEnd/>
                  <a:tailEnd/>
                </a:ln>
              </p:spPr>
            </p:pic>
            <p:pic>
              <p:nvPicPr>
                <p:cNvPr id="36" name="Picture 41"/>
                <p:cNvPicPr>
                  <a:picLocks noChangeAspect="1" noChangeArrowheads="1"/>
                </p:cNvPicPr>
                <p:nvPr userDrawn="1"/>
              </p:nvPicPr>
              <p:blipFill>
                <a:blip r:embed="rId2" cstate="print"/>
                <a:srcRect/>
                <a:stretch>
                  <a:fillRect/>
                </a:stretch>
              </p:blipFill>
              <p:spPr bwMode="auto">
                <a:xfrm>
                  <a:off x="5232" y="3312"/>
                  <a:ext cx="186" cy="183"/>
                </a:xfrm>
                <a:prstGeom prst="rect">
                  <a:avLst/>
                </a:prstGeom>
                <a:noFill/>
                <a:ln w="9525">
                  <a:noFill/>
                  <a:miter lim="800000"/>
                  <a:headEnd/>
                  <a:tailEnd/>
                </a:ln>
              </p:spPr>
            </p:pic>
            <p:pic>
              <p:nvPicPr>
                <p:cNvPr id="37" name="Picture 42"/>
                <p:cNvPicPr>
                  <a:picLocks noChangeAspect="1" noChangeArrowheads="1"/>
                </p:cNvPicPr>
                <p:nvPr userDrawn="1"/>
              </p:nvPicPr>
              <p:blipFill>
                <a:blip r:embed="rId2" cstate="print"/>
                <a:srcRect/>
                <a:stretch>
                  <a:fillRect/>
                </a:stretch>
              </p:blipFill>
              <p:spPr bwMode="auto">
                <a:xfrm>
                  <a:off x="4992" y="3408"/>
                  <a:ext cx="186" cy="183"/>
                </a:xfrm>
                <a:prstGeom prst="rect">
                  <a:avLst/>
                </a:prstGeom>
                <a:noFill/>
                <a:ln w="9525">
                  <a:noFill/>
                  <a:miter lim="800000"/>
                  <a:headEnd/>
                  <a:tailEnd/>
                </a:ln>
              </p:spPr>
            </p:pic>
            <p:pic>
              <p:nvPicPr>
                <p:cNvPr id="38" name="Picture 43"/>
                <p:cNvPicPr>
                  <a:picLocks noChangeAspect="1" noChangeArrowheads="1"/>
                </p:cNvPicPr>
                <p:nvPr userDrawn="1"/>
              </p:nvPicPr>
              <p:blipFill>
                <a:blip r:embed="rId2" cstate="print"/>
                <a:srcRect/>
                <a:stretch>
                  <a:fillRect/>
                </a:stretch>
              </p:blipFill>
              <p:spPr bwMode="auto">
                <a:xfrm>
                  <a:off x="5088" y="3552"/>
                  <a:ext cx="186" cy="183"/>
                </a:xfrm>
                <a:prstGeom prst="rect">
                  <a:avLst/>
                </a:prstGeom>
                <a:noFill/>
                <a:ln w="9525">
                  <a:noFill/>
                  <a:miter lim="800000"/>
                  <a:headEnd/>
                  <a:tailEnd/>
                </a:ln>
              </p:spPr>
            </p:pic>
            <p:pic>
              <p:nvPicPr>
                <p:cNvPr id="39" name="Picture 44"/>
                <p:cNvPicPr>
                  <a:picLocks noChangeAspect="1" noChangeArrowheads="1"/>
                </p:cNvPicPr>
                <p:nvPr userDrawn="1"/>
              </p:nvPicPr>
              <p:blipFill>
                <a:blip r:embed="rId2" cstate="print"/>
                <a:srcRect/>
                <a:stretch>
                  <a:fillRect/>
                </a:stretch>
              </p:blipFill>
              <p:spPr bwMode="auto">
                <a:xfrm>
                  <a:off x="4992" y="3792"/>
                  <a:ext cx="186" cy="183"/>
                </a:xfrm>
                <a:prstGeom prst="rect">
                  <a:avLst/>
                </a:prstGeom>
                <a:noFill/>
                <a:ln w="9525">
                  <a:noFill/>
                  <a:miter lim="800000"/>
                  <a:headEnd/>
                  <a:tailEnd/>
                </a:ln>
              </p:spPr>
            </p:pic>
            <p:pic>
              <p:nvPicPr>
                <p:cNvPr id="40" name="Picture 45"/>
                <p:cNvPicPr>
                  <a:picLocks noChangeAspect="1" noChangeArrowheads="1"/>
                </p:cNvPicPr>
                <p:nvPr userDrawn="1"/>
              </p:nvPicPr>
              <p:blipFill>
                <a:blip r:embed="rId2" cstate="print"/>
                <a:srcRect/>
                <a:stretch>
                  <a:fillRect/>
                </a:stretch>
              </p:blipFill>
              <p:spPr bwMode="auto">
                <a:xfrm>
                  <a:off x="5184" y="3696"/>
                  <a:ext cx="186" cy="183"/>
                </a:xfrm>
                <a:prstGeom prst="rect">
                  <a:avLst/>
                </a:prstGeom>
                <a:noFill/>
                <a:ln w="9525">
                  <a:noFill/>
                  <a:miter lim="800000"/>
                  <a:headEnd/>
                  <a:tailEnd/>
                </a:ln>
              </p:spPr>
            </p:pic>
          </p:grpSp>
        </p:grpSp>
        <p:sp>
          <p:nvSpPr>
            <p:cNvPr id="9"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10"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11"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s-ES"/>
            </a:p>
          </p:txBody>
        </p:sp>
        <p:sp>
          <p:nvSpPr>
            <p:cNvPr id="12"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s-ES"/>
            </a:p>
          </p:txBody>
        </p:sp>
        <p:sp>
          <p:nvSpPr>
            <p:cNvPr id="13"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cstate="print"/>
              <a:srcRect/>
              <a:tile tx="0" ty="0" sx="100000" sy="100000" flip="none" algn="tl"/>
            </a:blipFill>
            <a:ln w="9525" cap="flat" cmpd="sng">
              <a:noFill/>
              <a:prstDash val="solid"/>
              <a:round/>
              <a:headEnd/>
              <a:tailEnd/>
            </a:ln>
            <a:effectLst/>
          </p:spPr>
          <p:txBody>
            <a:bodyPr wrap="none" anchor="ctr"/>
            <a:lstStyle/>
            <a:p>
              <a:pPr>
                <a:defRPr/>
              </a:pPr>
              <a:endParaRPr lang="es-ES"/>
            </a:p>
          </p:txBody>
        </p:sp>
        <p:sp>
          <p:nvSpPr>
            <p:cNvPr id="14"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15"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s-ES"/>
            </a:p>
          </p:txBody>
        </p:sp>
        <p:sp>
          <p:nvSpPr>
            <p:cNvPr id="16"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s-ES"/>
            </a:p>
          </p:txBody>
        </p:sp>
        <p:sp>
          <p:nvSpPr>
            <p:cNvPr id="17"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eaLnBrk="1" hangingPunct="1">
                <a:defRPr/>
              </a:pPr>
              <a:endParaRPr kumimoji="1" lang="es-ES"/>
            </a:p>
          </p:txBody>
        </p:sp>
        <p:sp>
          <p:nvSpPr>
            <p:cNvPr id="18"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19"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eaLnBrk="1" hangingPunct="1">
                <a:defRPr/>
              </a:pPr>
              <a:endParaRPr kumimoji="1" lang="es-ES"/>
            </a:p>
          </p:txBody>
        </p:sp>
      </p:grpSp>
      <p:sp>
        <p:nvSpPr>
          <p:cNvPr id="262201" name="Rectangle 57"/>
          <p:cNvSpPr>
            <a:spLocks noGrp="1" noChangeArrowheads="1"/>
          </p:cNvSpPr>
          <p:nvPr>
            <p:ph type="ctrTitle" sz="quarter"/>
          </p:nvPr>
        </p:nvSpPr>
        <p:spPr>
          <a:xfrm>
            <a:off x="685800" y="1370013"/>
            <a:ext cx="6965950" cy="2057400"/>
          </a:xfrm>
        </p:spPr>
        <p:txBody>
          <a:bodyPr/>
          <a:lstStyle>
            <a:lvl1pPr>
              <a:defRPr/>
            </a:lvl1pPr>
          </a:lstStyle>
          <a:p>
            <a:r>
              <a:rPr lang="es-ES"/>
              <a:t>Haga clic para cambiar el estilo de título	</a:t>
            </a:r>
          </a:p>
        </p:txBody>
      </p:sp>
      <p:sp>
        <p:nvSpPr>
          <p:cNvPr id="26220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s-ES"/>
              <a:t>Haga clic para modificar el estilo de subtítulo del patrón</a:t>
            </a:r>
          </a:p>
        </p:txBody>
      </p:sp>
      <p:sp>
        <p:nvSpPr>
          <p:cNvPr id="59" name="Rectangle 59"/>
          <p:cNvSpPr>
            <a:spLocks noGrp="1" noChangeArrowheads="1"/>
          </p:cNvSpPr>
          <p:nvPr>
            <p:ph type="dt" sz="quarter" idx="10"/>
          </p:nvPr>
        </p:nvSpPr>
        <p:spPr/>
        <p:txBody>
          <a:bodyPr/>
          <a:lstStyle>
            <a:lvl1pPr>
              <a:defRPr/>
            </a:lvl1pPr>
          </a:lstStyle>
          <a:p>
            <a:pPr>
              <a:defRPr/>
            </a:pPr>
            <a:endParaRPr lang="es-ES"/>
          </a:p>
        </p:txBody>
      </p:sp>
      <p:sp>
        <p:nvSpPr>
          <p:cNvPr id="60" name="Rectangle 60"/>
          <p:cNvSpPr>
            <a:spLocks noGrp="1" noChangeArrowheads="1"/>
          </p:cNvSpPr>
          <p:nvPr>
            <p:ph type="ftr" sz="quarter" idx="11"/>
          </p:nvPr>
        </p:nvSpPr>
        <p:spPr/>
        <p:txBody>
          <a:bodyPr/>
          <a:lstStyle>
            <a:lvl1pPr>
              <a:defRPr/>
            </a:lvl1pPr>
          </a:lstStyle>
          <a:p>
            <a:pPr>
              <a:defRPr/>
            </a:pPr>
            <a:endParaRPr lang="es-ES"/>
          </a:p>
        </p:txBody>
      </p:sp>
      <p:sp>
        <p:nvSpPr>
          <p:cNvPr id="61" name="Rectangle 61"/>
          <p:cNvSpPr>
            <a:spLocks noGrp="1" noChangeArrowheads="1"/>
          </p:cNvSpPr>
          <p:nvPr>
            <p:ph type="sldNum" sz="quarter" idx="12"/>
          </p:nvPr>
        </p:nvSpPr>
        <p:spPr/>
        <p:txBody>
          <a:bodyPr/>
          <a:lstStyle>
            <a:lvl1pPr>
              <a:defRPr/>
            </a:lvl1pPr>
          </a:lstStyle>
          <a:p>
            <a:pPr>
              <a:defRPr/>
            </a:pPr>
            <a:fld id="{8CC6B316-2007-4D65-BF9E-21BAF729DD77}"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9"/>
          <p:cNvSpPr>
            <a:spLocks noGrp="1" noChangeArrowheads="1"/>
          </p:cNvSpPr>
          <p:nvPr>
            <p:ph type="dt" sz="half" idx="10"/>
          </p:nvPr>
        </p:nvSpPr>
        <p:spPr>
          <a:ln/>
        </p:spPr>
        <p:txBody>
          <a:bodyPr/>
          <a:lstStyle>
            <a:lvl1pPr>
              <a:defRPr/>
            </a:lvl1pPr>
          </a:lstStyle>
          <a:p>
            <a:pPr>
              <a:defRPr/>
            </a:pPr>
            <a:endParaRPr lang="es-ES"/>
          </a:p>
        </p:txBody>
      </p:sp>
      <p:sp>
        <p:nvSpPr>
          <p:cNvPr id="5" name="Rectangle 60"/>
          <p:cNvSpPr>
            <a:spLocks noGrp="1" noChangeArrowheads="1"/>
          </p:cNvSpPr>
          <p:nvPr>
            <p:ph type="ftr" sz="quarter" idx="11"/>
          </p:nvPr>
        </p:nvSpPr>
        <p:spPr>
          <a:ln/>
        </p:spPr>
        <p:txBody>
          <a:bodyPr/>
          <a:lstStyle>
            <a:lvl1pPr>
              <a:defRPr/>
            </a:lvl1pPr>
          </a:lstStyle>
          <a:p>
            <a:pPr>
              <a:defRPr/>
            </a:pPr>
            <a:endParaRPr lang="es-ES"/>
          </a:p>
        </p:txBody>
      </p:sp>
      <p:sp>
        <p:nvSpPr>
          <p:cNvPr id="6" name="Rectangle 61"/>
          <p:cNvSpPr>
            <a:spLocks noGrp="1" noChangeArrowheads="1"/>
          </p:cNvSpPr>
          <p:nvPr>
            <p:ph type="sldNum" sz="quarter" idx="12"/>
          </p:nvPr>
        </p:nvSpPr>
        <p:spPr>
          <a:ln/>
        </p:spPr>
        <p:txBody>
          <a:bodyPr/>
          <a:lstStyle>
            <a:lvl1pPr>
              <a:defRPr/>
            </a:lvl1pPr>
          </a:lstStyle>
          <a:p>
            <a:pPr>
              <a:defRPr/>
            </a:pPr>
            <a:fld id="{9D910A27-18BB-4322-928B-65D15D771091}"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827713" y="227013"/>
            <a:ext cx="1868487" cy="58689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19075" y="227013"/>
            <a:ext cx="5456238" cy="5868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9"/>
          <p:cNvSpPr>
            <a:spLocks noGrp="1" noChangeArrowheads="1"/>
          </p:cNvSpPr>
          <p:nvPr>
            <p:ph type="dt" sz="half" idx="10"/>
          </p:nvPr>
        </p:nvSpPr>
        <p:spPr>
          <a:ln/>
        </p:spPr>
        <p:txBody>
          <a:bodyPr/>
          <a:lstStyle>
            <a:lvl1pPr>
              <a:defRPr/>
            </a:lvl1pPr>
          </a:lstStyle>
          <a:p>
            <a:pPr>
              <a:defRPr/>
            </a:pPr>
            <a:endParaRPr lang="es-ES"/>
          </a:p>
        </p:txBody>
      </p:sp>
      <p:sp>
        <p:nvSpPr>
          <p:cNvPr id="5" name="Rectangle 60"/>
          <p:cNvSpPr>
            <a:spLocks noGrp="1" noChangeArrowheads="1"/>
          </p:cNvSpPr>
          <p:nvPr>
            <p:ph type="ftr" sz="quarter" idx="11"/>
          </p:nvPr>
        </p:nvSpPr>
        <p:spPr>
          <a:ln/>
        </p:spPr>
        <p:txBody>
          <a:bodyPr/>
          <a:lstStyle>
            <a:lvl1pPr>
              <a:defRPr/>
            </a:lvl1pPr>
          </a:lstStyle>
          <a:p>
            <a:pPr>
              <a:defRPr/>
            </a:pPr>
            <a:endParaRPr lang="es-ES"/>
          </a:p>
        </p:txBody>
      </p:sp>
      <p:sp>
        <p:nvSpPr>
          <p:cNvPr id="6" name="Rectangle 61"/>
          <p:cNvSpPr>
            <a:spLocks noGrp="1" noChangeArrowheads="1"/>
          </p:cNvSpPr>
          <p:nvPr>
            <p:ph type="sldNum" sz="quarter" idx="12"/>
          </p:nvPr>
        </p:nvSpPr>
        <p:spPr>
          <a:ln/>
        </p:spPr>
        <p:txBody>
          <a:bodyPr/>
          <a:lstStyle>
            <a:lvl1pPr>
              <a:defRPr/>
            </a:lvl1pPr>
          </a:lstStyle>
          <a:p>
            <a:pPr>
              <a:defRPr/>
            </a:pPr>
            <a:fld id="{C6B861D2-3977-4598-A850-EEBFBB5EFDB5}" type="slidenum">
              <a:rPr lang="es-ES"/>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a:defRPr/>
            </a:pPr>
            <a:endParaRPr lang="es-ES"/>
          </a:p>
        </p:txBody>
      </p:sp>
      <p:sp>
        <p:nvSpPr>
          <p:cNvPr id="27648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s-ES"/>
              <a:t>Haga clic para cambiar el estilo de título	</a:t>
            </a:r>
          </a:p>
        </p:txBody>
      </p:sp>
      <p:sp>
        <p:nvSpPr>
          <p:cNvPr id="2764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s-ES"/>
              <a:t>Haga clic para modificar el estilo de subtítulo del patrón</a:t>
            </a:r>
          </a:p>
        </p:txBody>
      </p:sp>
      <p:sp>
        <p:nvSpPr>
          <p:cNvPr id="5" name="Rectangle 5"/>
          <p:cNvSpPr>
            <a:spLocks noGrp="1" noChangeArrowheads="1"/>
          </p:cNvSpPr>
          <p:nvPr>
            <p:ph type="ftr" sz="quarter" idx="10"/>
          </p:nvPr>
        </p:nvSpPr>
        <p:spPr/>
        <p:txBody>
          <a:bodyPr/>
          <a:lstStyle>
            <a:lvl1pPr>
              <a:defRPr/>
            </a:lvl1pPr>
          </a:lstStyle>
          <a:p>
            <a:pPr>
              <a:defRPr/>
            </a:pPr>
            <a:endParaRPr lang="es-ES"/>
          </a:p>
        </p:txBody>
      </p:sp>
      <p:sp>
        <p:nvSpPr>
          <p:cNvPr id="6" name="Rectangle 6"/>
          <p:cNvSpPr>
            <a:spLocks noGrp="1" noChangeArrowheads="1"/>
          </p:cNvSpPr>
          <p:nvPr>
            <p:ph type="sldNum" sz="quarter" idx="11"/>
          </p:nvPr>
        </p:nvSpPr>
        <p:spPr/>
        <p:txBody>
          <a:bodyPr/>
          <a:lstStyle>
            <a:lvl1pPr>
              <a:defRPr/>
            </a:lvl1pPr>
          </a:lstStyle>
          <a:p>
            <a:pPr>
              <a:defRPr/>
            </a:pPr>
            <a:fld id="{F932B0AD-2017-4499-9906-EC0990E43E7F}" type="slidenum">
              <a:rPr lang="es-ES"/>
              <a:pPr>
                <a:defRPr/>
              </a:pPr>
              <a:t>‹Nº›</a:t>
            </a:fld>
            <a:endParaRPr lang="es-ES"/>
          </a:p>
        </p:txBody>
      </p:sp>
      <p:sp>
        <p:nvSpPr>
          <p:cNvPr id="7" name="Rectangle 7"/>
          <p:cNvSpPr>
            <a:spLocks noGrp="1" noChangeArrowheads="1"/>
          </p:cNvSpPr>
          <p:nvPr>
            <p:ph type="dt" sz="quarter" idx="12"/>
          </p:nvPr>
        </p:nvSpPr>
        <p:spPr/>
        <p:txBody>
          <a:bodyPr/>
          <a:lstStyle>
            <a:lvl1pPr>
              <a:defRPr/>
            </a:lvl1pPr>
          </a:lstStyle>
          <a:p>
            <a:pPr>
              <a:defRPr/>
            </a:pP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F6DDE5B-B1FD-4629-A8BA-61F4380AF7DC}"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BE3F4ED-FC2C-4BF9-B5C4-5567DA428EB4}"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6150A08-89E8-4091-A1BF-DC5E71A36C75}"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B75E3DF5-07F1-4062-9C24-78D985450E47}"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B96E0CE-9EE5-40B4-B4B0-10AD2546E080}"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38CC4EC-CADA-4137-9143-1111355DCB4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42C631A-931C-42BF-98DB-5258A2B00E8D}"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59"/>
          <p:cNvSpPr>
            <a:spLocks noGrp="1" noChangeArrowheads="1"/>
          </p:cNvSpPr>
          <p:nvPr>
            <p:ph type="dt" sz="half" idx="10"/>
          </p:nvPr>
        </p:nvSpPr>
        <p:spPr>
          <a:ln/>
        </p:spPr>
        <p:txBody>
          <a:bodyPr/>
          <a:lstStyle>
            <a:lvl1pPr>
              <a:defRPr/>
            </a:lvl1pPr>
          </a:lstStyle>
          <a:p>
            <a:pPr>
              <a:defRPr/>
            </a:pPr>
            <a:endParaRPr lang="es-ES"/>
          </a:p>
        </p:txBody>
      </p:sp>
      <p:sp>
        <p:nvSpPr>
          <p:cNvPr id="5" name="Rectangle 60"/>
          <p:cNvSpPr>
            <a:spLocks noGrp="1" noChangeArrowheads="1"/>
          </p:cNvSpPr>
          <p:nvPr>
            <p:ph type="ftr" sz="quarter" idx="11"/>
          </p:nvPr>
        </p:nvSpPr>
        <p:spPr>
          <a:ln/>
        </p:spPr>
        <p:txBody>
          <a:bodyPr/>
          <a:lstStyle>
            <a:lvl1pPr>
              <a:defRPr/>
            </a:lvl1pPr>
          </a:lstStyle>
          <a:p>
            <a:pPr>
              <a:defRPr/>
            </a:pPr>
            <a:endParaRPr lang="es-ES"/>
          </a:p>
        </p:txBody>
      </p:sp>
      <p:sp>
        <p:nvSpPr>
          <p:cNvPr id="6" name="Rectangle 61"/>
          <p:cNvSpPr>
            <a:spLocks noGrp="1" noChangeArrowheads="1"/>
          </p:cNvSpPr>
          <p:nvPr>
            <p:ph type="sldNum" sz="quarter" idx="12"/>
          </p:nvPr>
        </p:nvSpPr>
        <p:spPr>
          <a:ln/>
        </p:spPr>
        <p:txBody>
          <a:bodyPr/>
          <a:lstStyle>
            <a:lvl1pPr>
              <a:defRPr/>
            </a:lvl1pPr>
          </a:lstStyle>
          <a:p>
            <a:pPr>
              <a:defRPr/>
            </a:pPr>
            <a:fld id="{4C97C6BC-BC51-47FB-A580-3F981A270D90}"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E1FF5BA-B87F-4316-86B4-A4E5DDE1DDB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FCCA122-20FF-4C3F-AC67-ACD0A16E21DE}"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92100"/>
            <a:ext cx="2057400" cy="57277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92100"/>
            <a:ext cx="6019800" cy="57277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1036ED3-2648-4979-877E-91702AC8F864}"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2100"/>
            <a:ext cx="8229600" cy="13843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9050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05000"/>
            <a:ext cx="40386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891F245-6E00-4EF0-A6A7-AA161CB95E39}"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92100"/>
            <a:ext cx="8229600" cy="13843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457200" y="1905000"/>
            <a:ext cx="8229600" cy="4114800"/>
          </a:xfrm>
        </p:spPr>
        <p:txBody>
          <a:bodyPr/>
          <a:lstStyle/>
          <a:p>
            <a:pPr lvl="0"/>
            <a:endParaRPr lang="es-E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854348E-7712-403E-AE72-6F9987A7526C}"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59"/>
          <p:cNvSpPr>
            <a:spLocks noGrp="1" noChangeArrowheads="1"/>
          </p:cNvSpPr>
          <p:nvPr>
            <p:ph type="dt" sz="half" idx="10"/>
          </p:nvPr>
        </p:nvSpPr>
        <p:spPr>
          <a:ln/>
        </p:spPr>
        <p:txBody>
          <a:bodyPr/>
          <a:lstStyle>
            <a:lvl1pPr>
              <a:defRPr/>
            </a:lvl1pPr>
          </a:lstStyle>
          <a:p>
            <a:pPr>
              <a:defRPr/>
            </a:pPr>
            <a:endParaRPr lang="es-ES"/>
          </a:p>
        </p:txBody>
      </p:sp>
      <p:sp>
        <p:nvSpPr>
          <p:cNvPr id="5" name="Rectangle 60"/>
          <p:cNvSpPr>
            <a:spLocks noGrp="1" noChangeArrowheads="1"/>
          </p:cNvSpPr>
          <p:nvPr>
            <p:ph type="ftr" sz="quarter" idx="11"/>
          </p:nvPr>
        </p:nvSpPr>
        <p:spPr>
          <a:ln/>
        </p:spPr>
        <p:txBody>
          <a:bodyPr/>
          <a:lstStyle>
            <a:lvl1pPr>
              <a:defRPr/>
            </a:lvl1pPr>
          </a:lstStyle>
          <a:p>
            <a:pPr>
              <a:defRPr/>
            </a:pPr>
            <a:endParaRPr lang="es-ES"/>
          </a:p>
        </p:txBody>
      </p:sp>
      <p:sp>
        <p:nvSpPr>
          <p:cNvPr id="6" name="Rectangle 61"/>
          <p:cNvSpPr>
            <a:spLocks noGrp="1" noChangeArrowheads="1"/>
          </p:cNvSpPr>
          <p:nvPr>
            <p:ph type="sldNum" sz="quarter" idx="12"/>
          </p:nvPr>
        </p:nvSpPr>
        <p:spPr>
          <a:ln/>
        </p:spPr>
        <p:txBody>
          <a:bodyPr/>
          <a:lstStyle>
            <a:lvl1pPr>
              <a:defRPr/>
            </a:lvl1pPr>
          </a:lstStyle>
          <a:p>
            <a:pPr>
              <a:defRPr/>
            </a:pPr>
            <a:fld id="{9C80D77B-91E6-43A6-8B57-E9D3E13EB7E6}"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59"/>
          <p:cNvSpPr>
            <a:spLocks noGrp="1" noChangeArrowheads="1"/>
          </p:cNvSpPr>
          <p:nvPr>
            <p:ph type="dt" sz="half" idx="10"/>
          </p:nvPr>
        </p:nvSpPr>
        <p:spPr>
          <a:ln/>
        </p:spPr>
        <p:txBody>
          <a:bodyPr/>
          <a:lstStyle>
            <a:lvl1pPr>
              <a:defRPr/>
            </a:lvl1pPr>
          </a:lstStyle>
          <a:p>
            <a:pPr>
              <a:defRPr/>
            </a:pPr>
            <a:endParaRPr lang="es-ES"/>
          </a:p>
        </p:txBody>
      </p:sp>
      <p:sp>
        <p:nvSpPr>
          <p:cNvPr id="6" name="Rectangle 60"/>
          <p:cNvSpPr>
            <a:spLocks noGrp="1" noChangeArrowheads="1"/>
          </p:cNvSpPr>
          <p:nvPr>
            <p:ph type="ftr" sz="quarter" idx="11"/>
          </p:nvPr>
        </p:nvSpPr>
        <p:spPr>
          <a:ln/>
        </p:spPr>
        <p:txBody>
          <a:bodyPr/>
          <a:lstStyle>
            <a:lvl1pPr>
              <a:defRPr/>
            </a:lvl1pPr>
          </a:lstStyle>
          <a:p>
            <a:pPr>
              <a:defRPr/>
            </a:pPr>
            <a:endParaRPr lang="es-ES"/>
          </a:p>
        </p:txBody>
      </p:sp>
      <p:sp>
        <p:nvSpPr>
          <p:cNvPr id="7" name="Rectangle 61"/>
          <p:cNvSpPr>
            <a:spLocks noGrp="1" noChangeArrowheads="1"/>
          </p:cNvSpPr>
          <p:nvPr>
            <p:ph type="sldNum" sz="quarter" idx="12"/>
          </p:nvPr>
        </p:nvSpPr>
        <p:spPr>
          <a:ln/>
        </p:spPr>
        <p:txBody>
          <a:bodyPr/>
          <a:lstStyle>
            <a:lvl1pPr>
              <a:defRPr/>
            </a:lvl1pPr>
          </a:lstStyle>
          <a:p>
            <a:pPr>
              <a:defRPr/>
            </a:pPr>
            <a:fld id="{F0EA458D-1E9A-484E-BEAE-AABAB431F382}"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59"/>
          <p:cNvSpPr>
            <a:spLocks noGrp="1" noChangeArrowheads="1"/>
          </p:cNvSpPr>
          <p:nvPr>
            <p:ph type="dt" sz="half" idx="10"/>
          </p:nvPr>
        </p:nvSpPr>
        <p:spPr>
          <a:ln/>
        </p:spPr>
        <p:txBody>
          <a:bodyPr/>
          <a:lstStyle>
            <a:lvl1pPr>
              <a:defRPr/>
            </a:lvl1pPr>
          </a:lstStyle>
          <a:p>
            <a:pPr>
              <a:defRPr/>
            </a:pPr>
            <a:endParaRPr lang="es-ES"/>
          </a:p>
        </p:txBody>
      </p:sp>
      <p:sp>
        <p:nvSpPr>
          <p:cNvPr id="8" name="Rectangle 60"/>
          <p:cNvSpPr>
            <a:spLocks noGrp="1" noChangeArrowheads="1"/>
          </p:cNvSpPr>
          <p:nvPr>
            <p:ph type="ftr" sz="quarter" idx="11"/>
          </p:nvPr>
        </p:nvSpPr>
        <p:spPr>
          <a:ln/>
        </p:spPr>
        <p:txBody>
          <a:bodyPr/>
          <a:lstStyle>
            <a:lvl1pPr>
              <a:defRPr/>
            </a:lvl1pPr>
          </a:lstStyle>
          <a:p>
            <a:pPr>
              <a:defRPr/>
            </a:pPr>
            <a:endParaRPr lang="es-ES"/>
          </a:p>
        </p:txBody>
      </p:sp>
      <p:sp>
        <p:nvSpPr>
          <p:cNvPr id="9" name="Rectangle 61"/>
          <p:cNvSpPr>
            <a:spLocks noGrp="1" noChangeArrowheads="1"/>
          </p:cNvSpPr>
          <p:nvPr>
            <p:ph type="sldNum" sz="quarter" idx="12"/>
          </p:nvPr>
        </p:nvSpPr>
        <p:spPr>
          <a:ln/>
        </p:spPr>
        <p:txBody>
          <a:bodyPr/>
          <a:lstStyle>
            <a:lvl1pPr>
              <a:defRPr/>
            </a:lvl1pPr>
          </a:lstStyle>
          <a:p>
            <a:pPr>
              <a:defRPr/>
            </a:pPr>
            <a:fld id="{0FC1A98D-EAEF-4A86-8004-C89A4AA5CD13}"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59"/>
          <p:cNvSpPr>
            <a:spLocks noGrp="1" noChangeArrowheads="1"/>
          </p:cNvSpPr>
          <p:nvPr>
            <p:ph type="dt" sz="half" idx="10"/>
          </p:nvPr>
        </p:nvSpPr>
        <p:spPr>
          <a:ln/>
        </p:spPr>
        <p:txBody>
          <a:bodyPr/>
          <a:lstStyle>
            <a:lvl1pPr>
              <a:defRPr/>
            </a:lvl1pPr>
          </a:lstStyle>
          <a:p>
            <a:pPr>
              <a:defRPr/>
            </a:pPr>
            <a:endParaRPr lang="es-ES"/>
          </a:p>
        </p:txBody>
      </p:sp>
      <p:sp>
        <p:nvSpPr>
          <p:cNvPr id="4" name="Rectangle 60"/>
          <p:cNvSpPr>
            <a:spLocks noGrp="1" noChangeArrowheads="1"/>
          </p:cNvSpPr>
          <p:nvPr>
            <p:ph type="ftr" sz="quarter" idx="11"/>
          </p:nvPr>
        </p:nvSpPr>
        <p:spPr>
          <a:ln/>
        </p:spPr>
        <p:txBody>
          <a:bodyPr/>
          <a:lstStyle>
            <a:lvl1pPr>
              <a:defRPr/>
            </a:lvl1pPr>
          </a:lstStyle>
          <a:p>
            <a:pPr>
              <a:defRPr/>
            </a:pPr>
            <a:endParaRPr lang="es-ES"/>
          </a:p>
        </p:txBody>
      </p:sp>
      <p:sp>
        <p:nvSpPr>
          <p:cNvPr id="5" name="Rectangle 61"/>
          <p:cNvSpPr>
            <a:spLocks noGrp="1" noChangeArrowheads="1"/>
          </p:cNvSpPr>
          <p:nvPr>
            <p:ph type="sldNum" sz="quarter" idx="12"/>
          </p:nvPr>
        </p:nvSpPr>
        <p:spPr>
          <a:ln/>
        </p:spPr>
        <p:txBody>
          <a:bodyPr/>
          <a:lstStyle>
            <a:lvl1pPr>
              <a:defRPr/>
            </a:lvl1pPr>
          </a:lstStyle>
          <a:p>
            <a:pPr>
              <a:defRPr/>
            </a:pPr>
            <a:fld id="{FC296850-E738-49D5-9A1B-522C82863D02}"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59"/>
          <p:cNvSpPr>
            <a:spLocks noGrp="1" noChangeArrowheads="1"/>
          </p:cNvSpPr>
          <p:nvPr>
            <p:ph type="dt" sz="half" idx="10"/>
          </p:nvPr>
        </p:nvSpPr>
        <p:spPr>
          <a:ln/>
        </p:spPr>
        <p:txBody>
          <a:bodyPr/>
          <a:lstStyle>
            <a:lvl1pPr>
              <a:defRPr/>
            </a:lvl1pPr>
          </a:lstStyle>
          <a:p>
            <a:pPr>
              <a:defRPr/>
            </a:pPr>
            <a:endParaRPr lang="es-ES"/>
          </a:p>
        </p:txBody>
      </p:sp>
      <p:sp>
        <p:nvSpPr>
          <p:cNvPr id="3" name="Rectangle 60"/>
          <p:cNvSpPr>
            <a:spLocks noGrp="1" noChangeArrowheads="1"/>
          </p:cNvSpPr>
          <p:nvPr>
            <p:ph type="ftr" sz="quarter" idx="11"/>
          </p:nvPr>
        </p:nvSpPr>
        <p:spPr>
          <a:ln/>
        </p:spPr>
        <p:txBody>
          <a:bodyPr/>
          <a:lstStyle>
            <a:lvl1pPr>
              <a:defRPr/>
            </a:lvl1pPr>
          </a:lstStyle>
          <a:p>
            <a:pPr>
              <a:defRPr/>
            </a:pPr>
            <a:endParaRPr lang="es-ES"/>
          </a:p>
        </p:txBody>
      </p:sp>
      <p:sp>
        <p:nvSpPr>
          <p:cNvPr id="4" name="Rectangle 61"/>
          <p:cNvSpPr>
            <a:spLocks noGrp="1" noChangeArrowheads="1"/>
          </p:cNvSpPr>
          <p:nvPr>
            <p:ph type="sldNum" sz="quarter" idx="12"/>
          </p:nvPr>
        </p:nvSpPr>
        <p:spPr>
          <a:ln/>
        </p:spPr>
        <p:txBody>
          <a:bodyPr/>
          <a:lstStyle>
            <a:lvl1pPr>
              <a:defRPr/>
            </a:lvl1pPr>
          </a:lstStyle>
          <a:p>
            <a:pPr>
              <a:defRPr/>
            </a:pPr>
            <a:fld id="{69426F81-D4EE-4A07-A88E-62F48EE79E29}"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9"/>
          <p:cNvSpPr>
            <a:spLocks noGrp="1" noChangeArrowheads="1"/>
          </p:cNvSpPr>
          <p:nvPr>
            <p:ph type="dt" sz="half" idx="10"/>
          </p:nvPr>
        </p:nvSpPr>
        <p:spPr>
          <a:ln/>
        </p:spPr>
        <p:txBody>
          <a:bodyPr/>
          <a:lstStyle>
            <a:lvl1pPr>
              <a:defRPr/>
            </a:lvl1pPr>
          </a:lstStyle>
          <a:p>
            <a:pPr>
              <a:defRPr/>
            </a:pPr>
            <a:endParaRPr lang="es-ES"/>
          </a:p>
        </p:txBody>
      </p:sp>
      <p:sp>
        <p:nvSpPr>
          <p:cNvPr id="6" name="Rectangle 60"/>
          <p:cNvSpPr>
            <a:spLocks noGrp="1" noChangeArrowheads="1"/>
          </p:cNvSpPr>
          <p:nvPr>
            <p:ph type="ftr" sz="quarter" idx="11"/>
          </p:nvPr>
        </p:nvSpPr>
        <p:spPr>
          <a:ln/>
        </p:spPr>
        <p:txBody>
          <a:bodyPr/>
          <a:lstStyle>
            <a:lvl1pPr>
              <a:defRPr/>
            </a:lvl1pPr>
          </a:lstStyle>
          <a:p>
            <a:pPr>
              <a:defRPr/>
            </a:pPr>
            <a:endParaRPr lang="es-ES"/>
          </a:p>
        </p:txBody>
      </p:sp>
      <p:sp>
        <p:nvSpPr>
          <p:cNvPr id="7" name="Rectangle 61"/>
          <p:cNvSpPr>
            <a:spLocks noGrp="1" noChangeArrowheads="1"/>
          </p:cNvSpPr>
          <p:nvPr>
            <p:ph type="sldNum" sz="quarter" idx="12"/>
          </p:nvPr>
        </p:nvSpPr>
        <p:spPr>
          <a:ln/>
        </p:spPr>
        <p:txBody>
          <a:bodyPr/>
          <a:lstStyle>
            <a:lvl1pPr>
              <a:defRPr/>
            </a:lvl1pPr>
          </a:lstStyle>
          <a:p>
            <a:pPr>
              <a:defRPr/>
            </a:pPr>
            <a:fld id="{51CE93E0-9B9A-4BE9-988A-83EB65030FED}"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59"/>
          <p:cNvSpPr>
            <a:spLocks noGrp="1" noChangeArrowheads="1"/>
          </p:cNvSpPr>
          <p:nvPr>
            <p:ph type="dt" sz="half" idx="10"/>
          </p:nvPr>
        </p:nvSpPr>
        <p:spPr>
          <a:ln/>
        </p:spPr>
        <p:txBody>
          <a:bodyPr/>
          <a:lstStyle>
            <a:lvl1pPr>
              <a:defRPr/>
            </a:lvl1pPr>
          </a:lstStyle>
          <a:p>
            <a:pPr>
              <a:defRPr/>
            </a:pPr>
            <a:endParaRPr lang="es-ES"/>
          </a:p>
        </p:txBody>
      </p:sp>
      <p:sp>
        <p:nvSpPr>
          <p:cNvPr id="6" name="Rectangle 60"/>
          <p:cNvSpPr>
            <a:spLocks noGrp="1" noChangeArrowheads="1"/>
          </p:cNvSpPr>
          <p:nvPr>
            <p:ph type="ftr" sz="quarter" idx="11"/>
          </p:nvPr>
        </p:nvSpPr>
        <p:spPr>
          <a:ln/>
        </p:spPr>
        <p:txBody>
          <a:bodyPr/>
          <a:lstStyle>
            <a:lvl1pPr>
              <a:defRPr/>
            </a:lvl1pPr>
          </a:lstStyle>
          <a:p>
            <a:pPr>
              <a:defRPr/>
            </a:pPr>
            <a:endParaRPr lang="es-ES"/>
          </a:p>
        </p:txBody>
      </p:sp>
      <p:sp>
        <p:nvSpPr>
          <p:cNvPr id="7" name="Rectangle 61"/>
          <p:cNvSpPr>
            <a:spLocks noGrp="1" noChangeArrowheads="1"/>
          </p:cNvSpPr>
          <p:nvPr>
            <p:ph type="sldNum" sz="quarter" idx="12"/>
          </p:nvPr>
        </p:nvSpPr>
        <p:spPr>
          <a:ln/>
        </p:spPr>
        <p:txBody>
          <a:bodyPr/>
          <a:lstStyle>
            <a:lvl1pPr>
              <a:defRPr/>
            </a:lvl1pPr>
          </a:lstStyle>
          <a:p>
            <a:pPr>
              <a:defRPr/>
            </a:pPr>
            <a:fld id="{F5FBFA80-E2B4-4A3B-A74A-8ED8A622A1C5}"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59875" cy="6870700"/>
            <a:chOff x="0" y="0"/>
            <a:chExt cx="5770" cy="4328"/>
          </a:xfrm>
        </p:grpSpPr>
        <p:sp>
          <p:nvSpPr>
            <p:cNvPr id="26112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eaLnBrk="1" hangingPunct="1">
                <a:defRPr/>
              </a:pPr>
              <a:endParaRPr kumimoji="1" lang="es-ES"/>
            </a:p>
          </p:txBody>
        </p:sp>
        <p:sp>
          <p:nvSpPr>
            <p:cNvPr id="26112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eaLnBrk="1" hangingPunct="1">
                <a:defRPr/>
              </a:pPr>
              <a:endParaRPr kumimoji="1" lang="es-ES"/>
            </a:p>
          </p:txBody>
        </p:sp>
        <p:sp>
          <p:nvSpPr>
            <p:cNvPr id="26112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eaLnBrk="1" hangingPunct="1">
                <a:defRPr/>
              </a:pPr>
              <a:endParaRPr kumimoji="1" lang="es-ES"/>
            </a:p>
          </p:txBody>
        </p:sp>
        <p:grpSp>
          <p:nvGrpSpPr>
            <p:cNvPr id="1035" name="Group 6"/>
            <p:cNvGrpSpPr>
              <a:grpSpLocks/>
            </p:cNvGrpSpPr>
            <p:nvPr/>
          </p:nvGrpSpPr>
          <p:grpSpPr bwMode="auto">
            <a:xfrm>
              <a:off x="4944" y="1"/>
              <a:ext cx="816" cy="3974"/>
              <a:chOff x="4944" y="1"/>
              <a:chExt cx="816" cy="3974"/>
            </a:xfrm>
          </p:grpSpPr>
          <p:grpSp>
            <p:nvGrpSpPr>
              <p:cNvPr id="1047" name="Group 7"/>
              <p:cNvGrpSpPr>
                <a:grpSpLocks/>
              </p:cNvGrpSpPr>
              <p:nvPr userDrawn="1"/>
            </p:nvGrpSpPr>
            <p:grpSpPr bwMode="auto">
              <a:xfrm>
                <a:off x="5280" y="1"/>
                <a:ext cx="480" cy="1430"/>
                <a:chOff x="5280" y="1"/>
                <a:chExt cx="480" cy="1430"/>
              </a:xfrm>
            </p:grpSpPr>
            <p:grpSp>
              <p:nvGrpSpPr>
                <p:cNvPr id="1068" name="Group 8"/>
                <p:cNvGrpSpPr>
                  <a:grpSpLocks/>
                </p:cNvGrpSpPr>
                <p:nvPr userDrawn="1"/>
              </p:nvGrpSpPr>
              <p:grpSpPr bwMode="auto">
                <a:xfrm rot="-5400000">
                  <a:off x="5484" y="0"/>
                  <a:ext cx="174" cy="176"/>
                  <a:chOff x="1657" y="323"/>
                  <a:chExt cx="1691" cy="2560"/>
                </a:xfrm>
              </p:grpSpPr>
              <p:grpSp>
                <p:nvGrpSpPr>
                  <p:cNvPr id="1077" name="Group 9"/>
                  <p:cNvGrpSpPr>
                    <a:grpSpLocks/>
                  </p:cNvGrpSpPr>
                  <p:nvPr/>
                </p:nvGrpSpPr>
                <p:grpSpPr bwMode="auto">
                  <a:xfrm>
                    <a:off x="1657" y="323"/>
                    <a:ext cx="1691" cy="2560"/>
                    <a:chOff x="1657" y="323"/>
                    <a:chExt cx="1691" cy="2560"/>
                  </a:xfrm>
                </p:grpSpPr>
                <p:sp>
                  <p:nvSpPr>
                    <p:cNvPr id="261130" name="Freeform 10"/>
                    <p:cNvSpPr>
                      <a:spLocks/>
                    </p:cNvSpPr>
                    <p:nvPr/>
                  </p:nvSpPr>
                  <p:spPr bwMode="auto">
                    <a:xfrm>
                      <a:off x="2250" y="323"/>
                      <a:ext cx="1234"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261131" name="Freeform 11"/>
                    <p:cNvSpPr>
                      <a:spLocks/>
                    </p:cNvSpPr>
                    <p:nvPr/>
                  </p:nvSpPr>
                  <p:spPr bwMode="auto">
                    <a:xfrm>
                      <a:off x="1793" y="381"/>
                      <a:ext cx="865" cy="2065"/>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grpSp>
              <p:sp>
                <p:nvSpPr>
                  <p:cNvPr id="261132" name="Oval 12"/>
                  <p:cNvSpPr>
                    <a:spLocks noChangeArrowheads="1"/>
                  </p:cNvSpPr>
                  <p:nvPr/>
                </p:nvSpPr>
                <p:spPr bwMode="auto">
                  <a:xfrm>
                    <a:off x="2396" y="1428"/>
                    <a:ext cx="175" cy="247"/>
                  </a:xfrm>
                  <a:prstGeom prst="ellipse">
                    <a:avLst/>
                  </a:prstGeom>
                  <a:solidFill>
                    <a:srgbClr val="E7D6B7"/>
                  </a:solidFill>
                  <a:ln w="9525">
                    <a:noFill/>
                    <a:round/>
                    <a:headEnd/>
                    <a:tailEnd/>
                  </a:ln>
                  <a:effectLst/>
                </p:spPr>
                <p:txBody>
                  <a:bodyPr wrap="none" anchor="ctr"/>
                  <a:lstStyle/>
                  <a:p>
                    <a:pPr>
                      <a:defRPr/>
                    </a:pPr>
                    <a:endParaRPr lang="es-ES"/>
                  </a:p>
                </p:txBody>
              </p:sp>
              <p:sp>
                <p:nvSpPr>
                  <p:cNvPr id="261133" name="Freeform 13"/>
                  <p:cNvSpPr>
                    <a:spLocks/>
                  </p:cNvSpPr>
                  <p:nvPr/>
                </p:nvSpPr>
                <p:spPr bwMode="auto">
                  <a:xfrm>
                    <a:off x="2736" y="745"/>
                    <a:ext cx="262" cy="524"/>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261134" name="Freeform 14"/>
                  <p:cNvSpPr>
                    <a:spLocks/>
                  </p:cNvSpPr>
                  <p:nvPr/>
                </p:nvSpPr>
                <p:spPr bwMode="auto">
                  <a:xfrm>
                    <a:off x="2804" y="1588"/>
                    <a:ext cx="398" cy="349"/>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261135" name="Freeform 15"/>
                  <p:cNvSpPr>
                    <a:spLocks/>
                  </p:cNvSpPr>
                  <p:nvPr/>
                </p:nvSpPr>
                <p:spPr bwMode="auto">
                  <a:xfrm>
                    <a:off x="2551" y="1923"/>
                    <a:ext cx="146" cy="567"/>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261136" name="Freeform 16"/>
                  <p:cNvSpPr>
                    <a:spLocks/>
                  </p:cNvSpPr>
                  <p:nvPr/>
                </p:nvSpPr>
                <p:spPr bwMode="auto">
                  <a:xfrm>
                    <a:off x="1910" y="1588"/>
                    <a:ext cx="389" cy="247"/>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sp>
                <p:nvSpPr>
                  <p:cNvPr id="261137" name="Freeform 17"/>
                  <p:cNvSpPr>
                    <a:spLocks/>
                  </p:cNvSpPr>
                  <p:nvPr/>
                </p:nvSpPr>
                <p:spPr bwMode="auto">
                  <a:xfrm>
                    <a:off x="2094" y="934"/>
                    <a:ext cx="233" cy="378"/>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pPr>
                      <a:defRPr/>
                    </a:pPr>
                    <a:endParaRPr lang="es-ES"/>
                  </a:p>
                </p:txBody>
              </p:sp>
            </p:grpSp>
            <p:pic>
              <p:nvPicPr>
                <p:cNvPr id="1069" name="Picture 18"/>
                <p:cNvPicPr>
                  <a:picLocks noChangeAspect="1" noChangeArrowheads="1"/>
                </p:cNvPicPr>
                <p:nvPr userDrawn="1"/>
              </p:nvPicPr>
              <p:blipFill>
                <a:blip r:embed="rId13" cstate="print"/>
                <a:srcRect/>
                <a:stretch>
                  <a:fillRect/>
                </a:stretch>
              </p:blipFill>
              <p:spPr bwMode="auto">
                <a:xfrm>
                  <a:off x="5280" y="144"/>
                  <a:ext cx="186" cy="183"/>
                </a:xfrm>
                <a:prstGeom prst="rect">
                  <a:avLst/>
                </a:prstGeom>
                <a:noFill/>
                <a:ln w="9525">
                  <a:noFill/>
                  <a:miter lim="800000"/>
                  <a:headEnd/>
                  <a:tailEnd/>
                </a:ln>
              </p:spPr>
            </p:pic>
            <p:pic>
              <p:nvPicPr>
                <p:cNvPr id="1070" name="Picture 19"/>
                <p:cNvPicPr>
                  <a:picLocks noChangeAspect="1" noChangeArrowheads="1"/>
                </p:cNvPicPr>
                <p:nvPr userDrawn="1"/>
              </p:nvPicPr>
              <p:blipFill>
                <a:blip r:embed="rId13" cstate="print"/>
                <a:srcRect/>
                <a:stretch>
                  <a:fillRect/>
                </a:stretch>
              </p:blipFill>
              <p:spPr bwMode="auto">
                <a:xfrm>
                  <a:off x="5574" y="144"/>
                  <a:ext cx="186" cy="183"/>
                </a:xfrm>
                <a:prstGeom prst="rect">
                  <a:avLst/>
                </a:prstGeom>
                <a:noFill/>
                <a:ln w="9525">
                  <a:noFill/>
                  <a:miter lim="800000"/>
                  <a:headEnd/>
                  <a:tailEnd/>
                </a:ln>
              </p:spPr>
            </p:pic>
            <p:pic>
              <p:nvPicPr>
                <p:cNvPr id="1071" name="Picture 20"/>
                <p:cNvPicPr>
                  <a:picLocks noChangeAspect="1" noChangeArrowheads="1"/>
                </p:cNvPicPr>
                <p:nvPr userDrawn="1"/>
              </p:nvPicPr>
              <p:blipFill>
                <a:blip r:embed="rId13" cstate="print"/>
                <a:srcRect/>
                <a:stretch>
                  <a:fillRect/>
                </a:stretch>
              </p:blipFill>
              <p:spPr bwMode="auto">
                <a:xfrm>
                  <a:off x="5424" y="336"/>
                  <a:ext cx="186" cy="183"/>
                </a:xfrm>
                <a:prstGeom prst="rect">
                  <a:avLst/>
                </a:prstGeom>
                <a:noFill/>
                <a:ln w="9525">
                  <a:noFill/>
                  <a:miter lim="800000"/>
                  <a:headEnd/>
                  <a:tailEnd/>
                </a:ln>
              </p:spPr>
            </p:pic>
            <p:pic>
              <p:nvPicPr>
                <p:cNvPr id="1072" name="Picture 21"/>
                <p:cNvPicPr>
                  <a:picLocks noChangeAspect="1" noChangeArrowheads="1"/>
                </p:cNvPicPr>
                <p:nvPr userDrawn="1"/>
              </p:nvPicPr>
              <p:blipFill>
                <a:blip r:embed="rId13" cstate="print"/>
                <a:srcRect/>
                <a:stretch>
                  <a:fillRect/>
                </a:stretch>
              </p:blipFill>
              <p:spPr bwMode="auto">
                <a:xfrm>
                  <a:off x="5376" y="576"/>
                  <a:ext cx="186" cy="183"/>
                </a:xfrm>
                <a:prstGeom prst="rect">
                  <a:avLst/>
                </a:prstGeom>
                <a:noFill/>
                <a:ln w="9525">
                  <a:noFill/>
                  <a:miter lim="800000"/>
                  <a:headEnd/>
                  <a:tailEnd/>
                </a:ln>
              </p:spPr>
            </p:pic>
            <p:pic>
              <p:nvPicPr>
                <p:cNvPr id="1073" name="Picture 22"/>
                <p:cNvPicPr>
                  <a:picLocks noChangeAspect="1" noChangeArrowheads="1"/>
                </p:cNvPicPr>
                <p:nvPr userDrawn="1"/>
              </p:nvPicPr>
              <p:blipFill>
                <a:blip r:embed="rId13" cstate="print"/>
                <a:srcRect/>
                <a:stretch>
                  <a:fillRect/>
                </a:stretch>
              </p:blipFill>
              <p:spPr bwMode="auto">
                <a:xfrm>
                  <a:off x="5574" y="528"/>
                  <a:ext cx="186" cy="183"/>
                </a:xfrm>
                <a:prstGeom prst="rect">
                  <a:avLst/>
                </a:prstGeom>
                <a:noFill/>
                <a:ln w="9525">
                  <a:noFill/>
                  <a:miter lim="800000"/>
                  <a:headEnd/>
                  <a:tailEnd/>
                </a:ln>
              </p:spPr>
            </p:pic>
            <p:pic>
              <p:nvPicPr>
                <p:cNvPr id="1074" name="Picture 23"/>
                <p:cNvPicPr>
                  <a:picLocks noChangeAspect="1" noChangeArrowheads="1"/>
                </p:cNvPicPr>
                <p:nvPr userDrawn="1"/>
              </p:nvPicPr>
              <p:blipFill>
                <a:blip r:embed="rId13" cstate="print"/>
                <a:srcRect/>
                <a:stretch>
                  <a:fillRect/>
                </a:stretch>
              </p:blipFill>
              <p:spPr bwMode="auto">
                <a:xfrm>
                  <a:off x="5472" y="768"/>
                  <a:ext cx="186" cy="183"/>
                </a:xfrm>
                <a:prstGeom prst="rect">
                  <a:avLst/>
                </a:prstGeom>
                <a:noFill/>
                <a:ln w="9525">
                  <a:noFill/>
                  <a:miter lim="800000"/>
                  <a:headEnd/>
                  <a:tailEnd/>
                </a:ln>
              </p:spPr>
            </p:pic>
            <p:pic>
              <p:nvPicPr>
                <p:cNvPr id="1075" name="Picture 24"/>
                <p:cNvPicPr>
                  <a:picLocks noChangeAspect="1" noChangeArrowheads="1"/>
                </p:cNvPicPr>
                <p:nvPr userDrawn="1"/>
              </p:nvPicPr>
              <p:blipFill>
                <a:blip r:embed="rId13" cstate="print"/>
                <a:srcRect/>
                <a:stretch>
                  <a:fillRect/>
                </a:stretch>
              </p:blipFill>
              <p:spPr bwMode="auto">
                <a:xfrm>
                  <a:off x="5574" y="1008"/>
                  <a:ext cx="186" cy="183"/>
                </a:xfrm>
                <a:prstGeom prst="rect">
                  <a:avLst/>
                </a:prstGeom>
                <a:noFill/>
                <a:ln w="9525">
                  <a:noFill/>
                  <a:miter lim="800000"/>
                  <a:headEnd/>
                  <a:tailEnd/>
                </a:ln>
              </p:spPr>
            </p:pic>
            <p:pic>
              <p:nvPicPr>
                <p:cNvPr id="1076" name="Picture 25"/>
                <p:cNvPicPr>
                  <a:picLocks noChangeAspect="1" noChangeArrowheads="1"/>
                </p:cNvPicPr>
                <p:nvPr userDrawn="1"/>
              </p:nvPicPr>
              <p:blipFill>
                <a:blip r:embed="rId13" cstate="print"/>
                <a:srcRect/>
                <a:stretch>
                  <a:fillRect/>
                </a:stretch>
              </p:blipFill>
              <p:spPr bwMode="auto">
                <a:xfrm>
                  <a:off x="5574" y="1248"/>
                  <a:ext cx="186" cy="183"/>
                </a:xfrm>
                <a:prstGeom prst="rect">
                  <a:avLst/>
                </a:prstGeom>
                <a:noFill/>
                <a:ln w="9525">
                  <a:noFill/>
                  <a:miter lim="800000"/>
                  <a:headEnd/>
                  <a:tailEnd/>
                </a:ln>
              </p:spPr>
            </p:pic>
          </p:grpSp>
          <p:grpSp>
            <p:nvGrpSpPr>
              <p:cNvPr id="1048" name="Group 26"/>
              <p:cNvGrpSpPr>
                <a:grpSpLocks/>
              </p:cNvGrpSpPr>
              <p:nvPr userDrawn="1"/>
            </p:nvGrpSpPr>
            <p:grpSpPr bwMode="auto">
              <a:xfrm>
                <a:off x="4944" y="1008"/>
                <a:ext cx="522" cy="2967"/>
                <a:chOff x="4944" y="1008"/>
                <a:chExt cx="522" cy="2967"/>
              </a:xfrm>
            </p:grpSpPr>
            <p:pic>
              <p:nvPicPr>
                <p:cNvPr id="1049" name="Picture 27"/>
                <p:cNvPicPr>
                  <a:picLocks noChangeAspect="1" noChangeArrowheads="1"/>
                </p:cNvPicPr>
                <p:nvPr userDrawn="1"/>
              </p:nvPicPr>
              <p:blipFill>
                <a:blip r:embed="rId13" cstate="print"/>
                <a:srcRect/>
                <a:stretch>
                  <a:fillRect/>
                </a:stretch>
              </p:blipFill>
              <p:spPr bwMode="auto">
                <a:xfrm>
                  <a:off x="5136" y="1008"/>
                  <a:ext cx="186" cy="183"/>
                </a:xfrm>
                <a:prstGeom prst="rect">
                  <a:avLst/>
                </a:prstGeom>
                <a:noFill/>
                <a:ln w="9525">
                  <a:noFill/>
                  <a:miter lim="800000"/>
                  <a:headEnd/>
                  <a:tailEnd/>
                </a:ln>
              </p:spPr>
            </p:pic>
            <p:pic>
              <p:nvPicPr>
                <p:cNvPr id="1050" name="Picture 28"/>
                <p:cNvPicPr>
                  <a:picLocks noChangeAspect="1" noChangeArrowheads="1"/>
                </p:cNvPicPr>
                <p:nvPr userDrawn="1"/>
              </p:nvPicPr>
              <p:blipFill>
                <a:blip r:embed="rId13" cstate="print"/>
                <a:srcRect/>
                <a:stretch>
                  <a:fillRect/>
                </a:stretch>
              </p:blipFill>
              <p:spPr bwMode="auto">
                <a:xfrm>
                  <a:off x="5184" y="1200"/>
                  <a:ext cx="186" cy="183"/>
                </a:xfrm>
                <a:prstGeom prst="rect">
                  <a:avLst/>
                </a:prstGeom>
                <a:noFill/>
                <a:ln w="9525">
                  <a:noFill/>
                  <a:miter lim="800000"/>
                  <a:headEnd/>
                  <a:tailEnd/>
                </a:ln>
              </p:spPr>
            </p:pic>
            <p:pic>
              <p:nvPicPr>
                <p:cNvPr id="1051" name="Picture 29"/>
                <p:cNvPicPr>
                  <a:picLocks noChangeAspect="1" noChangeArrowheads="1"/>
                </p:cNvPicPr>
                <p:nvPr userDrawn="1"/>
              </p:nvPicPr>
              <p:blipFill>
                <a:blip r:embed="rId13" cstate="print"/>
                <a:srcRect/>
                <a:stretch>
                  <a:fillRect/>
                </a:stretch>
              </p:blipFill>
              <p:spPr bwMode="auto">
                <a:xfrm>
                  <a:off x="5136" y="1584"/>
                  <a:ext cx="186" cy="183"/>
                </a:xfrm>
                <a:prstGeom prst="rect">
                  <a:avLst/>
                </a:prstGeom>
                <a:noFill/>
                <a:ln w="9525">
                  <a:noFill/>
                  <a:miter lim="800000"/>
                  <a:headEnd/>
                  <a:tailEnd/>
                </a:ln>
              </p:spPr>
            </p:pic>
            <p:pic>
              <p:nvPicPr>
                <p:cNvPr id="1052" name="Picture 30"/>
                <p:cNvPicPr>
                  <a:picLocks noChangeAspect="1" noChangeArrowheads="1"/>
                </p:cNvPicPr>
                <p:nvPr userDrawn="1"/>
              </p:nvPicPr>
              <p:blipFill>
                <a:blip r:embed="rId13" cstate="print"/>
                <a:srcRect/>
                <a:stretch>
                  <a:fillRect/>
                </a:stretch>
              </p:blipFill>
              <p:spPr bwMode="auto">
                <a:xfrm>
                  <a:off x="5280" y="1728"/>
                  <a:ext cx="186" cy="183"/>
                </a:xfrm>
                <a:prstGeom prst="rect">
                  <a:avLst/>
                </a:prstGeom>
                <a:noFill/>
                <a:ln w="9525">
                  <a:noFill/>
                  <a:miter lim="800000"/>
                  <a:headEnd/>
                  <a:tailEnd/>
                </a:ln>
              </p:spPr>
            </p:pic>
            <p:pic>
              <p:nvPicPr>
                <p:cNvPr id="1053" name="Picture 31"/>
                <p:cNvPicPr>
                  <a:picLocks noChangeAspect="1" noChangeArrowheads="1"/>
                </p:cNvPicPr>
                <p:nvPr userDrawn="1"/>
              </p:nvPicPr>
              <p:blipFill>
                <a:blip r:embed="rId13" cstate="print"/>
                <a:srcRect/>
                <a:stretch>
                  <a:fillRect/>
                </a:stretch>
              </p:blipFill>
              <p:spPr bwMode="auto">
                <a:xfrm>
                  <a:off x="5040" y="1824"/>
                  <a:ext cx="186" cy="183"/>
                </a:xfrm>
                <a:prstGeom prst="rect">
                  <a:avLst/>
                </a:prstGeom>
                <a:noFill/>
                <a:ln w="9525">
                  <a:noFill/>
                  <a:miter lim="800000"/>
                  <a:headEnd/>
                  <a:tailEnd/>
                </a:ln>
              </p:spPr>
            </p:pic>
            <p:pic>
              <p:nvPicPr>
                <p:cNvPr id="1054" name="Picture 32"/>
                <p:cNvPicPr>
                  <a:picLocks noChangeAspect="1" noChangeArrowheads="1"/>
                </p:cNvPicPr>
                <p:nvPr userDrawn="1"/>
              </p:nvPicPr>
              <p:blipFill>
                <a:blip r:embed="rId13" cstate="print"/>
                <a:srcRect/>
                <a:stretch>
                  <a:fillRect/>
                </a:stretch>
              </p:blipFill>
              <p:spPr bwMode="auto">
                <a:xfrm>
                  <a:off x="5088" y="2016"/>
                  <a:ext cx="186" cy="183"/>
                </a:xfrm>
                <a:prstGeom prst="rect">
                  <a:avLst/>
                </a:prstGeom>
                <a:noFill/>
                <a:ln w="9525">
                  <a:noFill/>
                  <a:miter lim="800000"/>
                  <a:headEnd/>
                  <a:tailEnd/>
                </a:ln>
              </p:spPr>
            </p:pic>
            <p:pic>
              <p:nvPicPr>
                <p:cNvPr id="1055" name="Picture 33"/>
                <p:cNvPicPr>
                  <a:picLocks noChangeAspect="1" noChangeArrowheads="1"/>
                </p:cNvPicPr>
                <p:nvPr userDrawn="1"/>
              </p:nvPicPr>
              <p:blipFill>
                <a:blip r:embed="rId13" cstate="print"/>
                <a:srcRect/>
                <a:stretch>
                  <a:fillRect/>
                </a:stretch>
              </p:blipFill>
              <p:spPr bwMode="auto">
                <a:xfrm>
                  <a:off x="5280" y="2064"/>
                  <a:ext cx="186" cy="183"/>
                </a:xfrm>
                <a:prstGeom prst="rect">
                  <a:avLst/>
                </a:prstGeom>
                <a:noFill/>
                <a:ln w="9525">
                  <a:noFill/>
                  <a:miter lim="800000"/>
                  <a:headEnd/>
                  <a:tailEnd/>
                </a:ln>
              </p:spPr>
            </p:pic>
            <p:pic>
              <p:nvPicPr>
                <p:cNvPr id="1056" name="Picture 34"/>
                <p:cNvPicPr>
                  <a:picLocks noChangeAspect="1" noChangeArrowheads="1"/>
                </p:cNvPicPr>
                <p:nvPr userDrawn="1"/>
              </p:nvPicPr>
              <p:blipFill>
                <a:blip r:embed="rId13" cstate="print"/>
                <a:srcRect/>
                <a:stretch>
                  <a:fillRect/>
                </a:stretch>
              </p:blipFill>
              <p:spPr bwMode="auto">
                <a:xfrm>
                  <a:off x="5232" y="2352"/>
                  <a:ext cx="186" cy="183"/>
                </a:xfrm>
                <a:prstGeom prst="rect">
                  <a:avLst/>
                </a:prstGeom>
                <a:noFill/>
                <a:ln w="9525">
                  <a:noFill/>
                  <a:miter lim="800000"/>
                  <a:headEnd/>
                  <a:tailEnd/>
                </a:ln>
              </p:spPr>
            </p:pic>
            <p:pic>
              <p:nvPicPr>
                <p:cNvPr id="1057" name="Picture 35"/>
                <p:cNvPicPr>
                  <a:picLocks noChangeAspect="1" noChangeArrowheads="1"/>
                </p:cNvPicPr>
                <p:nvPr userDrawn="1"/>
              </p:nvPicPr>
              <p:blipFill>
                <a:blip r:embed="rId13" cstate="print"/>
                <a:srcRect/>
                <a:stretch>
                  <a:fillRect/>
                </a:stretch>
              </p:blipFill>
              <p:spPr bwMode="auto">
                <a:xfrm>
                  <a:off x="4992" y="2208"/>
                  <a:ext cx="186" cy="183"/>
                </a:xfrm>
                <a:prstGeom prst="rect">
                  <a:avLst/>
                </a:prstGeom>
                <a:noFill/>
                <a:ln w="9525">
                  <a:noFill/>
                  <a:miter lim="800000"/>
                  <a:headEnd/>
                  <a:tailEnd/>
                </a:ln>
              </p:spPr>
            </p:pic>
            <p:pic>
              <p:nvPicPr>
                <p:cNvPr id="1058" name="Picture 36"/>
                <p:cNvPicPr>
                  <a:picLocks noChangeAspect="1" noChangeArrowheads="1"/>
                </p:cNvPicPr>
                <p:nvPr userDrawn="1"/>
              </p:nvPicPr>
              <p:blipFill>
                <a:blip r:embed="rId13" cstate="print"/>
                <a:srcRect/>
                <a:stretch>
                  <a:fillRect/>
                </a:stretch>
              </p:blipFill>
              <p:spPr bwMode="auto">
                <a:xfrm>
                  <a:off x="4992" y="2448"/>
                  <a:ext cx="186" cy="183"/>
                </a:xfrm>
                <a:prstGeom prst="rect">
                  <a:avLst/>
                </a:prstGeom>
                <a:noFill/>
                <a:ln w="9525">
                  <a:noFill/>
                  <a:miter lim="800000"/>
                  <a:headEnd/>
                  <a:tailEnd/>
                </a:ln>
              </p:spPr>
            </p:pic>
            <p:pic>
              <p:nvPicPr>
                <p:cNvPr id="1059" name="Picture 37"/>
                <p:cNvPicPr>
                  <a:picLocks noChangeAspect="1" noChangeArrowheads="1"/>
                </p:cNvPicPr>
                <p:nvPr userDrawn="1"/>
              </p:nvPicPr>
              <p:blipFill>
                <a:blip r:embed="rId13" cstate="print"/>
                <a:srcRect/>
                <a:stretch>
                  <a:fillRect/>
                </a:stretch>
              </p:blipFill>
              <p:spPr bwMode="auto">
                <a:xfrm>
                  <a:off x="5136" y="2592"/>
                  <a:ext cx="186" cy="183"/>
                </a:xfrm>
                <a:prstGeom prst="rect">
                  <a:avLst/>
                </a:prstGeom>
                <a:noFill/>
                <a:ln w="9525">
                  <a:noFill/>
                  <a:miter lim="800000"/>
                  <a:headEnd/>
                  <a:tailEnd/>
                </a:ln>
              </p:spPr>
            </p:pic>
            <p:pic>
              <p:nvPicPr>
                <p:cNvPr id="1060" name="Picture 38"/>
                <p:cNvPicPr>
                  <a:picLocks noChangeAspect="1" noChangeArrowheads="1"/>
                </p:cNvPicPr>
                <p:nvPr userDrawn="1"/>
              </p:nvPicPr>
              <p:blipFill>
                <a:blip r:embed="rId13" cstate="print"/>
                <a:srcRect/>
                <a:stretch>
                  <a:fillRect/>
                </a:stretch>
              </p:blipFill>
              <p:spPr bwMode="auto">
                <a:xfrm>
                  <a:off x="5232" y="1392"/>
                  <a:ext cx="186" cy="183"/>
                </a:xfrm>
                <a:prstGeom prst="rect">
                  <a:avLst/>
                </a:prstGeom>
                <a:noFill/>
                <a:ln w="9525">
                  <a:noFill/>
                  <a:miter lim="800000"/>
                  <a:headEnd/>
                  <a:tailEnd/>
                </a:ln>
              </p:spPr>
            </p:pic>
            <p:pic>
              <p:nvPicPr>
                <p:cNvPr id="1061" name="Picture 39"/>
                <p:cNvPicPr>
                  <a:picLocks noChangeAspect="1" noChangeArrowheads="1"/>
                </p:cNvPicPr>
                <p:nvPr userDrawn="1"/>
              </p:nvPicPr>
              <p:blipFill>
                <a:blip r:embed="rId13" cstate="print"/>
                <a:srcRect/>
                <a:stretch>
                  <a:fillRect/>
                </a:stretch>
              </p:blipFill>
              <p:spPr bwMode="auto">
                <a:xfrm>
                  <a:off x="4944" y="2736"/>
                  <a:ext cx="186" cy="183"/>
                </a:xfrm>
                <a:prstGeom prst="rect">
                  <a:avLst/>
                </a:prstGeom>
                <a:noFill/>
                <a:ln w="9525">
                  <a:noFill/>
                  <a:miter lim="800000"/>
                  <a:headEnd/>
                  <a:tailEnd/>
                </a:ln>
              </p:spPr>
            </p:pic>
            <p:pic>
              <p:nvPicPr>
                <p:cNvPr id="1062" name="Picture 40"/>
                <p:cNvPicPr>
                  <a:picLocks noChangeAspect="1" noChangeArrowheads="1"/>
                </p:cNvPicPr>
                <p:nvPr userDrawn="1"/>
              </p:nvPicPr>
              <p:blipFill>
                <a:blip r:embed="rId13" cstate="print"/>
                <a:srcRect/>
                <a:stretch>
                  <a:fillRect/>
                </a:stretch>
              </p:blipFill>
              <p:spPr bwMode="auto">
                <a:xfrm>
                  <a:off x="4992" y="3072"/>
                  <a:ext cx="186" cy="183"/>
                </a:xfrm>
                <a:prstGeom prst="rect">
                  <a:avLst/>
                </a:prstGeom>
                <a:noFill/>
                <a:ln w="9525">
                  <a:noFill/>
                  <a:miter lim="800000"/>
                  <a:headEnd/>
                  <a:tailEnd/>
                </a:ln>
              </p:spPr>
            </p:pic>
            <p:pic>
              <p:nvPicPr>
                <p:cNvPr id="1063" name="Picture 41"/>
                <p:cNvPicPr>
                  <a:picLocks noChangeAspect="1" noChangeArrowheads="1"/>
                </p:cNvPicPr>
                <p:nvPr userDrawn="1"/>
              </p:nvPicPr>
              <p:blipFill>
                <a:blip r:embed="rId13" cstate="print"/>
                <a:srcRect/>
                <a:stretch>
                  <a:fillRect/>
                </a:stretch>
              </p:blipFill>
              <p:spPr bwMode="auto">
                <a:xfrm>
                  <a:off x="5232" y="3312"/>
                  <a:ext cx="186" cy="183"/>
                </a:xfrm>
                <a:prstGeom prst="rect">
                  <a:avLst/>
                </a:prstGeom>
                <a:noFill/>
                <a:ln w="9525">
                  <a:noFill/>
                  <a:miter lim="800000"/>
                  <a:headEnd/>
                  <a:tailEnd/>
                </a:ln>
              </p:spPr>
            </p:pic>
            <p:pic>
              <p:nvPicPr>
                <p:cNvPr id="1064" name="Picture 42"/>
                <p:cNvPicPr>
                  <a:picLocks noChangeAspect="1" noChangeArrowheads="1"/>
                </p:cNvPicPr>
                <p:nvPr userDrawn="1"/>
              </p:nvPicPr>
              <p:blipFill>
                <a:blip r:embed="rId13" cstate="print"/>
                <a:srcRect/>
                <a:stretch>
                  <a:fillRect/>
                </a:stretch>
              </p:blipFill>
              <p:spPr bwMode="auto">
                <a:xfrm>
                  <a:off x="4992" y="3408"/>
                  <a:ext cx="186" cy="183"/>
                </a:xfrm>
                <a:prstGeom prst="rect">
                  <a:avLst/>
                </a:prstGeom>
                <a:noFill/>
                <a:ln w="9525">
                  <a:noFill/>
                  <a:miter lim="800000"/>
                  <a:headEnd/>
                  <a:tailEnd/>
                </a:ln>
              </p:spPr>
            </p:pic>
            <p:pic>
              <p:nvPicPr>
                <p:cNvPr id="1065" name="Picture 43"/>
                <p:cNvPicPr>
                  <a:picLocks noChangeAspect="1" noChangeArrowheads="1"/>
                </p:cNvPicPr>
                <p:nvPr userDrawn="1"/>
              </p:nvPicPr>
              <p:blipFill>
                <a:blip r:embed="rId13" cstate="print"/>
                <a:srcRect/>
                <a:stretch>
                  <a:fillRect/>
                </a:stretch>
              </p:blipFill>
              <p:spPr bwMode="auto">
                <a:xfrm>
                  <a:off x="5088" y="3552"/>
                  <a:ext cx="186" cy="183"/>
                </a:xfrm>
                <a:prstGeom prst="rect">
                  <a:avLst/>
                </a:prstGeom>
                <a:noFill/>
                <a:ln w="9525">
                  <a:noFill/>
                  <a:miter lim="800000"/>
                  <a:headEnd/>
                  <a:tailEnd/>
                </a:ln>
              </p:spPr>
            </p:pic>
            <p:pic>
              <p:nvPicPr>
                <p:cNvPr id="1066" name="Picture 44"/>
                <p:cNvPicPr>
                  <a:picLocks noChangeAspect="1" noChangeArrowheads="1"/>
                </p:cNvPicPr>
                <p:nvPr userDrawn="1"/>
              </p:nvPicPr>
              <p:blipFill>
                <a:blip r:embed="rId13" cstate="print"/>
                <a:srcRect/>
                <a:stretch>
                  <a:fillRect/>
                </a:stretch>
              </p:blipFill>
              <p:spPr bwMode="auto">
                <a:xfrm>
                  <a:off x="4992" y="3792"/>
                  <a:ext cx="186" cy="183"/>
                </a:xfrm>
                <a:prstGeom prst="rect">
                  <a:avLst/>
                </a:prstGeom>
                <a:noFill/>
                <a:ln w="9525">
                  <a:noFill/>
                  <a:miter lim="800000"/>
                  <a:headEnd/>
                  <a:tailEnd/>
                </a:ln>
              </p:spPr>
            </p:pic>
            <p:pic>
              <p:nvPicPr>
                <p:cNvPr id="1067" name="Picture 45"/>
                <p:cNvPicPr>
                  <a:picLocks noChangeAspect="1" noChangeArrowheads="1"/>
                </p:cNvPicPr>
                <p:nvPr userDrawn="1"/>
              </p:nvPicPr>
              <p:blipFill>
                <a:blip r:embed="rId13" cstate="print"/>
                <a:srcRect/>
                <a:stretch>
                  <a:fillRect/>
                </a:stretch>
              </p:blipFill>
              <p:spPr bwMode="auto">
                <a:xfrm>
                  <a:off x="5184" y="3696"/>
                  <a:ext cx="186" cy="183"/>
                </a:xfrm>
                <a:prstGeom prst="rect">
                  <a:avLst/>
                </a:prstGeom>
                <a:noFill/>
                <a:ln w="9525">
                  <a:noFill/>
                  <a:miter lim="800000"/>
                  <a:headEnd/>
                  <a:tailEnd/>
                </a:ln>
              </p:spPr>
            </p:pic>
          </p:grpSp>
        </p:grpSp>
        <p:sp>
          <p:nvSpPr>
            <p:cNvPr id="26116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26116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26116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es-ES"/>
            </a:p>
          </p:txBody>
        </p:sp>
        <p:sp>
          <p:nvSpPr>
            <p:cNvPr id="26116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s-ES"/>
            </a:p>
          </p:txBody>
        </p:sp>
        <p:sp>
          <p:nvSpPr>
            <p:cNvPr id="26117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cstate="print"/>
              <a:srcRect/>
              <a:tile tx="0" ty="0" sx="100000" sy="100000" flip="none" algn="tl"/>
            </a:blipFill>
            <a:ln w="9525" cap="flat" cmpd="sng">
              <a:noFill/>
              <a:prstDash val="solid"/>
              <a:round/>
              <a:headEnd/>
              <a:tailEnd/>
            </a:ln>
            <a:effectLst/>
          </p:spPr>
          <p:txBody>
            <a:bodyPr wrap="none" anchor="ctr"/>
            <a:lstStyle/>
            <a:p>
              <a:pPr>
                <a:defRPr/>
              </a:pPr>
              <a:endParaRPr lang="es-ES"/>
            </a:p>
          </p:txBody>
        </p:sp>
        <p:sp>
          <p:nvSpPr>
            <p:cNvPr id="26117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26117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pPr>
                <a:defRPr/>
              </a:pPr>
              <a:endParaRPr lang="es-ES"/>
            </a:p>
          </p:txBody>
        </p:sp>
        <p:sp>
          <p:nvSpPr>
            <p:cNvPr id="26117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es-ES"/>
            </a:p>
          </p:txBody>
        </p:sp>
        <p:sp>
          <p:nvSpPr>
            <p:cNvPr id="26117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eaLnBrk="1" hangingPunct="1">
                <a:defRPr/>
              </a:pPr>
              <a:endParaRPr kumimoji="1" lang="es-ES"/>
            </a:p>
          </p:txBody>
        </p:sp>
        <p:sp>
          <p:nvSpPr>
            <p:cNvPr id="26117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es-ES"/>
            </a:p>
          </p:txBody>
        </p:sp>
        <p:sp>
          <p:nvSpPr>
            <p:cNvPr id="26117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eaLnBrk="1" hangingPunct="1">
                <a:defRPr/>
              </a:pPr>
              <a:endParaRPr kumimoji="1" lang="es-ES"/>
            </a:p>
          </p:txBody>
        </p:sp>
      </p:grpSp>
      <p:sp>
        <p:nvSpPr>
          <p:cNvPr id="1027"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8"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61179"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lvl1pPr>
          </a:lstStyle>
          <a:p>
            <a:pPr>
              <a:defRPr/>
            </a:pPr>
            <a:endParaRPr lang="es-ES"/>
          </a:p>
        </p:txBody>
      </p:sp>
      <p:sp>
        <p:nvSpPr>
          <p:cNvPr id="261180"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s-ES"/>
          </a:p>
        </p:txBody>
      </p:sp>
      <p:sp>
        <p:nvSpPr>
          <p:cNvPr id="261181"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9F50488D-4E39-4E16-A982-B3F99C926EC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4042"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Blip>
          <a:blip r:embed="rId16"/>
        </a:buBlip>
        <a:defRPr sz="2800">
          <a:solidFill>
            <a:schemeClr val="tx1"/>
          </a:solidFill>
          <a:latin typeface="+mn-lt"/>
        </a:defRPr>
      </a:lvl2pPr>
      <a:lvl3pPr marL="1143000" indent="-228600" algn="l" rtl="0" eaLnBrk="0" fontAlgn="base" hangingPunct="0">
        <a:spcBef>
          <a:spcPct val="20000"/>
        </a:spcBef>
        <a:spcAft>
          <a:spcPct val="0"/>
        </a:spcAft>
        <a:buSzPct val="70000"/>
        <a:buBlip>
          <a:blip r:embed="rId17"/>
        </a:buBlip>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545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75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400">
                <a:effectLst>
                  <a:outerShdw blurRad="38100" dist="38100" dir="2700000" algn="tl">
                    <a:srgbClr val="010199"/>
                  </a:outerShdw>
                </a:effectLst>
              </a:defRPr>
            </a:lvl1pPr>
          </a:lstStyle>
          <a:p>
            <a:pPr>
              <a:defRPr/>
            </a:pPr>
            <a:endParaRPr lang="es-ES"/>
          </a:p>
        </p:txBody>
      </p:sp>
      <p:sp>
        <p:nvSpPr>
          <p:cNvPr id="275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10199"/>
                  </a:outerShdw>
                </a:effectLst>
              </a:defRPr>
            </a:lvl1pPr>
          </a:lstStyle>
          <a:p>
            <a:pPr>
              <a:defRPr/>
            </a:pPr>
            <a:endParaRPr lang="es-ES"/>
          </a:p>
        </p:txBody>
      </p:sp>
      <p:sp>
        <p:nvSpPr>
          <p:cNvPr id="275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10199"/>
                  </a:outerShdw>
                </a:effectLst>
              </a:defRPr>
            </a:lvl1pPr>
          </a:lstStyle>
          <a:p>
            <a:pPr>
              <a:defRPr/>
            </a:pPr>
            <a:fld id="{CE62A344-6A20-486E-8DF3-C0DB335E79EF}" type="slidenum">
              <a:rPr lang="es-ES"/>
              <a:pPr>
                <a:defRPr/>
              </a:pPr>
              <a:t>‹Nº›</a:t>
            </a:fld>
            <a:endParaRPr lang="es-ES"/>
          </a:p>
        </p:txBody>
      </p:sp>
    </p:spTree>
  </p:cSld>
  <p:clrMap bg1="dk2" tx1="lt1" bg2="dk1" tx2="lt2" accent1="accent1" accent2="accent2" accent3="accent3" accent4="accent4" accent5="accent5" accent6="accent6" hlink="hlink" folHlink="folHlink"/>
  <p:sldLayoutIdLst>
    <p:sldLayoutId id="2147484043"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 id="2147484040" r:id="rId12"/>
    <p:sldLayoutId id="2147484041" r:id="rId13"/>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10199"/>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10199"/>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10199"/>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10199"/>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10199"/>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10199"/>
            </a:outerShdw>
          </a:effectLst>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jpeg"/></Relationships>
</file>

<file path=ppt/slides/_rels/slide12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hyperlink" Target="http://images.google.com.mx/imgres?imgurl=http://biblioteca.sagrado.edu/instrucciones/Autotutoriales/Powerpoint_files/slide0017_image012.gif&amp;imgrefurl=http://biblioteca.sagrado.edu/instrucciones/Autotutoriales/Powerpoint_files/slide0017.htm&amp;h=279&amp;w=111&amp;sz=4&amp;hl=es&amp;start=12&amp;um=1&amp;tbnid=kS2fTWMI2_q1kM:&amp;tbnh=114&amp;tbnw=45&amp;prev=/images?q=SISTEMAS+DEL+CUERPO+HUMANO&amp;svnum=10&amp;um=1&amp;hl=es&amp;sa=G" TargetMode="External"/><Relationship Id="rId3" Type="http://schemas.openxmlformats.org/officeDocument/2006/relationships/image" Target="../media/image23.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images.google.com.mx/imgres?imgurl=http://www.laprensa.com.ni/archivo/2004/noviembre/18/en_clases/en_clases-20041118-06.jpg&amp;imgrefurl=http://www.laprensa.com.ni/archivo/2004/noviembre/18/en_clases/en_clases-20041118-06.html&amp;h=533&amp;w=499&amp;sz=32&amp;hl=es&amp;start=11&amp;um=1&amp;tbnid=dRV-zw4ofQZ79M:&amp;tbnh=132&amp;tbnw=124&amp;prev=/images?q=SISTEMAS+DEL+CUERPO+HUMANO&amp;svnum=10&amp;um=1&amp;hl=es&amp;sa=G" TargetMode="External"/><Relationship Id="rId11" Type="http://schemas.openxmlformats.org/officeDocument/2006/relationships/image" Target="../media/image27.jpeg"/><Relationship Id="rId5" Type="http://schemas.openxmlformats.org/officeDocument/2006/relationships/image" Target="../media/image24.jpeg"/><Relationship Id="rId10" Type="http://schemas.openxmlformats.org/officeDocument/2006/relationships/hyperlink" Target="http://www.geocities.com/SoHo/Cafe/6639/libana.GIF" TargetMode="External"/><Relationship Id="rId4" Type="http://schemas.openxmlformats.org/officeDocument/2006/relationships/hyperlink" Target="http://images.google.com.mx/imgres?imgurl=http://www.monografias.com/trabajos24/cuerpo-humano/Image12338.gif&amp;imgrefurl=http://www.monografias.com/trabajos24/cuerpo-humano/cuerpo-humano.shtml&amp;h=400&amp;w=300&amp;sz=26&amp;hl=es&amp;start=1&amp;um=1&amp;tbnid=naEk10vJXTishM:&amp;tbnh=124&amp;tbnw=93&amp;prev=/images?q=SISTEMAS+DEL+CUERPO+HUMANO&amp;svnum=10&amp;um=1&amp;hl=es&amp;sa=G" TargetMode="External"/><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hyperlink" Target="http://www.epictura.com/product_info.php?products_id=570007&amp;osCsid=73491d72cd0132bf58b88e6615d99709" TargetMode="External"/><Relationship Id="rId5" Type="http://schemas.openxmlformats.org/officeDocument/2006/relationships/image" Target="../media/image30.pn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3.jpeg"/><Relationship Id="rId7" Type="http://schemas.openxmlformats.org/officeDocument/2006/relationships/image" Target="../media/image36.jpeg"/><Relationship Id="rId2" Type="http://schemas.openxmlformats.org/officeDocument/2006/relationships/hyperlink" Target="http://bp1.blogger.com/_Hv3yKIXJWZ8/RdC3-VRqQTI/AAAAAAAAAD0/4QehqoC0Hik/s400/emos.jpg" TargetMode="External"/><Relationship Id="rId1" Type="http://schemas.openxmlformats.org/officeDocument/2006/relationships/slideLayout" Target="../slideLayouts/slideLayout13.xml"/><Relationship Id="rId6" Type="http://schemas.openxmlformats.org/officeDocument/2006/relationships/hyperlink" Target="http://bp0.blogger.com/_KqYjafUabHA/RhJmgqQednI/AAAAAAAAALw/4SPZosTjkSM/s400/HIPIES.jpg"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3.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45.wmf"/><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www.epictura.com/product_info.php?products_id=117290&amp;osCsid=3b6ef8b0a81ffc1363bb0683c4ebf43d" TargetMode="Externa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image" Target="../media/image12.jpeg"/><Relationship Id="rId5" Type="http://schemas.openxmlformats.org/officeDocument/2006/relationships/hyperlink" Target="http://www.epictura.com/product_info.php?products_id=117570&amp;osCsid=3b6ef8b0a81ffc1363bb0683c4ebf43d" TargetMode="Externa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51.png"/></Relationships>
</file>

<file path=ppt/slides/_rels/slide4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3.xml"/><Relationship Id="rId1" Type="http://schemas.openxmlformats.org/officeDocument/2006/relationships/slideLayout" Target="../slideLayouts/slideLayout18.xml"/><Relationship Id="rId5" Type="http://schemas.openxmlformats.org/officeDocument/2006/relationships/image" Target="../media/image19.jpeg"/><Relationship Id="rId4" Type="http://schemas.openxmlformats.org/officeDocument/2006/relationships/image" Target="../media/image54.gif"/></Relationships>
</file>

<file path=ppt/slides/_rels/slide4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4.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5.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7.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8.xml"/><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8.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hyperlink" Target="http://www.epictura.com/product_info.php?products_id=117077&amp;osCsid=cb70dc267efe4aa939e04d8570143094" TargetMode="External"/><Relationship Id="rId18" Type="http://schemas.openxmlformats.org/officeDocument/2006/relationships/image" Target="../media/image16.jpeg"/><Relationship Id="rId3" Type="http://schemas.openxmlformats.org/officeDocument/2006/relationships/hyperlink" Target="http://www.epictura.com/product_info.php?products_id=180864&amp;osCsid=3b6ef8b0a81ffc1363bb0683c4ebf43d" TargetMode="External"/><Relationship Id="rId21" Type="http://schemas.openxmlformats.org/officeDocument/2006/relationships/hyperlink" Target="http://www.epictura.com/product_info.php?products_id=330157&amp;osCsid=561d0207cf3d1b409a6750b107473cfc" TargetMode="External"/><Relationship Id="rId7" Type="http://schemas.openxmlformats.org/officeDocument/2006/relationships/hyperlink" Target="http://www.epictura.com/product_info.php?products_id=117290&amp;osCsid=3b6ef8b0a81ffc1363bb0683c4ebf43d" TargetMode="External"/><Relationship Id="rId12" Type="http://schemas.openxmlformats.org/officeDocument/2006/relationships/image" Target="../media/image13.jpeg"/><Relationship Id="rId17" Type="http://schemas.openxmlformats.org/officeDocument/2006/relationships/hyperlink" Target="http://www.epictura.com/product_info.php?products_id=114668&amp;osCsid=68a4635f1abc4d0e3f47864f2f605bbf" TargetMode="External"/><Relationship Id="rId2" Type="http://schemas.openxmlformats.org/officeDocument/2006/relationships/notesSlide" Target="../notesSlides/notesSlide7.xml"/><Relationship Id="rId16" Type="http://schemas.openxmlformats.org/officeDocument/2006/relationships/image" Target="../media/image15.jpeg"/><Relationship Id="rId20" Type="http://schemas.openxmlformats.org/officeDocument/2006/relationships/image" Target="../media/image17.jpeg"/><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hyperlink" Target="http://www.epictura.com/product_info.php?products_id=114472&amp;osCsid=c239849fcd40559225b53bd5c6a78fdb" TargetMode="External"/><Relationship Id="rId5" Type="http://schemas.openxmlformats.org/officeDocument/2006/relationships/hyperlink" Target="http://www.epictura.com/product_info.php?products_id=116252&amp;osCsid=3b6ef8b0a81ffc1363bb0683c4ebf43d" TargetMode="External"/><Relationship Id="rId15" Type="http://schemas.openxmlformats.org/officeDocument/2006/relationships/hyperlink" Target="http://www.epictura.com/product_info.php?products_id=118346&amp;osCsid=61e843d2a6d515440930e919f19bbe80" TargetMode="External"/><Relationship Id="rId10" Type="http://schemas.openxmlformats.org/officeDocument/2006/relationships/image" Target="../media/image12.jpeg"/><Relationship Id="rId19" Type="http://schemas.openxmlformats.org/officeDocument/2006/relationships/hyperlink" Target="http://www.epictura.com/product_info.php?products_id=584058&amp;osCsid=561d0207cf3d1b409a6750b107473cfc" TargetMode="External"/><Relationship Id="rId4" Type="http://schemas.openxmlformats.org/officeDocument/2006/relationships/image" Target="../media/image9.jpeg"/><Relationship Id="rId9" Type="http://schemas.openxmlformats.org/officeDocument/2006/relationships/hyperlink" Target="http://www.epictura.com/product_info.php?products_id=117570&amp;osCsid=3b6ef8b0a81ffc1363bb0683c4ebf43d" TargetMode="External"/><Relationship Id="rId14" Type="http://schemas.openxmlformats.org/officeDocument/2006/relationships/image" Target="../media/image14.jpeg"/><Relationship Id="rId22" Type="http://schemas.openxmlformats.org/officeDocument/2006/relationships/image" Target="../media/image18.jpeg"/></Relationships>
</file>

<file path=ppt/slides/_rels/slide8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3.xml"/><Relationship Id="rId1" Type="http://schemas.openxmlformats.org/officeDocument/2006/relationships/slideLayout" Target="../slideLayouts/slideLayout23.xml"/></Relationships>
</file>

<file path=ppt/slides/_rels/slide8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981200" y="3160713"/>
            <a:ext cx="5105400" cy="366712"/>
          </a:xfrm>
          <a:prstGeom prst="rect">
            <a:avLst/>
          </a:prstGeom>
          <a:noFill/>
          <a:ln w="9525">
            <a:noFill/>
            <a:miter lim="800000"/>
            <a:headEnd/>
            <a:tailEnd/>
          </a:ln>
        </p:spPr>
        <p:txBody>
          <a:bodyPr>
            <a:spAutoFit/>
          </a:bodyPr>
          <a:lstStyle/>
          <a:p>
            <a:pPr algn="l" eaLnBrk="1" hangingPunct="1"/>
            <a:endParaRPr lang="pt-BR"/>
          </a:p>
        </p:txBody>
      </p:sp>
      <p:sp>
        <p:nvSpPr>
          <p:cNvPr id="486404" name="PubHalfFrame"/>
          <p:cNvSpPr>
            <a:spLocks noEditPoints="1" noChangeArrowheads="1"/>
          </p:cNvSpPr>
          <p:nvPr/>
        </p:nvSpPr>
        <p:spPr bwMode="auto">
          <a:xfrm>
            <a:off x="0" y="0"/>
            <a:ext cx="7451725" cy="551656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0 w 21600"/>
              <a:gd name="T13" fmla="*/ 0 h 21600"/>
              <a:gd name="T14" fmla="*/ 18368 w 21600"/>
              <a:gd name="T15" fmla="*/ 3232 h 21600"/>
            </a:gdLst>
            <a:ahLst/>
            <a:cxnLst>
              <a:cxn ang="T8">
                <a:pos x="T0" y="T1"/>
              </a:cxn>
              <a:cxn ang="T9">
                <a:pos x="T2" y="T3"/>
              </a:cxn>
              <a:cxn ang="T10">
                <a:pos x="T4" y="T5"/>
              </a:cxn>
              <a:cxn ang="T11">
                <a:pos x="T6" y="T7"/>
              </a:cxn>
            </a:cxnLst>
            <a:rect l="T12" t="T13" r="T14" b="T15"/>
            <a:pathLst>
              <a:path w="21600" h="21600">
                <a:moveTo>
                  <a:pt x="0" y="0"/>
                </a:moveTo>
                <a:lnTo>
                  <a:pt x="0" y="21600"/>
                </a:lnTo>
                <a:lnTo>
                  <a:pt x="2637" y="18963"/>
                </a:lnTo>
                <a:lnTo>
                  <a:pt x="2637" y="3232"/>
                </a:lnTo>
                <a:lnTo>
                  <a:pt x="18368" y="3232"/>
                </a:lnTo>
                <a:lnTo>
                  <a:pt x="21600" y="0"/>
                </a:lnTo>
                <a:close/>
              </a:path>
            </a:pathLst>
          </a:custGeom>
          <a:gradFill rotWithShape="1">
            <a:gsLst>
              <a:gs pos="0">
                <a:srgbClr val="5C482C"/>
              </a:gs>
              <a:gs pos="50000">
                <a:srgbClr val="C69C5E"/>
              </a:gs>
              <a:gs pos="100000">
                <a:srgbClr val="5C482C"/>
              </a:gs>
            </a:gsLst>
            <a:lin ang="5400000" scaled="1"/>
          </a:gradFill>
          <a:ln w="9525">
            <a:round/>
            <a:headEnd/>
            <a:tailEnd/>
          </a:ln>
          <a:scene3d>
            <a:camera prst="legacyObliqueTopRight"/>
            <a:lightRig rig="legacyFlat3" dir="b"/>
          </a:scene3d>
          <a:sp3d extrusionH="430200" prstMaterial="legacyMatte">
            <a:bevelT w="13500" h="13500" prst="angle"/>
            <a:bevelB w="13500" h="13500" prst="angle"/>
            <a:extrusionClr>
              <a:srgbClr val="C69C5E"/>
            </a:extrusionClr>
          </a:sp3d>
        </p:spPr>
        <p:txBody>
          <a:bodyPr>
            <a:flatTx/>
          </a:bodyPr>
          <a:lstStyle/>
          <a:p>
            <a:endParaRPr lang="es-MX"/>
          </a:p>
        </p:txBody>
      </p:sp>
      <p:sp>
        <p:nvSpPr>
          <p:cNvPr id="486405" name="PubHalfFrame"/>
          <p:cNvSpPr>
            <a:spLocks noEditPoints="1" noChangeArrowheads="1"/>
          </p:cNvSpPr>
          <p:nvPr/>
        </p:nvSpPr>
        <p:spPr bwMode="auto">
          <a:xfrm rot="10800000">
            <a:off x="0" y="0"/>
            <a:ext cx="9144000" cy="6858000"/>
          </a:xfrm>
          <a:custGeom>
            <a:avLst/>
            <a:gdLst>
              <a:gd name="G0" fmla="+- 0 0 0"/>
              <a:gd name="G1" fmla="+- 2347 0 0"/>
              <a:gd name="G2" fmla="+- 21600 0 2724"/>
              <a:gd name="G3" fmla="*/ 2724 1 2"/>
              <a:gd name="G4" fmla="+- 21600 0 G3"/>
              <a:gd name="G5" fmla="+- 2724 0 0"/>
              <a:gd name="G6" fmla="+- 21600 0 2347"/>
              <a:gd name="G7" fmla="*/ 2347 1 2"/>
              <a:gd name="G8" fmla="+- 21600 0 G7"/>
              <a:gd name="T0" fmla="*/ 10800 w 21600"/>
              <a:gd name="T1" fmla="*/ 0 h 21600"/>
              <a:gd name="T2" fmla="*/ 0 w 21600"/>
              <a:gd name="T3" fmla="*/ 10800 h 21600"/>
              <a:gd name="T4" fmla="*/ 1174 w 21600"/>
              <a:gd name="T5" fmla="*/ 20426 h 21600"/>
              <a:gd name="T6" fmla="*/ 20238 w 21600"/>
              <a:gd name="T7" fmla="*/ 1362 h 21600"/>
              <a:gd name="T8" fmla="*/ 17694720 60000 65536"/>
              <a:gd name="T9" fmla="*/ 11796480 60000 65536"/>
              <a:gd name="T10" fmla="*/ 5898240 60000 65536"/>
              <a:gd name="T11" fmla="*/ 0 60000 65536"/>
              <a:gd name="T12" fmla="*/ 0 w 21600"/>
              <a:gd name="T13" fmla="*/ 0 h 21600"/>
              <a:gd name="T14" fmla="*/ G2 w 21600"/>
              <a:gd name="T15" fmla="*/ G5 h 21600"/>
            </a:gdLst>
            <a:ahLst/>
            <a:cxnLst>
              <a:cxn ang="T8">
                <a:pos x="T0" y="T1"/>
              </a:cxn>
              <a:cxn ang="T9">
                <a:pos x="T2" y="T3"/>
              </a:cxn>
              <a:cxn ang="T10">
                <a:pos x="T4" y="T5"/>
              </a:cxn>
              <a:cxn ang="T11">
                <a:pos x="T6" y="T7"/>
              </a:cxn>
            </a:cxnLst>
            <a:rect l="T12" t="T13" r="T14" b="T15"/>
            <a:pathLst>
              <a:path w="21600" h="21600">
                <a:moveTo>
                  <a:pt x="0" y="0"/>
                </a:moveTo>
                <a:lnTo>
                  <a:pt x="0" y="21600"/>
                </a:lnTo>
                <a:lnTo>
                  <a:pt x="2347" y="19253"/>
                </a:lnTo>
                <a:lnTo>
                  <a:pt x="2347" y="2724"/>
                </a:lnTo>
                <a:lnTo>
                  <a:pt x="18876" y="2724"/>
                </a:lnTo>
                <a:lnTo>
                  <a:pt x="21600" y="0"/>
                </a:lnTo>
                <a:close/>
              </a:path>
            </a:pathLst>
          </a:custGeom>
          <a:gradFill rotWithShape="1">
            <a:gsLst>
              <a:gs pos="0">
                <a:srgbClr val="C69C5E">
                  <a:gamma/>
                  <a:shade val="46275"/>
                  <a:invGamma/>
                </a:srgbClr>
              </a:gs>
              <a:gs pos="50000">
                <a:srgbClr val="C69C5E"/>
              </a:gs>
              <a:gs pos="100000">
                <a:srgbClr val="C69C5E">
                  <a:gamma/>
                  <a:shade val="46275"/>
                  <a:invGamma/>
                </a:srgbClr>
              </a:gs>
            </a:gsLst>
            <a:lin ang="5400000" scaled="1"/>
          </a:gradFill>
          <a:ln w="9525">
            <a:solidFill>
              <a:srgbClr val="000000"/>
            </a:solidFill>
            <a:miter lim="800000"/>
            <a:headEnd/>
            <a:tailEnd/>
          </a:ln>
          <a:effectLst>
            <a:outerShdw dist="107763" dir="2700000" algn="ctr" rotWithShape="0">
              <a:srgbClr val="808080"/>
            </a:outerShdw>
          </a:effectLst>
        </p:spPr>
        <p:txBody>
          <a:bodyPr/>
          <a:lstStyle/>
          <a:p>
            <a:pPr>
              <a:defRPr/>
            </a:pPr>
            <a:endParaRPr lang="es-ES"/>
          </a:p>
        </p:txBody>
      </p:sp>
      <p:sp>
        <p:nvSpPr>
          <p:cNvPr id="486406" name="Rectangle 6"/>
          <p:cNvSpPr>
            <a:spLocks noChangeArrowheads="1"/>
          </p:cNvSpPr>
          <p:nvPr/>
        </p:nvSpPr>
        <p:spPr bwMode="auto">
          <a:xfrm>
            <a:off x="250825" y="549275"/>
            <a:ext cx="8642350" cy="5759450"/>
          </a:xfrm>
          <a:prstGeom prst="rect">
            <a:avLst/>
          </a:prstGeom>
          <a:noFill/>
          <a:ln w="101600" cmpd="tri">
            <a:solidFill>
              <a:srgbClr val="C69C5E"/>
            </a:solidFill>
            <a:miter lim="800000"/>
            <a:headEnd/>
            <a:tailEnd/>
          </a:ln>
          <a:effectLst>
            <a:outerShdw dist="107763" dir="18900000" algn="ctr" rotWithShape="0">
              <a:srgbClr val="C69C5E">
                <a:alpha val="50000"/>
              </a:srgbClr>
            </a:outerShdw>
          </a:effectLst>
        </p:spPr>
        <p:txBody>
          <a:bodyPr wrap="none" anchor="ctr"/>
          <a:lstStyle/>
          <a:p>
            <a:pPr>
              <a:defRPr/>
            </a:pPr>
            <a:endParaRPr lang="es-ES"/>
          </a:p>
        </p:txBody>
      </p:sp>
      <p:sp>
        <p:nvSpPr>
          <p:cNvPr id="486407" name="Rectangle 7"/>
          <p:cNvSpPr>
            <a:spLocks noChangeArrowheads="1"/>
          </p:cNvSpPr>
          <p:nvPr/>
        </p:nvSpPr>
        <p:spPr bwMode="auto">
          <a:xfrm>
            <a:off x="611188" y="476250"/>
            <a:ext cx="7921625" cy="5832475"/>
          </a:xfrm>
          <a:prstGeom prst="rect">
            <a:avLst/>
          </a:prstGeom>
          <a:noFill/>
          <a:ln w="101600" cmpd="tri">
            <a:solidFill>
              <a:srgbClr val="C69C5E"/>
            </a:solidFill>
            <a:miter lim="800000"/>
            <a:headEnd/>
            <a:tailEnd/>
          </a:ln>
          <a:effectLst>
            <a:outerShdw dist="107763" dir="18900000" algn="ctr" rotWithShape="0">
              <a:srgbClr val="C69C5E">
                <a:alpha val="50000"/>
              </a:srgbClr>
            </a:outerShdw>
          </a:effectLst>
        </p:spPr>
        <p:txBody>
          <a:bodyPr wrap="none" anchor="ctr"/>
          <a:lstStyle/>
          <a:p>
            <a:pPr eaLnBrk="1" hangingPunct="1">
              <a:defRPr/>
            </a:pPr>
            <a:endParaRPr lang="es-ES" b="1">
              <a:solidFill>
                <a:srgbClr val="FFFF00"/>
              </a:solidFill>
            </a:endParaRPr>
          </a:p>
        </p:txBody>
      </p:sp>
      <p:grpSp>
        <p:nvGrpSpPr>
          <p:cNvPr id="5127" name="5 Rectángulo"/>
          <p:cNvGrpSpPr>
            <a:grpSpLocks/>
          </p:cNvGrpSpPr>
          <p:nvPr/>
        </p:nvGrpSpPr>
        <p:grpSpPr bwMode="auto">
          <a:xfrm>
            <a:off x="1619250" y="1052513"/>
            <a:ext cx="5508625" cy="1158875"/>
            <a:chOff x="2220" y="108"/>
            <a:chExt cx="3571" cy="648"/>
          </a:xfrm>
        </p:grpSpPr>
        <p:pic>
          <p:nvPicPr>
            <p:cNvPr id="5133" name="5 Rectángulo"/>
            <p:cNvPicPr>
              <a:picLocks noChangeArrowheads="1"/>
            </p:cNvPicPr>
            <p:nvPr/>
          </p:nvPicPr>
          <p:blipFill>
            <a:blip r:embed="rId2" cstate="print"/>
            <a:srcRect/>
            <a:stretch>
              <a:fillRect/>
            </a:stretch>
          </p:blipFill>
          <p:spPr bwMode="auto">
            <a:xfrm>
              <a:off x="2220" y="108"/>
              <a:ext cx="3571" cy="426"/>
            </a:xfrm>
            <a:prstGeom prst="rect">
              <a:avLst/>
            </a:prstGeom>
            <a:noFill/>
            <a:ln w="9525">
              <a:noFill/>
              <a:miter lim="800000"/>
              <a:headEnd/>
              <a:tailEnd/>
            </a:ln>
          </p:spPr>
        </p:pic>
        <p:sp>
          <p:nvSpPr>
            <p:cNvPr id="486411" name="Text Box 11"/>
            <p:cNvSpPr txBox="1">
              <a:spLocks noChangeArrowheads="1"/>
            </p:cNvSpPr>
            <p:nvPr/>
          </p:nvSpPr>
          <p:spPr bwMode="auto">
            <a:xfrm>
              <a:off x="2250" y="159"/>
              <a:ext cx="3510" cy="597"/>
            </a:xfrm>
            <a:prstGeom prst="rect">
              <a:avLst/>
            </a:prstGeom>
            <a:solidFill>
              <a:srgbClr val="000000"/>
            </a:solidFill>
            <a:ln w="9525">
              <a:noFill/>
              <a:miter lim="800000"/>
              <a:headEnd/>
              <a:tailEnd/>
            </a:ln>
          </p:spPr>
          <p:txBody>
            <a:bodyPr>
              <a:spAutoFit/>
            </a:bodyPr>
            <a:lstStyle/>
            <a:p>
              <a:pPr eaLnBrk="1" hangingPunct="1">
                <a:buFont typeface="Arial" charset="0"/>
                <a:buNone/>
                <a:defRPr/>
              </a:pPr>
              <a:r>
                <a:rPr lang="es-MX" sz="3200" b="1">
                  <a:solidFill>
                    <a:srgbClr val="FFFFFF"/>
                  </a:solidFill>
                  <a:effectLst>
                    <a:outerShdw blurRad="38100" dist="38100" dir="2700000" algn="tl">
                      <a:srgbClr val="010199"/>
                    </a:outerShdw>
                  </a:effectLst>
                  <a:latin typeface="Calibri" pitchFamily="34" charset="0"/>
                  <a:cs typeface="Arial" charset="0"/>
                </a:rPr>
                <a:t>-  ADMINISTRACION DE PERSONAL  -</a:t>
              </a:r>
            </a:p>
          </p:txBody>
        </p:sp>
      </p:grpSp>
      <p:sp>
        <p:nvSpPr>
          <p:cNvPr id="5128" name="Text Box 12"/>
          <p:cNvSpPr txBox="1">
            <a:spLocks noChangeArrowheads="1"/>
          </p:cNvSpPr>
          <p:nvPr/>
        </p:nvSpPr>
        <p:spPr bwMode="auto">
          <a:xfrm>
            <a:off x="0" y="2565400"/>
            <a:ext cx="9144000" cy="946150"/>
          </a:xfrm>
          <a:prstGeom prst="rect">
            <a:avLst/>
          </a:prstGeom>
          <a:solidFill>
            <a:srgbClr val="000000"/>
          </a:solidFill>
          <a:ln w="9525">
            <a:noFill/>
            <a:miter lim="800000"/>
            <a:headEnd/>
            <a:tailEnd/>
          </a:ln>
        </p:spPr>
        <p:txBody>
          <a:bodyPr>
            <a:spAutoFit/>
          </a:bodyPr>
          <a:lstStyle/>
          <a:p>
            <a:r>
              <a:rPr lang="es-ES" sz="2800" b="1"/>
              <a:t>FACILITADOR: MPG. MARIA DE LOS ANGELES PEREZ DE LA TORRE</a:t>
            </a:r>
          </a:p>
        </p:txBody>
      </p:sp>
      <p:sp>
        <p:nvSpPr>
          <p:cNvPr id="7" name="6 Rectángulo"/>
          <p:cNvSpPr/>
          <p:nvPr/>
        </p:nvSpPr>
        <p:spPr>
          <a:xfrm>
            <a:off x="2046165" y="3597521"/>
            <a:ext cx="4394446" cy="2437656"/>
          </a:xfrm>
          <a:prstGeom prst="rect">
            <a:avLst/>
          </a:prstGeom>
          <a:ln>
            <a:noFill/>
          </a:ln>
        </p:spPr>
        <p:style>
          <a:lnRef idx="2">
            <a:schemeClr val="dk1">
              <a:shade val="50000"/>
            </a:schemeClr>
          </a:lnRef>
          <a:fillRef idx="1003">
            <a:schemeClr val="lt2"/>
          </a:fillRef>
          <a:effectRef idx="0">
            <a:schemeClr val="dk1"/>
          </a:effectRef>
          <a:fontRef idx="minor">
            <a:schemeClr val="lt1"/>
          </a:fontRef>
        </p:style>
        <p:txBody>
          <a:bodyPr anchor="ctr"/>
          <a:lstStyle/>
          <a:p>
            <a:pPr eaLnBrk="1" hangingPunct="1">
              <a:defRPr/>
            </a:pPr>
            <a:endParaRPr lang="es-MX"/>
          </a:p>
        </p:txBody>
      </p:sp>
      <p:pic>
        <p:nvPicPr>
          <p:cNvPr id="5132" name="Picture 7" descr="http://delivery.gettyimages.com/xc/73230494.jpg?v=1&amp;c=NewsMaker&amp;k=2&amp;d=2CB75A1FBF18D354FDC59A394E3614F7"/>
          <p:cNvPicPr>
            <a:picLocks noChangeAspect="1" noChangeArrowheads="1"/>
          </p:cNvPicPr>
          <p:nvPr/>
        </p:nvPicPr>
        <p:blipFill>
          <a:blip r:embed="rId3" cstate="print">
            <a:clrChange>
              <a:clrFrom>
                <a:srgbClr val="E5E5E3"/>
              </a:clrFrom>
              <a:clrTo>
                <a:srgbClr val="E5E5E3">
                  <a:alpha val="0"/>
                </a:srgbClr>
              </a:clrTo>
            </a:clrChange>
          </a:blip>
          <a:srcRect l="11835" t="11128"/>
          <a:stretch>
            <a:fillRect/>
          </a:stretch>
        </p:blipFill>
        <p:spPr bwMode="auto">
          <a:xfrm>
            <a:off x="2627313" y="3716338"/>
            <a:ext cx="3457575" cy="2316162"/>
          </a:xfrm>
          <a:prstGeom prst="rect">
            <a:avLst/>
          </a:prstGeom>
          <a:noFill/>
          <a:ln w="9525">
            <a:noFill/>
            <a:miter lim="800000"/>
            <a:headEnd/>
            <a:tailEnd/>
          </a:ln>
        </p:spPr>
      </p:pic>
    </p:spTree>
  </p:cSld>
  <p:clrMapOvr>
    <a:masterClrMapping/>
  </p:clrMapOvr>
  <p:transition spd="med" advTm="15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86404"/>
                                        </p:tgtEl>
                                        <p:attrNameLst>
                                          <p:attrName>style.visibility</p:attrName>
                                        </p:attrNameLst>
                                      </p:cBhvr>
                                      <p:to>
                                        <p:strVal val="visible"/>
                                      </p:to>
                                    </p:set>
                                    <p:animEffect transition="in" filter="wedge">
                                      <p:cBhvr>
                                        <p:cTn id="7" dur="2000"/>
                                        <p:tgtEl>
                                          <p:spTgt spid="486404"/>
                                        </p:tgtEl>
                                      </p:cBhvr>
                                    </p:animEffect>
                                  </p:childTnLst>
                                </p:cTn>
                              </p:par>
                              <p:par>
                                <p:cTn id="8" presetID="20" presetClass="entr" presetSubtype="0" fill="hold" nodeType="withEffect">
                                  <p:stCondLst>
                                    <p:cond delay="0"/>
                                  </p:stCondLst>
                                  <p:childTnLst>
                                    <p:set>
                                      <p:cBhvr>
                                        <p:cTn id="9" dur="1" fill="hold">
                                          <p:stCondLst>
                                            <p:cond delay="0"/>
                                          </p:stCondLst>
                                        </p:cTn>
                                        <p:tgtEl>
                                          <p:spTgt spid="486405"/>
                                        </p:tgtEl>
                                        <p:attrNameLst>
                                          <p:attrName>style.visibility</p:attrName>
                                        </p:attrNameLst>
                                      </p:cBhvr>
                                      <p:to>
                                        <p:strVal val="visible"/>
                                      </p:to>
                                    </p:set>
                                    <p:animEffect transition="in" filter="wedge">
                                      <p:cBhvr>
                                        <p:cTn id="10" dur="2000"/>
                                        <p:tgtEl>
                                          <p:spTgt spid="486405"/>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486406"/>
                                        </p:tgtEl>
                                        <p:attrNameLst>
                                          <p:attrName>style.visibility</p:attrName>
                                        </p:attrNameLst>
                                      </p:cBhvr>
                                      <p:to>
                                        <p:strVal val="visible"/>
                                      </p:to>
                                    </p:set>
                                    <p:animEffect transition="in" filter="wedge">
                                      <p:cBhvr>
                                        <p:cTn id="14" dur="2000"/>
                                        <p:tgtEl>
                                          <p:spTgt spid="486406"/>
                                        </p:tgtEl>
                                      </p:cBhvr>
                                    </p:animEffect>
                                  </p:childTnLst>
                                </p:cTn>
                              </p:par>
                              <p:par>
                                <p:cTn id="15" presetID="20" presetClass="entr" presetSubtype="0" fill="hold" grpId="0" nodeType="withEffect">
                                  <p:stCondLst>
                                    <p:cond delay="0"/>
                                  </p:stCondLst>
                                  <p:childTnLst>
                                    <p:set>
                                      <p:cBhvr>
                                        <p:cTn id="16" dur="1" fill="hold">
                                          <p:stCondLst>
                                            <p:cond delay="0"/>
                                          </p:stCondLst>
                                        </p:cTn>
                                        <p:tgtEl>
                                          <p:spTgt spid="486407"/>
                                        </p:tgtEl>
                                        <p:attrNameLst>
                                          <p:attrName>style.visibility</p:attrName>
                                        </p:attrNameLst>
                                      </p:cBhvr>
                                      <p:to>
                                        <p:strVal val="visible"/>
                                      </p:to>
                                    </p:set>
                                    <p:animEffect transition="in" filter="wedge">
                                      <p:cBhvr>
                                        <p:cTn id="17" dur="2000"/>
                                        <p:tgtEl>
                                          <p:spTgt spid="486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6404" grpId="0" animBg="1"/>
      <p:bldP spid="486406" grpId="0" animBg="1"/>
      <p:bldP spid="4864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2" name="Rectangle 4"/>
          <p:cNvSpPr>
            <a:spLocks noGrp="1" noChangeArrowheads="1"/>
          </p:cNvSpPr>
          <p:nvPr>
            <p:ph type="ctrTitle"/>
          </p:nvPr>
        </p:nvSpPr>
        <p:spPr/>
        <p:txBody>
          <a:bodyPr/>
          <a:lstStyle/>
          <a:p>
            <a:pPr eaLnBrk="1" hangingPunct="1">
              <a:defRPr/>
            </a:pPr>
            <a:r>
              <a:rPr lang="es-ES" smtClean="0"/>
              <a:t>TEORIA DE LOS SISTEMAS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395288" y="0"/>
            <a:ext cx="7127875" cy="6615113"/>
          </a:xfrm>
          <a:prstGeom prst="rect">
            <a:avLst/>
          </a:prstGeom>
          <a:noFill/>
          <a:ln w="9525">
            <a:noFill/>
            <a:miter lim="800000"/>
            <a:headEnd/>
            <a:tailEnd/>
          </a:ln>
        </p:spPr>
        <p:txBody>
          <a:bodyPr>
            <a:spAutoFit/>
          </a:bodyPr>
          <a:lstStyle/>
          <a:p>
            <a:pPr algn="just" eaLnBrk="1" hangingPunct="1"/>
            <a:endParaRPr lang="es-ES" sz="2500" b="1" u="sng">
              <a:solidFill>
                <a:srgbClr val="FFFFFF"/>
              </a:solidFill>
            </a:endParaRPr>
          </a:p>
          <a:p>
            <a:pPr algn="just" eaLnBrk="1" hangingPunct="1"/>
            <a:r>
              <a:rPr lang="es-ES" sz="2500" b="1" u="sng">
                <a:solidFill>
                  <a:srgbClr val="FFFFFF"/>
                </a:solidFill>
              </a:rPr>
              <a:t>Métodos de comunicación</a:t>
            </a:r>
          </a:p>
          <a:p>
            <a:pPr algn="just" eaLnBrk="1" hangingPunct="1"/>
            <a:r>
              <a:rPr lang="es-ES" b="1" u="sng">
                <a:solidFill>
                  <a:srgbClr val="FFFFFF"/>
                </a:solidFill>
              </a:rPr>
              <a:t>Oral:</a:t>
            </a:r>
            <a:r>
              <a:rPr lang="es-ES">
                <a:solidFill>
                  <a:srgbClr val="FFFFFF"/>
                </a:solidFill>
              </a:rPr>
              <a:t> las personas se comunican entre si con mayor frecuencia al </a:t>
            </a:r>
            <a:r>
              <a:rPr lang="es-ES" sz="2000">
                <a:solidFill>
                  <a:srgbClr val="FFFFFF"/>
                </a:solidFill>
              </a:rPr>
              <a:t>hablar, a esto se denomina comunicación oral. </a:t>
            </a:r>
          </a:p>
          <a:p>
            <a:pPr algn="just" eaLnBrk="1" hangingPunct="1"/>
            <a:r>
              <a:rPr lang="es-ES" sz="2000">
                <a:solidFill>
                  <a:srgbClr val="FFFFFF"/>
                </a:solidFill>
              </a:rPr>
              <a:t>Formas comunes de comunicación oral comprenden discursos, discusiones de grupo formales frente a frente, discusiones informales y los rumores. </a:t>
            </a:r>
          </a:p>
          <a:p>
            <a:pPr algn="just" eaLnBrk="1" hangingPunct="1"/>
            <a:endParaRPr lang="es-ES" sz="2000" u="sng">
              <a:solidFill>
                <a:srgbClr val="FFFFFF"/>
              </a:solidFill>
            </a:endParaRPr>
          </a:p>
          <a:p>
            <a:pPr algn="just" eaLnBrk="1" hangingPunct="1"/>
            <a:r>
              <a:rPr lang="es-ES" sz="2000" u="sng">
                <a:solidFill>
                  <a:srgbClr val="FFFFFF"/>
                </a:solidFill>
              </a:rPr>
              <a:t>Ventajas: </a:t>
            </a:r>
            <a:r>
              <a:rPr lang="es-ES" sz="2000">
                <a:solidFill>
                  <a:srgbClr val="FFFFFF"/>
                </a:solidFill>
              </a:rPr>
              <a:t>un mensaje verba puede transmitirse y recibirse respuesta en un mínimo de tiempo. Si el receptor esta inseguro del mensaje, una retroalimentación rápida permite al emisor detectarla inseguridad y corregirla. </a:t>
            </a:r>
          </a:p>
          <a:p>
            <a:pPr algn="just" eaLnBrk="1" hangingPunct="1"/>
            <a:endParaRPr lang="es-ES" sz="2000" u="sng">
              <a:solidFill>
                <a:srgbClr val="FFFFFF"/>
              </a:solidFill>
            </a:endParaRPr>
          </a:p>
          <a:p>
            <a:pPr algn="just" eaLnBrk="1" hangingPunct="1"/>
            <a:r>
              <a:rPr lang="es-ES" sz="2000" u="sng">
                <a:solidFill>
                  <a:srgbClr val="FFFFFF"/>
                </a:solidFill>
              </a:rPr>
              <a:t>Desventajas:</a:t>
            </a:r>
            <a:r>
              <a:rPr lang="es-ES" sz="2000">
                <a:solidFill>
                  <a:srgbClr val="FFFFFF"/>
                </a:solidFill>
              </a:rPr>
              <a:t> la principal es el potencial de distorsión, en especial si el mensaje debe pasar por varias personas. Mientras mas personas se vean involucradas mayor será el grado de distorsión. En una organización en la cual las decisiones y otras comunicaciones se transmiten verbalmente por la jerarquía, existe una gran probabilidad de que los mensajes se distorsionen trayendo grandes inconvenientes. </a:t>
            </a:r>
            <a:endParaRPr lang="es-ES" sz="2000" b="1" u="sng">
              <a:solidFill>
                <a:srgbClr val="FFFFFF"/>
              </a:solidFill>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468313" y="476250"/>
            <a:ext cx="6985000" cy="6035675"/>
          </a:xfrm>
          <a:prstGeom prst="rect">
            <a:avLst/>
          </a:prstGeom>
          <a:noFill/>
          <a:ln w="9525">
            <a:noFill/>
            <a:miter lim="800000"/>
            <a:headEnd/>
            <a:tailEnd/>
          </a:ln>
        </p:spPr>
        <p:txBody>
          <a:bodyPr>
            <a:spAutoFit/>
          </a:bodyPr>
          <a:lstStyle/>
          <a:p>
            <a:pPr algn="just" eaLnBrk="1" hangingPunct="1"/>
            <a:r>
              <a:rPr lang="es-ES" sz="2000" b="1" u="sng">
                <a:solidFill>
                  <a:srgbClr val="FFFFFF"/>
                </a:solidFill>
              </a:rPr>
              <a:t>Escrita:</a:t>
            </a:r>
            <a:r>
              <a:rPr lang="es-ES" sz="2000">
                <a:solidFill>
                  <a:srgbClr val="FFFFFF"/>
                </a:solidFill>
              </a:rPr>
              <a:t> las comunicaciones escritas comprenden memos, cartas, publicaciones periódicas de la organización, tableros de avisos o cualquier otro dispositivo que transmita palabras o símbolos escritos. </a:t>
            </a:r>
          </a:p>
          <a:p>
            <a:pPr algn="just" eaLnBrk="1" hangingPunct="1"/>
            <a:endParaRPr lang="es-ES" sz="2000" u="sng">
              <a:solidFill>
                <a:srgbClr val="FFFFFF"/>
              </a:solidFill>
            </a:endParaRPr>
          </a:p>
          <a:p>
            <a:pPr algn="just" eaLnBrk="1" hangingPunct="1"/>
            <a:r>
              <a:rPr lang="es-ES" sz="2000" u="sng">
                <a:solidFill>
                  <a:srgbClr val="FFFFFF"/>
                </a:solidFill>
              </a:rPr>
              <a:t>Ventajas:</a:t>
            </a:r>
            <a:r>
              <a:rPr lang="es-ES" sz="2000">
                <a:solidFill>
                  <a:srgbClr val="FFFFFF"/>
                </a:solidFill>
              </a:rPr>
              <a:t> cuando las comunicaciones son complejas o extensas, debe ser importante tener un registro permanente, tangible y verificable. Tener algo por escrito obliga a una persona a pensar con mayor cuidado lo que quiere transmitir, o sea, las comunicaciones por escrito estarán bien pensadas, serán lógicas y claras. </a:t>
            </a:r>
          </a:p>
          <a:p>
            <a:pPr algn="just" eaLnBrk="1" hangingPunct="1"/>
            <a:endParaRPr lang="es-ES" sz="2000" u="sng">
              <a:solidFill>
                <a:srgbClr val="FFFFFF"/>
              </a:solidFill>
            </a:endParaRPr>
          </a:p>
          <a:p>
            <a:pPr algn="just" eaLnBrk="1" hangingPunct="1"/>
            <a:r>
              <a:rPr lang="es-ES" sz="2000" u="sng">
                <a:solidFill>
                  <a:srgbClr val="FFFFFF"/>
                </a:solidFill>
              </a:rPr>
              <a:t>Desventajas:</a:t>
            </a:r>
            <a:r>
              <a:rPr lang="es-ES" sz="2000">
                <a:solidFill>
                  <a:srgbClr val="FFFFFF"/>
                </a:solidFill>
              </a:rPr>
              <a:t> requiere mucho mas tiempo. Por ejemplo comunicar algo oralmente tardaría 10 o 15 minutos, pero escribirlo una hora. Otra desventaja, es que la comunicación escrita no tiene mecanismo de retroalimentación automática. No hay señal de que el mensaje fue correctamente recibido y comprendido. </a:t>
            </a:r>
            <a:endParaRPr lang="es-ES" sz="2000" b="1" u="sng">
              <a:solidFill>
                <a:srgbClr val="FFFFFF"/>
              </a:solidFill>
            </a:endParaRPr>
          </a:p>
          <a:p>
            <a:pPr algn="just" eaLnBrk="1" hangingPunct="1">
              <a:spcBef>
                <a:spcPct val="50000"/>
              </a:spcBef>
            </a:pPr>
            <a:endParaRPr lang="es-ES" sz="2000">
              <a:solidFill>
                <a:srgbClr val="FFFFFF"/>
              </a:solidFill>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250825" y="260350"/>
            <a:ext cx="7489825" cy="6492875"/>
          </a:xfrm>
          <a:prstGeom prst="rect">
            <a:avLst/>
          </a:prstGeom>
          <a:noFill/>
          <a:ln w="9525">
            <a:noFill/>
            <a:miter lim="800000"/>
            <a:headEnd/>
            <a:tailEnd/>
          </a:ln>
        </p:spPr>
        <p:txBody>
          <a:bodyPr>
            <a:spAutoFit/>
          </a:bodyPr>
          <a:lstStyle/>
          <a:p>
            <a:pPr algn="just" eaLnBrk="1" hangingPunct="1"/>
            <a:r>
              <a:rPr lang="es-ES" sz="2000" b="1" u="sng">
                <a:solidFill>
                  <a:srgbClr val="FFFFFF"/>
                </a:solidFill>
              </a:rPr>
              <a:t>No verbal:</a:t>
            </a:r>
            <a:r>
              <a:rPr lang="es-ES" sz="2000">
                <a:solidFill>
                  <a:srgbClr val="FFFFFF"/>
                </a:solidFill>
              </a:rPr>
              <a:t> algunos de los métodos de comunicación no son ni verbales ni escritos. Estos son las comunicaciones no verbales. se produce mediante diferentes manifestaciones: </a:t>
            </a:r>
          </a:p>
          <a:p>
            <a:pPr algn="just" eaLnBrk="1" hangingPunct="1"/>
            <a:r>
              <a:rPr lang="es-ES" sz="2000">
                <a:solidFill>
                  <a:srgbClr val="FFFFFF"/>
                </a:solidFill>
              </a:rPr>
              <a:t>El lenguaje corporal, se refiere a los gestos, expresiones faciales, y otros movimientos corporales. Este puede comunicar emociones, temperamentos como agresión, temor, timidez, arrogancia, alegría, ira, etc.</a:t>
            </a:r>
          </a:p>
          <a:p>
            <a:pPr algn="just" eaLnBrk="1" hangingPunct="1"/>
            <a:endParaRPr lang="es-ES" sz="2000">
              <a:solidFill>
                <a:srgbClr val="FFFFFF"/>
              </a:solidFill>
            </a:endParaRPr>
          </a:p>
          <a:p>
            <a:pPr algn="just" eaLnBrk="1" hangingPunct="1"/>
            <a:r>
              <a:rPr lang="es-ES" sz="2000">
                <a:solidFill>
                  <a:srgbClr val="FFFFFF"/>
                </a:solidFill>
              </a:rPr>
              <a:t>Entonación verbal, se refiere al énfasis que alguien da a las palabras o alas frases. </a:t>
            </a:r>
          </a:p>
          <a:p>
            <a:pPr algn="just" eaLnBrk="1" hangingPunct="1"/>
            <a:endParaRPr lang="es-ES" sz="2000">
              <a:solidFill>
                <a:srgbClr val="FFFFFF"/>
              </a:solidFill>
            </a:endParaRPr>
          </a:p>
          <a:p>
            <a:pPr algn="just" eaLnBrk="1" hangingPunct="1"/>
            <a:r>
              <a:rPr lang="es-ES" sz="2000">
                <a:solidFill>
                  <a:srgbClr val="FFFFFF"/>
                </a:solidFill>
              </a:rPr>
              <a:t>No puede menospreciarse el hecho de que cada comunicación verbal también contiene un mensaje no verbal. </a:t>
            </a:r>
          </a:p>
          <a:p>
            <a:pPr algn="just" eaLnBrk="1" hangingPunct="1"/>
            <a:endParaRPr lang="es-ES" sz="2000" u="sng">
              <a:solidFill>
                <a:srgbClr val="FFFFFF"/>
              </a:solidFill>
            </a:endParaRPr>
          </a:p>
          <a:p>
            <a:pPr algn="just" eaLnBrk="1" hangingPunct="1"/>
            <a:r>
              <a:rPr lang="es-ES" sz="2000" u="sng">
                <a:solidFill>
                  <a:srgbClr val="FFFFFF"/>
                </a:solidFill>
              </a:rPr>
              <a:t>Ventajas:</a:t>
            </a:r>
            <a:r>
              <a:rPr lang="es-ES" sz="2000">
                <a:solidFill>
                  <a:srgbClr val="FFFFFF"/>
                </a:solidFill>
              </a:rPr>
              <a:t> este método de comunicación transmite significados que otros no los pueden transmitir. Cuando se dice que una mirada vale más que mil palabras nos referimos a la comunicación no verbal.</a:t>
            </a:r>
          </a:p>
          <a:p>
            <a:pPr algn="just" eaLnBrk="1" hangingPunct="1"/>
            <a:endParaRPr lang="es-ES" sz="2000" u="sng">
              <a:solidFill>
                <a:srgbClr val="FFFFFF"/>
              </a:solidFill>
            </a:endParaRPr>
          </a:p>
          <a:p>
            <a:pPr algn="just" eaLnBrk="1" hangingPunct="1"/>
            <a:r>
              <a:rPr lang="es-ES" sz="2000" u="sng">
                <a:solidFill>
                  <a:srgbClr val="FFFFFF"/>
                </a:solidFill>
              </a:rPr>
              <a:t>Desventajas:</a:t>
            </a:r>
            <a:r>
              <a:rPr lang="es-ES" sz="2000">
                <a:solidFill>
                  <a:srgbClr val="FFFFFF"/>
                </a:solidFill>
              </a:rPr>
              <a:t> la desventaja de este es que el mensaje puede ser mal interpretado.</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Text Box 2"/>
          <p:cNvSpPr txBox="1">
            <a:spLocks noChangeArrowheads="1"/>
          </p:cNvSpPr>
          <p:nvPr/>
        </p:nvSpPr>
        <p:spPr bwMode="auto">
          <a:xfrm>
            <a:off x="323850" y="333375"/>
            <a:ext cx="7127875" cy="6188075"/>
          </a:xfrm>
          <a:prstGeom prst="rect">
            <a:avLst/>
          </a:prstGeom>
          <a:noFill/>
          <a:ln w="9525">
            <a:noFill/>
            <a:miter lim="800000"/>
            <a:headEnd/>
            <a:tailEnd/>
          </a:ln>
        </p:spPr>
        <p:txBody>
          <a:bodyPr>
            <a:spAutoFit/>
          </a:bodyPr>
          <a:lstStyle/>
          <a:p>
            <a:pPr algn="just" eaLnBrk="1" hangingPunct="1"/>
            <a:r>
              <a:rPr lang="es-ES" sz="2000" b="1" u="sng">
                <a:solidFill>
                  <a:srgbClr val="FFFFFF"/>
                </a:solidFill>
              </a:rPr>
              <a:t>Medios electrónicos:</a:t>
            </a:r>
            <a:r>
              <a:rPr lang="es-ES" sz="2000">
                <a:solidFill>
                  <a:srgbClr val="FFFFFF"/>
                </a:solidFill>
              </a:rPr>
              <a:t> actualmente dependemos de diversos medios electrónicos complejos para transmitir nuestras comunicaciones. Algunos ejemplos de estos podrían ser, teléfono, televisión de circuito cerrado, computadoras activadas por la voz, programas multimedia, maquinas de fax, y correo electrónico.</a:t>
            </a:r>
          </a:p>
          <a:p>
            <a:pPr algn="just" eaLnBrk="1" hangingPunct="1"/>
            <a:endParaRPr lang="es-ES" sz="2000" b="1" u="sng">
              <a:solidFill>
                <a:srgbClr val="FFFFFF"/>
              </a:solidFill>
            </a:endParaRPr>
          </a:p>
          <a:p>
            <a:pPr algn="just" eaLnBrk="1" hangingPunct="1"/>
            <a:r>
              <a:rPr lang="es-ES" sz="2000" b="1" u="sng">
                <a:solidFill>
                  <a:srgbClr val="FFFFFF"/>
                </a:solidFill>
              </a:rPr>
              <a:t>El Correo electrónico</a:t>
            </a:r>
            <a:r>
              <a:rPr lang="es-ES" sz="2000">
                <a:solidFill>
                  <a:srgbClr val="FFFFFF"/>
                </a:solidFill>
              </a:rPr>
              <a:t>, e-mail, electrónico ofrece a los individuos la capacidad de comunicarse al instante y transmitir mensajes escritos por medio de computadoras que están conectadas. </a:t>
            </a:r>
          </a:p>
          <a:p>
            <a:pPr algn="just" eaLnBrk="1" hangingPunct="1"/>
            <a:endParaRPr lang="es-ES" sz="2000" u="sng">
              <a:solidFill>
                <a:srgbClr val="FFFFFF"/>
              </a:solidFill>
            </a:endParaRPr>
          </a:p>
          <a:p>
            <a:pPr algn="just" eaLnBrk="1" hangingPunct="1"/>
            <a:r>
              <a:rPr lang="es-ES" sz="2000" u="sng">
                <a:solidFill>
                  <a:srgbClr val="FFFFFF"/>
                </a:solidFill>
              </a:rPr>
              <a:t>Ventajas:</a:t>
            </a:r>
            <a:r>
              <a:rPr lang="es-ES" sz="2000">
                <a:solidFill>
                  <a:srgbClr val="FFFFFF"/>
                </a:solidFill>
              </a:rPr>
              <a:t> este es rápido, económico, puede utilizarse para enviar el mismo mensaje a muchas personas al mismo tiempo. Al igual que el método escrito deja registro permanente, tangible y verificable. </a:t>
            </a:r>
          </a:p>
          <a:p>
            <a:pPr algn="just" eaLnBrk="1" hangingPunct="1"/>
            <a:endParaRPr lang="es-ES" sz="2000" u="sng">
              <a:solidFill>
                <a:srgbClr val="FFFFFF"/>
              </a:solidFill>
            </a:endParaRPr>
          </a:p>
          <a:p>
            <a:pPr algn="just" eaLnBrk="1" hangingPunct="1"/>
            <a:r>
              <a:rPr lang="es-ES" sz="2000" u="sng">
                <a:solidFill>
                  <a:srgbClr val="FFFFFF"/>
                </a:solidFill>
              </a:rPr>
              <a:t>Desventajas: </a:t>
            </a:r>
            <a:r>
              <a:rPr lang="es-ES" sz="2000">
                <a:solidFill>
                  <a:srgbClr val="FFFFFF"/>
                </a:solidFill>
              </a:rPr>
              <a:t>toma más tiempo escribir el mensaje de transmitirlo oralmente, falta de retroalimentación directa y en algunos casos instantánea.</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Text Box 2"/>
          <p:cNvSpPr txBox="1">
            <a:spLocks noChangeArrowheads="1"/>
          </p:cNvSpPr>
          <p:nvPr/>
        </p:nvSpPr>
        <p:spPr bwMode="auto">
          <a:xfrm>
            <a:off x="2484438" y="333375"/>
            <a:ext cx="4105275" cy="366713"/>
          </a:xfrm>
          <a:prstGeom prst="rect">
            <a:avLst/>
          </a:prstGeom>
          <a:noFill/>
          <a:ln w="9525">
            <a:noFill/>
            <a:miter lim="800000"/>
            <a:headEnd/>
            <a:tailEnd/>
          </a:ln>
        </p:spPr>
        <p:txBody>
          <a:bodyPr>
            <a:spAutoFit/>
          </a:bodyPr>
          <a:lstStyle/>
          <a:p>
            <a:pPr algn="l" eaLnBrk="1" hangingPunct="1">
              <a:spcBef>
                <a:spcPct val="50000"/>
              </a:spcBef>
            </a:pPr>
            <a:endParaRPr lang="es-MX">
              <a:solidFill>
                <a:srgbClr val="FFFFFF"/>
              </a:solidFill>
            </a:endParaRPr>
          </a:p>
        </p:txBody>
      </p:sp>
      <p:sp>
        <p:nvSpPr>
          <p:cNvPr id="113667" name="Text Box 3"/>
          <p:cNvSpPr txBox="1">
            <a:spLocks noChangeArrowheads="1"/>
          </p:cNvSpPr>
          <p:nvPr/>
        </p:nvSpPr>
        <p:spPr bwMode="auto">
          <a:xfrm>
            <a:off x="468313" y="549275"/>
            <a:ext cx="6767512" cy="6035675"/>
          </a:xfrm>
          <a:prstGeom prst="rect">
            <a:avLst/>
          </a:prstGeom>
          <a:noFill/>
          <a:ln w="9525">
            <a:noFill/>
            <a:miter lim="800000"/>
            <a:headEnd/>
            <a:tailEnd/>
          </a:ln>
        </p:spPr>
        <p:txBody>
          <a:bodyPr>
            <a:spAutoFit/>
          </a:bodyPr>
          <a:lstStyle/>
          <a:p>
            <a:pPr algn="just" eaLnBrk="1" hangingPunct="1"/>
            <a:r>
              <a:rPr lang="es-ES" sz="2500" b="1" u="sng">
                <a:solidFill>
                  <a:srgbClr val="FFFFFF"/>
                </a:solidFill>
              </a:rPr>
              <a:t>Barreras de la comunicación</a:t>
            </a:r>
          </a:p>
          <a:p>
            <a:pPr algn="just" eaLnBrk="1" hangingPunct="1"/>
            <a:endParaRPr lang="es-ES" sz="2500" u="sng">
              <a:solidFill>
                <a:srgbClr val="FFFFFF"/>
              </a:solidFill>
            </a:endParaRPr>
          </a:p>
          <a:p>
            <a:pPr algn="just" eaLnBrk="1" hangingPunct="1"/>
            <a:r>
              <a:rPr lang="es-ES" sz="2000" u="sng">
                <a:solidFill>
                  <a:srgbClr val="FFFFFF"/>
                </a:solidFill>
              </a:rPr>
              <a:t>Filtración:</a:t>
            </a:r>
            <a:r>
              <a:rPr lang="es-ES" sz="2000">
                <a:solidFill>
                  <a:srgbClr val="FFFFFF"/>
                </a:solidFill>
              </a:rPr>
              <a:t> es la manipulación deliberada de la información para hacerla parecer mas favorable para el receptor.</a:t>
            </a:r>
          </a:p>
          <a:p>
            <a:pPr algn="just" eaLnBrk="1" hangingPunct="1"/>
            <a:endParaRPr lang="es-ES" sz="2000" u="sng">
              <a:solidFill>
                <a:srgbClr val="FFFFFF"/>
              </a:solidFill>
            </a:endParaRPr>
          </a:p>
          <a:p>
            <a:pPr algn="just" eaLnBrk="1" hangingPunct="1"/>
            <a:r>
              <a:rPr lang="es-ES" sz="2000" u="sng">
                <a:solidFill>
                  <a:srgbClr val="FFFFFF"/>
                </a:solidFill>
              </a:rPr>
              <a:t>Percepción selectiva: </a:t>
            </a:r>
            <a:r>
              <a:rPr lang="es-ES" sz="2000">
                <a:solidFill>
                  <a:srgbClr val="FFFFFF"/>
                </a:solidFill>
              </a:rPr>
              <a:t>el receptor selectivamente ve y escucha las comunicaciones dependiendo de sus necesidades, motivaciones, experiencias, antecedentes y otras características personales. no se ve o escucha la realidad la realidad, interpretamos lo que vemos o escuchamos y lo llamamos realidad. </a:t>
            </a:r>
          </a:p>
          <a:p>
            <a:pPr algn="just" eaLnBrk="1" hangingPunct="1"/>
            <a:endParaRPr lang="es-ES" sz="2000" u="sng">
              <a:solidFill>
                <a:srgbClr val="FFFFFF"/>
              </a:solidFill>
            </a:endParaRPr>
          </a:p>
          <a:p>
            <a:pPr algn="just" eaLnBrk="1" hangingPunct="1"/>
            <a:r>
              <a:rPr lang="es-ES" sz="2000" u="sng">
                <a:solidFill>
                  <a:srgbClr val="FFFFFF"/>
                </a:solidFill>
              </a:rPr>
              <a:t>Emociones:</a:t>
            </a:r>
            <a:r>
              <a:rPr lang="es-ES" sz="2000">
                <a:solidFill>
                  <a:srgbClr val="FFFFFF"/>
                </a:solidFill>
              </a:rPr>
              <a:t> la manera de cómo se siente el receptor al recibir un mensaje influye en la forma de cómo se lo interpreta. Con frecuencia se puede interpretar un mismo mensaje de diferentes maneras, dependiendo del estado anímico, si estamos contentos o preocupados. Las emociones extremas pueden perjudicar la comunicación efectiva.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323850" y="188913"/>
            <a:ext cx="7056438" cy="6188075"/>
          </a:xfrm>
          <a:prstGeom prst="rect">
            <a:avLst/>
          </a:prstGeom>
          <a:noFill/>
          <a:ln w="9525">
            <a:noFill/>
            <a:miter lim="800000"/>
            <a:headEnd/>
            <a:tailEnd/>
          </a:ln>
        </p:spPr>
        <p:txBody>
          <a:bodyPr>
            <a:spAutoFit/>
          </a:bodyPr>
          <a:lstStyle/>
          <a:p>
            <a:pPr algn="just" eaLnBrk="1" hangingPunct="1"/>
            <a:r>
              <a:rPr lang="es-ES" sz="2000" u="sng">
                <a:solidFill>
                  <a:srgbClr val="FFFFFF"/>
                </a:solidFill>
              </a:rPr>
              <a:t>Lenguaje:</a:t>
            </a:r>
            <a:r>
              <a:rPr lang="es-ES" sz="2000">
                <a:solidFill>
                  <a:srgbClr val="FFFFFF"/>
                </a:solidFill>
              </a:rPr>
              <a:t> las palabras tiene significados diferentes para personas distintas. La edad, educación y antecedentes culturales son tres de las variables mas evidentes que influyen en el lenguaje que utiliza una persona y el significado que le da a las palabras. </a:t>
            </a:r>
          </a:p>
          <a:p>
            <a:pPr algn="just" eaLnBrk="1" hangingPunct="1"/>
            <a:endParaRPr lang="es-ES" sz="2000">
              <a:solidFill>
                <a:srgbClr val="FFFFFF"/>
              </a:solidFill>
            </a:endParaRPr>
          </a:p>
          <a:p>
            <a:pPr algn="just" eaLnBrk="1" hangingPunct="1"/>
            <a:r>
              <a:rPr lang="es-ES" sz="2000">
                <a:solidFill>
                  <a:srgbClr val="FFFFFF"/>
                </a:solidFill>
              </a:rPr>
              <a:t>Las diferencias verticales u horizontales dentro de una organización pueden crear barreras. Las diferencia horizontal crea especialistas que desarrollan su propio lenguaje. La diferencia vertical también puede crear problemas. </a:t>
            </a:r>
          </a:p>
          <a:p>
            <a:pPr algn="just" eaLnBrk="1" hangingPunct="1"/>
            <a:endParaRPr lang="es-ES" sz="2000" u="sng">
              <a:solidFill>
                <a:srgbClr val="FFFFFF"/>
              </a:solidFill>
            </a:endParaRPr>
          </a:p>
          <a:p>
            <a:pPr algn="just" eaLnBrk="1" hangingPunct="1"/>
            <a:r>
              <a:rPr lang="es-ES" sz="2000" u="sng">
                <a:solidFill>
                  <a:srgbClr val="FFFFFF"/>
                </a:solidFill>
              </a:rPr>
              <a:t>Cultura nacional:</a:t>
            </a:r>
            <a:r>
              <a:rPr lang="es-ES" sz="2000">
                <a:solidFill>
                  <a:srgbClr val="FFFFFF"/>
                </a:solidFill>
              </a:rPr>
              <a:t> la comunicación interpersonal no se conduce de la misma manera en todo el mundo. Según el país le dan mayor importancia a distintos aspectos relacionados con la transmisión de mensajes.</a:t>
            </a:r>
          </a:p>
          <a:p>
            <a:pPr algn="just" eaLnBrk="1" hangingPunct="1"/>
            <a:r>
              <a:rPr lang="es-ES" sz="2000">
                <a:solidFill>
                  <a:srgbClr val="FFFFFF"/>
                </a:solidFill>
              </a:rPr>
              <a:t> </a:t>
            </a:r>
            <a:endParaRPr lang="es-ES" sz="2000" u="sng">
              <a:solidFill>
                <a:srgbClr val="FFFFFF"/>
              </a:solidFill>
            </a:endParaRPr>
          </a:p>
          <a:p>
            <a:pPr algn="just" eaLnBrk="1" hangingPunct="1"/>
            <a:r>
              <a:rPr lang="es-ES" sz="2000" u="sng">
                <a:solidFill>
                  <a:srgbClr val="FFFFFF"/>
                </a:solidFill>
              </a:rPr>
              <a:t>Indicativos no verbales:</a:t>
            </a:r>
            <a:r>
              <a:rPr lang="es-ES" sz="2000">
                <a:solidFill>
                  <a:srgbClr val="FFFFFF"/>
                </a:solidFill>
              </a:rPr>
              <a:t> cuando los indicativos no verbales son inconcientes con el mensaje oral, el receptor se confunde y la claridad del mensaje disminuye.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468313" y="333375"/>
            <a:ext cx="6911975" cy="6188075"/>
          </a:xfrm>
          <a:prstGeom prst="rect">
            <a:avLst/>
          </a:prstGeom>
          <a:noFill/>
          <a:ln w="9525">
            <a:noFill/>
            <a:miter lim="800000"/>
            <a:headEnd/>
            <a:tailEnd/>
          </a:ln>
        </p:spPr>
        <p:txBody>
          <a:bodyPr>
            <a:spAutoFit/>
          </a:bodyPr>
          <a:lstStyle/>
          <a:p>
            <a:pPr algn="just" eaLnBrk="1" hangingPunct="1"/>
            <a:r>
              <a:rPr lang="es-ES" sz="2000" u="sng">
                <a:solidFill>
                  <a:srgbClr val="FFFFFF"/>
                </a:solidFill>
              </a:rPr>
              <a:t>Ambientales</a:t>
            </a:r>
            <a:r>
              <a:rPr lang="es-ES" sz="2000">
                <a:solidFill>
                  <a:srgbClr val="FFFFFF"/>
                </a:solidFill>
              </a:rPr>
              <a:t>: Estas son las que nos rodean, son impersonales, y tienen un efecto negativo en la comunicación, puede ser incomodidad física (calor en la sala, una silla incomoda, etc.) distracciones visuales, interrupciones, y ruidos (timbre, teléfono, alguien con tos, ruidos de construcción.)</a:t>
            </a:r>
          </a:p>
          <a:p>
            <a:pPr algn="just" eaLnBrk="1" hangingPunct="1"/>
            <a:r>
              <a:rPr lang="es-ES" sz="2000">
                <a:solidFill>
                  <a:srgbClr val="FFFFFF"/>
                </a:solidFill>
              </a:rPr>
              <a:t> </a:t>
            </a:r>
            <a:endParaRPr lang="es-ES" sz="2000" u="sng">
              <a:solidFill>
                <a:srgbClr val="FFFFFF"/>
              </a:solidFill>
            </a:endParaRPr>
          </a:p>
          <a:p>
            <a:pPr algn="just" eaLnBrk="1" hangingPunct="1"/>
            <a:r>
              <a:rPr lang="es-ES" sz="2000" u="sng">
                <a:solidFill>
                  <a:srgbClr val="FFFFFF"/>
                </a:solidFill>
              </a:rPr>
              <a:t>Verbales</a:t>
            </a:r>
            <a:r>
              <a:rPr lang="es-ES" sz="2000">
                <a:solidFill>
                  <a:srgbClr val="FFFFFF"/>
                </a:solidFill>
              </a:rPr>
              <a:t>: Estas son la forma de hablar, que se interponen en la comunicación, a modo de ejemplo: personas que hablan muy rápido, o no explican bien las cosas. Las personas que hablan otro idioma es obvia la barrera, pero incluso a veces nuestro propio idioma es incomprensible, por nosotros mismos, ya sea por diferencia de edad, clases sociales, nivel de educación he incluso entre dos profesionales, de distinto interés,  como ejemplo: un medico, no podría hablar de temas medicinales con un ingeniero, sino solo con un colega o persona relacionada, con la salud. El no escuchar bien, es otro tipo de barrerá verbal, cuando no existe atención.</a:t>
            </a:r>
          </a:p>
          <a:p>
            <a:pPr algn="just" eaLnBrk="1" hangingPunct="1"/>
            <a:r>
              <a:rPr lang="es-ES" sz="2000">
                <a:solidFill>
                  <a:srgbClr val="FFFFFF"/>
                </a:solidFill>
              </a:rPr>
              <a:t> </a:t>
            </a:r>
            <a:endParaRPr lang="es-ES" sz="2000" u="sng">
              <a:solidFill>
                <a:srgbClr val="FFFFFF"/>
              </a:solidFill>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Text Box 2"/>
          <p:cNvSpPr txBox="1">
            <a:spLocks noChangeArrowheads="1"/>
          </p:cNvSpPr>
          <p:nvPr/>
        </p:nvSpPr>
        <p:spPr bwMode="auto">
          <a:xfrm>
            <a:off x="179388" y="188913"/>
            <a:ext cx="7488237" cy="6492875"/>
          </a:xfrm>
          <a:prstGeom prst="rect">
            <a:avLst/>
          </a:prstGeom>
          <a:noFill/>
          <a:ln w="9525">
            <a:noFill/>
            <a:miter lim="800000"/>
            <a:headEnd/>
            <a:tailEnd/>
          </a:ln>
        </p:spPr>
        <p:txBody>
          <a:bodyPr>
            <a:spAutoFit/>
          </a:bodyPr>
          <a:lstStyle/>
          <a:p>
            <a:pPr algn="just" eaLnBrk="1" hangingPunct="1"/>
            <a:r>
              <a:rPr lang="es-ES" sz="2000" u="sng">
                <a:solidFill>
                  <a:srgbClr val="FFFFFF"/>
                </a:solidFill>
              </a:rPr>
              <a:t>Interpersonales</a:t>
            </a:r>
            <a:r>
              <a:rPr lang="es-ES" sz="2000">
                <a:solidFill>
                  <a:srgbClr val="FFFFFF"/>
                </a:solidFill>
              </a:rPr>
              <a:t>: Es el asunto entre dos personas, que tienen efecto negativo en la comunicación mutua. Estas barreras interpersonales más comunes, son las suposiciones incorrectas, y las percepciones distintas.</a:t>
            </a:r>
          </a:p>
          <a:p>
            <a:pPr algn="just" eaLnBrk="1" hangingPunct="1"/>
            <a:r>
              <a:rPr lang="es-ES" sz="2000">
                <a:solidFill>
                  <a:srgbClr val="FFFFFF"/>
                </a:solidFill>
              </a:rPr>
              <a:t> </a:t>
            </a:r>
            <a:endParaRPr lang="es-ES" sz="2000" u="sng">
              <a:solidFill>
                <a:srgbClr val="FFFFFF"/>
              </a:solidFill>
            </a:endParaRPr>
          </a:p>
          <a:p>
            <a:pPr algn="just" eaLnBrk="1" hangingPunct="1"/>
            <a:r>
              <a:rPr lang="es-ES" sz="2000" u="sng">
                <a:solidFill>
                  <a:srgbClr val="FFFFFF"/>
                </a:solidFill>
              </a:rPr>
              <a:t>Una suposición</a:t>
            </a:r>
            <a:r>
              <a:rPr lang="es-ES" sz="2000" i="1">
                <a:solidFill>
                  <a:srgbClr val="FFFFFF"/>
                </a:solidFill>
              </a:rPr>
              <a:t>,</a:t>
            </a:r>
            <a:r>
              <a:rPr lang="es-ES" sz="2000">
                <a:solidFill>
                  <a:srgbClr val="FFFFFF"/>
                </a:solidFill>
              </a:rPr>
              <a:t> es algo que se da por hecho. Correcta o no correcta la suposición será una barrera en la comunicación.</a:t>
            </a:r>
          </a:p>
          <a:p>
            <a:pPr algn="just" eaLnBrk="1" hangingPunct="1"/>
            <a:r>
              <a:rPr lang="es-ES" sz="2000">
                <a:solidFill>
                  <a:srgbClr val="FFFFFF"/>
                </a:solidFill>
              </a:rPr>
              <a:t> </a:t>
            </a:r>
            <a:endParaRPr lang="es-ES" sz="2000" u="sng">
              <a:solidFill>
                <a:srgbClr val="FFFFFF"/>
              </a:solidFill>
            </a:endParaRPr>
          </a:p>
          <a:p>
            <a:pPr algn="just" eaLnBrk="1" hangingPunct="1"/>
            <a:r>
              <a:rPr lang="es-ES" sz="2000" u="sng">
                <a:solidFill>
                  <a:srgbClr val="FFFFFF"/>
                </a:solidFill>
              </a:rPr>
              <a:t>La percepción</a:t>
            </a:r>
            <a:r>
              <a:rPr lang="es-ES" sz="2000" i="1">
                <a:solidFill>
                  <a:srgbClr val="FFFFFF"/>
                </a:solidFill>
              </a:rPr>
              <a:t>,</a:t>
            </a:r>
            <a:r>
              <a:rPr lang="es-ES" sz="2000">
                <a:solidFill>
                  <a:srgbClr val="FFFFFF"/>
                </a:solidFill>
              </a:rPr>
              <a:t> es lo que uno ve y oye, es nuestro punto de vista, ósea dos personas pueden percibir un tema con distinto significado, cuando tomamos un punto de vista como un hecho nos cerramos a otras perspectivas.</a:t>
            </a:r>
          </a:p>
          <a:p>
            <a:pPr algn="just" eaLnBrk="1" hangingPunct="1"/>
            <a:endParaRPr lang="es-ES" sz="2000" u="sng">
              <a:solidFill>
                <a:srgbClr val="FFFFFF"/>
              </a:solidFill>
            </a:endParaRPr>
          </a:p>
          <a:p>
            <a:pPr algn="just" eaLnBrk="1" hangingPunct="1"/>
            <a:r>
              <a:rPr lang="es-ES" sz="2000" u="sng">
                <a:solidFill>
                  <a:srgbClr val="FFFFFF"/>
                </a:solidFill>
              </a:rPr>
              <a:t>Defensa</a:t>
            </a:r>
            <a:r>
              <a:rPr lang="es-ES" sz="2000">
                <a:solidFill>
                  <a:srgbClr val="FFFFFF"/>
                </a:solidFill>
              </a:rPr>
              <a:t>: cuando la gente se siente amenazada, tiende a reaccionar en formas que reducen su habilidad para lograr el entendimiento mutuo. se vuelve defensiva, se compromete en comportamientos como atacar verbalmente a otros, hacer comentarios sarcásticos, ser excesivamente juicioso y cuestionar los motivos de los demás. Así, cuando los individuos interpretan el mensaje de los demás como amenaza, responden en forma que retardan la comunicación eficaz.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Text Box 2"/>
          <p:cNvSpPr txBox="1">
            <a:spLocks noChangeArrowheads="1"/>
          </p:cNvSpPr>
          <p:nvPr/>
        </p:nvSpPr>
        <p:spPr bwMode="auto">
          <a:xfrm>
            <a:off x="179388" y="188913"/>
            <a:ext cx="7559675" cy="6340475"/>
          </a:xfrm>
          <a:prstGeom prst="rect">
            <a:avLst/>
          </a:prstGeom>
          <a:noFill/>
          <a:ln w="9525">
            <a:noFill/>
            <a:miter lim="800000"/>
            <a:headEnd/>
            <a:tailEnd/>
          </a:ln>
        </p:spPr>
        <p:txBody>
          <a:bodyPr>
            <a:spAutoFit/>
          </a:bodyPr>
          <a:lstStyle/>
          <a:p>
            <a:pPr algn="just" eaLnBrk="1" hangingPunct="1"/>
            <a:r>
              <a:rPr lang="es-ES" sz="2500" b="1" u="sng">
                <a:solidFill>
                  <a:srgbClr val="FFFFFF"/>
                </a:solidFill>
              </a:rPr>
              <a:t>Superación de las barreras</a:t>
            </a:r>
          </a:p>
          <a:p>
            <a:pPr algn="just" eaLnBrk="1" hangingPunct="1"/>
            <a:endParaRPr lang="es-ES" sz="2500" u="sng">
              <a:solidFill>
                <a:srgbClr val="FFFFFF"/>
              </a:solidFill>
            </a:endParaRPr>
          </a:p>
          <a:p>
            <a:pPr algn="just" eaLnBrk="1" hangingPunct="1"/>
            <a:r>
              <a:rPr lang="es-ES" sz="2000" u="sng">
                <a:solidFill>
                  <a:srgbClr val="FFFFFF"/>
                </a:solidFill>
              </a:rPr>
              <a:t>Empleo de retroalimentación:</a:t>
            </a:r>
            <a:r>
              <a:rPr lang="es-ES" sz="2000">
                <a:solidFill>
                  <a:srgbClr val="FFFFFF"/>
                </a:solidFill>
              </a:rPr>
              <a:t> muchos problemas de comunicación pueden atribuirse directamente a malos entendimientos o inexactitudes. Esto se puede evitar si el gerente emplea el enlace de retroalimentación del proceso de comunicación. Dicha retroalimentación puede ser verbal o no verbal.</a:t>
            </a:r>
          </a:p>
          <a:p>
            <a:pPr algn="just" eaLnBrk="1" hangingPunct="1"/>
            <a:endParaRPr lang="es-ES" sz="2000" u="sng">
              <a:solidFill>
                <a:srgbClr val="FFFFFF"/>
              </a:solidFill>
            </a:endParaRPr>
          </a:p>
          <a:p>
            <a:pPr algn="just" eaLnBrk="1" hangingPunct="1"/>
            <a:r>
              <a:rPr lang="es-ES" sz="2000" u="sng">
                <a:solidFill>
                  <a:srgbClr val="FFFFFF"/>
                </a:solidFill>
              </a:rPr>
              <a:t>Implicación del lenguaje:</a:t>
            </a:r>
            <a:r>
              <a:rPr lang="es-ES" sz="2000">
                <a:solidFill>
                  <a:srgbClr val="FFFFFF"/>
                </a:solidFill>
              </a:rPr>
              <a:t> los gerentes deben escoger palabras y estructuras para sus mensajes sencillas, para que estos sean comprensibles para el receptor. El gerente debe seleccionar el lenguaje de acuerdo al receptor, su edad, su cultura, su educación, etc. </a:t>
            </a:r>
          </a:p>
          <a:p>
            <a:pPr algn="just" eaLnBrk="1" hangingPunct="1"/>
            <a:endParaRPr lang="es-ES" sz="2000">
              <a:solidFill>
                <a:srgbClr val="FFFFFF"/>
              </a:solidFill>
            </a:endParaRPr>
          </a:p>
          <a:p>
            <a:pPr algn="just" eaLnBrk="1" hangingPunct="1"/>
            <a:r>
              <a:rPr lang="es-ES" sz="2000" u="sng">
                <a:solidFill>
                  <a:srgbClr val="FFFFFF"/>
                </a:solidFill>
              </a:rPr>
              <a:t>Escuchar activamente:</a:t>
            </a:r>
            <a:r>
              <a:rPr lang="es-ES" sz="2000">
                <a:solidFill>
                  <a:srgbClr val="FFFFFF"/>
                </a:solidFill>
              </a:rPr>
              <a:t> escuchar es una búsqueda activa de significados, que no es lo mismo que oír. Cuando alguien habla siempre oímos, pero no quiere decir que estemos escuchando dándole la atención adecuada. </a:t>
            </a:r>
          </a:p>
          <a:p>
            <a:pPr algn="just" eaLnBrk="1" hangingPunct="1"/>
            <a:endParaRPr lang="es-ES" sz="2000" u="sng">
              <a:solidFill>
                <a:srgbClr val="FFFFFF"/>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323850" y="404813"/>
            <a:ext cx="7056438" cy="3597275"/>
          </a:xfrm>
          <a:prstGeom prst="rect">
            <a:avLst/>
          </a:prstGeom>
          <a:noFill/>
          <a:ln w="9525">
            <a:noFill/>
            <a:miter lim="800000"/>
            <a:headEnd/>
            <a:tailEnd/>
          </a:ln>
        </p:spPr>
        <p:txBody>
          <a:bodyPr>
            <a:spAutoFit/>
          </a:bodyPr>
          <a:lstStyle/>
          <a:p>
            <a:pPr algn="just" eaLnBrk="1" hangingPunct="1"/>
            <a:r>
              <a:rPr lang="es-ES" sz="2000" u="sng">
                <a:solidFill>
                  <a:srgbClr val="FFFFFF"/>
                </a:solidFill>
              </a:rPr>
              <a:t>Restringir las emociones: </a:t>
            </a:r>
            <a:r>
              <a:rPr lang="es-ES" sz="2000">
                <a:solidFill>
                  <a:srgbClr val="FFFFFF"/>
                </a:solidFill>
              </a:rPr>
              <a:t>seria ingenuo suponer que los gerentes se comunican de manera totalmente racional. Sabemos que las emociones pueden velar y distorsionar gravemente la transferencia de significados. La solución seria frenar la comunicación hasta recuperar el control. </a:t>
            </a:r>
          </a:p>
          <a:p>
            <a:pPr algn="just" eaLnBrk="1" hangingPunct="1"/>
            <a:endParaRPr lang="es-ES" sz="2000" u="sng">
              <a:solidFill>
                <a:srgbClr val="FFFFFF"/>
              </a:solidFill>
            </a:endParaRPr>
          </a:p>
          <a:p>
            <a:pPr algn="just" eaLnBrk="1" hangingPunct="1"/>
            <a:r>
              <a:rPr lang="es-ES" sz="2000" u="sng">
                <a:solidFill>
                  <a:srgbClr val="FFFFFF"/>
                </a:solidFill>
              </a:rPr>
              <a:t>Vigile los indicativos no verbales: </a:t>
            </a:r>
            <a:r>
              <a:rPr lang="es-ES" sz="2000">
                <a:solidFill>
                  <a:srgbClr val="FFFFFF"/>
                </a:solidFill>
              </a:rPr>
              <a:t>si las acciones dicen mas que las palabras, entonces es importante controlar las acciones y asegurarse que sean acordes y refuercen las palabras que los acompañan. </a:t>
            </a:r>
          </a:p>
          <a:p>
            <a:pPr algn="just" eaLnBrk="1" hangingPunct="1">
              <a:spcBef>
                <a:spcPct val="50000"/>
              </a:spcBef>
            </a:pPr>
            <a:endParaRPr lang="es-ES" sz="2000">
              <a:solidFill>
                <a:srgbClr val="FFFF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4 Imagen" descr="74579933.jpg"/>
          <p:cNvPicPr>
            <a:picLocks noChangeAspect="1"/>
          </p:cNvPicPr>
          <p:nvPr/>
        </p:nvPicPr>
        <p:blipFill>
          <a:blip r:embed="rId3" cstate="print"/>
          <a:srcRect t="9940"/>
          <a:stretch>
            <a:fillRect/>
          </a:stretch>
        </p:blipFill>
        <p:spPr bwMode="auto">
          <a:xfrm>
            <a:off x="0" y="1373188"/>
            <a:ext cx="9144000" cy="5484812"/>
          </a:xfrm>
          <a:prstGeom prst="rect">
            <a:avLst/>
          </a:prstGeom>
          <a:noFill/>
          <a:ln w="9525">
            <a:noFill/>
            <a:miter lim="800000"/>
            <a:headEnd/>
            <a:tailEnd/>
          </a:ln>
        </p:spPr>
      </p:pic>
      <p:sp>
        <p:nvSpPr>
          <p:cNvPr id="111621" name="Rectangle 5"/>
          <p:cNvSpPr>
            <a:spLocks noGrp="1" noChangeArrowheads="1"/>
          </p:cNvSpPr>
          <p:nvPr>
            <p:ph type="body" idx="1"/>
          </p:nvPr>
        </p:nvSpPr>
        <p:spPr>
          <a:xfrm>
            <a:off x="323850" y="0"/>
            <a:ext cx="8229600" cy="1511300"/>
          </a:xfrm>
        </p:spPr>
        <p:txBody>
          <a:bodyPr/>
          <a:lstStyle/>
          <a:p>
            <a:pPr algn="just" eaLnBrk="1" hangingPunct="1">
              <a:lnSpc>
                <a:spcPct val="80000"/>
              </a:lnSpc>
              <a:buFontTx/>
              <a:buNone/>
              <a:defRPr/>
            </a:pPr>
            <a:r>
              <a:rPr lang="es-ES" sz="1800" b="1" smtClean="0"/>
              <a:t>Sistema es un todo organizado y complejo; un conjunto o combinación de cosas o partes que forman un todo complejo o unitario. Es un conjunto de objetos unidos por alguna forma de interacción o interdependencia. Los límites o fronteras entre el sistema y su ambiente admiten cierta arbitrariedad.</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250825" y="476250"/>
            <a:ext cx="7345363" cy="6035675"/>
          </a:xfrm>
          <a:prstGeom prst="rect">
            <a:avLst/>
          </a:prstGeom>
          <a:noFill/>
          <a:ln w="9525">
            <a:noFill/>
            <a:miter lim="800000"/>
            <a:headEnd/>
            <a:tailEnd/>
          </a:ln>
        </p:spPr>
        <p:txBody>
          <a:bodyPr>
            <a:spAutoFit/>
          </a:bodyPr>
          <a:lstStyle/>
          <a:p>
            <a:pPr marL="342900" indent="-342900" algn="just" eaLnBrk="1" hangingPunct="1"/>
            <a:r>
              <a:rPr lang="es-AR" sz="2500" b="1">
                <a:solidFill>
                  <a:srgbClr val="FFFFFF"/>
                </a:solidFill>
              </a:rPr>
              <a:t>Dimensiones de la comunicación</a:t>
            </a:r>
          </a:p>
          <a:p>
            <a:pPr marL="342900" indent="-342900" algn="just" eaLnBrk="1" hangingPunct="1"/>
            <a:endParaRPr lang="es-ES" sz="2500" b="1">
              <a:solidFill>
                <a:srgbClr val="FFFFFF"/>
              </a:solidFill>
            </a:endParaRPr>
          </a:p>
          <a:p>
            <a:pPr marL="342900" indent="-342900" algn="just" eaLnBrk="1" hangingPunct="1"/>
            <a:r>
              <a:rPr lang="es-AR" sz="2000">
                <a:solidFill>
                  <a:srgbClr val="FFFFFF"/>
                </a:solidFill>
              </a:rPr>
              <a:t>Relacionado con los intervinientes en el proceso comunicacional.</a:t>
            </a:r>
          </a:p>
          <a:p>
            <a:pPr marL="342900" indent="-342900" algn="just" eaLnBrk="1" hangingPunct="1"/>
            <a:endParaRPr lang="es-AR" sz="2000" i="1" u="sng">
              <a:solidFill>
                <a:srgbClr val="FFFFFF"/>
              </a:solidFill>
            </a:endParaRPr>
          </a:p>
          <a:p>
            <a:pPr marL="342900" indent="-342900" algn="just" eaLnBrk="1" hangingPunct="1"/>
            <a:r>
              <a:rPr lang="es-AR" sz="2000" i="1" u="sng">
                <a:solidFill>
                  <a:srgbClr val="FFFFFF"/>
                </a:solidFill>
              </a:rPr>
              <a:t>Intrapersonal</a:t>
            </a:r>
            <a:r>
              <a:rPr lang="es-AR" sz="2000" i="1">
                <a:solidFill>
                  <a:srgbClr val="FFFFFF"/>
                </a:solidFill>
              </a:rPr>
              <a:t> (X): </a:t>
            </a:r>
            <a:r>
              <a:rPr lang="es-AR" sz="2000">
                <a:solidFill>
                  <a:srgbClr val="FFFFFF"/>
                </a:solidFill>
              </a:rPr>
              <a:t>Entre la persona misma. Por ejemplo, leer un libro, el diario. A la organización le importa ya que se relaciona con los conocimientos que cada persona tiene, y eso influencia en el trabajo.  </a:t>
            </a:r>
          </a:p>
          <a:p>
            <a:pPr marL="342900" indent="-342900" algn="just" eaLnBrk="1" hangingPunct="1"/>
            <a:r>
              <a:rPr lang="es-MX" sz="2000">
                <a:solidFill>
                  <a:srgbClr val="FFFFFF"/>
                </a:solidFill>
              </a:rPr>
              <a:t> </a:t>
            </a:r>
            <a:endParaRPr lang="es-AR" sz="2000" i="1" u="sng">
              <a:solidFill>
                <a:srgbClr val="FFFFFF"/>
              </a:solidFill>
            </a:endParaRPr>
          </a:p>
          <a:p>
            <a:pPr marL="342900" indent="-342900" algn="just" eaLnBrk="1" hangingPunct="1"/>
            <a:r>
              <a:rPr lang="es-AR" sz="2000" i="1" u="sng">
                <a:solidFill>
                  <a:srgbClr val="FFFFFF"/>
                </a:solidFill>
              </a:rPr>
              <a:t>Interpersonal</a:t>
            </a:r>
            <a:r>
              <a:rPr lang="es-AR" sz="2000" i="1">
                <a:solidFill>
                  <a:srgbClr val="FFFFFF"/>
                </a:solidFill>
              </a:rPr>
              <a:t> (X </a:t>
            </a:r>
            <a:r>
              <a:rPr lang="es-AR" sz="2000" i="1">
                <a:solidFill>
                  <a:srgbClr val="FFFFFF"/>
                </a:solidFill>
                <a:sym typeface="Wingdings" pitchFamily="2" charset="2"/>
              </a:rPr>
              <a:t></a:t>
            </a:r>
            <a:r>
              <a:rPr lang="es-AR" sz="2000" i="1">
                <a:solidFill>
                  <a:srgbClr val="FFFFFF"/>
                </a:solidFill>
              </a:rPr>
              <a:t>  X):</a:t>
            </a:r>
            <a:r>
              <a:rPr lang="es-AR" sz="2000">
                <a:solidFill>
                  <a:srgbClr val="FFFFFF"/>
                </a:solidFill>
              </a:rPr>
              <a:t> Entre dos personas. Por ejemplo, el jefe y sus subordinados.</a:t>
            </a:r>
            <a:r>
              <a:rPr lang="es-MX" sz="2000">
                <a:solidFill>
                  <a:srgbClr val="FFFFFF"/>
                </a:solidFill>
              </a:rPr>
              <a:t> </a:t>
            </a:r>
          </a:p>
          <a:p>
            <a:pPr marL="342900" indent="-342900" algn="just" eaLnBrk="1" hangingPunct="1"/>
            <a:endParaRPr lang="es-AR" sz="2000" i="1" u="sng">
              <a:solidFill>
                <a:srgbClr val="FFFFFF"/>
              </a:solidFill>
            </a:endParaRPr>
          </a:p>
          <a:p>
            <a:pPr marL="342900" indent="-342900" algn="just" eaLnBrk="1" hangingPunct="1"/>
            <a:r>
              <a:rPr lang="es-AR" sz="2000" i="1" u="sng">
                <a:solidFill>
                  <a:srgbClr val="FFFFFF"/>
                </a:solidFill>
              </a:rPr>
              <a:t>Grupal – Personal</a:t>
            </a:r>
            <a:r>
              <a:rPr lang="es-AR" sz="2000" i="1">
                <a:solidFill>
                  <a:srgbClr val="FFFFFF"/>
                </a:solidFill>
              </a:rPr>
              <a:t> (X </a:t>
            </a:r>
            <a:r>
              <a:rPr lang="es-AR" sz="2000" i="1">
                <a:solidFill>
                  <a:srgbClr val="FFFFFF"/>
                </a:solidFill>
                <a:sym typeface="Wingdings" pitchFamily="2" charset="2"/>
              </a:rPr>
              <a:t></a:t>
            </a:r>
            <a:r>
              <a:rPr lang="es-AR" sz="2000" i="1">
                <a:solidFill>
                  <a:srgbClr val="FFFFFF"/>
                </a:solidFill>
              </a:rPr>
              <a:t> XXXX) </a:t>
            </a:r>
            <a:r>
              <a:rPr lang="es-AR" sz="2000">
                <a:solidFill>
                  <a:srgbClr val="FFFFFF"/>
                </a:solidFill>
              </a:rPr>
              <a:t>Por ejemplo, cuando un grupo de subordinados se presentan ante su jefe.</a:t>
            </a:r>
            <a:endParaRPr lang="es-MX" sz="2000">
              <a:solidFill>
                <a:srgbClr val="FFFFFF"/>
              </a:solidFill>
            </a:endParaRPr>
          </a:p>
          <a:p>
            <a:pPr marL="342900" indent="-342900" algn="just" eaLnBrk="1" hangingPunct="1"/>
            <a:endParaRPr lang="es-AR" sz="2000" i="1" u="sng">
              <a:solidFill>
                <a:srgbClr val="FFFFFF"/>
              </a:solidFill>
            </a:endParaRPr>
          </a:p>
          <a:p>
            <a:pPr marL="342900" indent="-342900" algn="just" eaLnBrk="1" hangingPunct="1"/>
            <a:r>
              <a:rPr lang="es-AR" sz="2000" i="1" u="sng">
                <a:solidFill>
                  <a:srgbClr val="FFFFFF"/>
                </a:solidFill>
              </a:rPr>
              <a:t>Intergrupa</a:t>
            </a:r>
            <a:r>
              <a:rPr lang="es-AR" sz="2000" i="1">
                <a:solidFill>
                  <a:srgbClr val="FFFFFF"/>
                </a:solidFill>
              </a:rPr>
              <a:t>l (XXXXX </a:t>
            </a:r>
            <a:r>
              <a:rPr lang="es-AR" sz="2000" i="1">
                <a:solidFill>
                  <a:srgbClr val="FFFFFF"/>
                </a:solidFill>
                <a:sym typeface="Wingdings" pitchFamily="2" charset="2"/>
              </a:rPr>
              <a:t></a:t>
            </a:r>
            <a:r>
              <a:rPr lang="es-AR" sz="2000" i="1">
                <a:solidFill>
                  <a:srgbClr val="FFFFFF"/>
                </a:solidFill>
              </a:rPr>
              <a:t> XXXX)</a:t>
            </a:r>
            <a:r>
              <a:rPr lang="es-AR" sz="2000">
                <a:solidFill>
                  <a:srgbClr val="FFFFFF"/>
                </a:solidFill>
              </a:rPr>
              <a:t> Entre dos grupos. Puede darse el caso que un grupo de directivos se juntes con los directivos del sindicato, o algunos de sus empleados.</a:t>
            </a:r>
            <a:r>
              <a:rPr lang="es-MX" sz="2000">
                <a:solidFill>
                  <a:srgbClr val="FFFFFF"/>
                </a:solidFill>
              </a:rPr>
              <a:t> </a:t>
            </a:r>
            <a:endParaRPr lang="es-ES" sz="2000">
              <a:solidFill>
                <a:srgbClr val="FFFFFF"/>
              </a:solidFill>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179388" y="260350"/>
            <a:ext cx="7489825" cy="6035675"/>
          </a:xfrm>
          <a:prstGeom prst="rect">
            <a:avLst/>
          </a:prstGeom>
          <a:noFill/>
          <a:ln w="9525">
            <a:noFill/>
            <a:miter lim="800000"/>
            <a:headEnd/>
            <a:tailEnd/>
          </a:ln>
        </p:spPr>
        <p:txBody>
          <a:bodyPr>
            <a:spAutoFit/>
          </a:bodyPr>
          <a:lstStyle/>
          <a:p>
            <a:pPr marL="342900" indent="-342900" algn="just" eaLnBrk="1" hangingPunct="1"/>
            <a:r>
              <a:rPr lang="es-ES" sz="2500" b="1">
                <a:solidFill>
                  <a:srgbClr val="FFFFFF"/>
                </a:solidFill>
              </a:rPr>
              <a:t>PRINCIPIOS DE LA COMUNICACIÓN</a:t>
            </a:r>
          </a:p>
          <a:p>
            <a:pPr marL="342900" indent="-342900" algn="just" eaLnBrk="1" hangingPunct="1"/>
            <a:endParaRPr lang="es-ES" sz="2500">
              <a:solidFill>
                <a:srgbClr val="FFFFFF"/>
              </a:solidFill>
            </a:endParaRPr>
          </a:p>
          <a:p>
            <a:pPr marL="342900" indent="-342900" algn="just" eaLnBrk="1" hangingPunct="1">
              <a:buFontTx/>
              <a:buAutoNum type="alphaLcParenR"/>
            </a:pPr>
            <a:r>
              <a:rPr lang="es-ES" sz="2000">
                <a:solidFill>
                  <a:srgbClr val="FFFFFF"/>
                </a:solidFill>
              </a:rPr>
              <a:t> La comunicación es bilateral. Por el análisis de sus elementos, hemos visto que es necesariamente bipolar; pero toda comunicación tiende a cambiar de sentido, al convertirse la fuente en receptor, y viceversa: por ello no sólo causa graves daños el olvido de la bilateralidad de la comunicación, sino que, cuanto mayor sea, o cuanto más se favorezca esa bilateralidad, la comunicación tiende a ser más enérgica y efectiva.</a:t>
            </a:r>
          </a:p>
          <a:p>
            <a:pPr marL="342900" indent="-342900" algn="just" eaLnBrk="1" hangingPunct="1"/>
            <a:r>
              <a:rPr lang="es-MX" sz="2000">
                <a:solidFill>
                  <a:srgbClr val="FFFFFF"/>
                </a:solidFill>
              </a:rPr>
              <a:t> </a:t>
            </a:r>
            <a:endParaRPr lang="es-ES" sz="2000">
              <a:solidFill>
                <a:srgbClr val="FFFFFF"/>
              </a:solidFill>
            </a:endParaRPr>
          </a:p>
          <a:p>
            <a:pPr marL="342900" indent="-342900" algn="just" eaLnBrk="1" hangingPunct="1"/>
            <a:r>
              <a:rPr lang="es-ES" sz="2000">
                <a:solidFill>
                  <a:srgbClr val="FFFFFF"/>
                </a:solidFill>
              </a:rPr>
              <a:t>b) La comunicación debe revisarse constantemente. Queremos expresar con esto que la comunicación tiende, por su propia naturaleza, a hacerse más difícil, si no se tiene un cuidado permanente en mejorarla. Así; v. gr.: los canales de comunicación tienden a obstruirse, y no todos sirven para la transmisión del mensaje que deseamos transmitir; los ambientes suelen presentar dificultades para la comunicación adecuada, etc.</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395288" y="404813"/>
            <a:ext cx="6840537" cy="1768475"/>
          </a:xfrm>
          <a:prstGeom prst="rect">
            <a:avLst/>
          </a:prstGeom>
          <a:noFill/>
          <a:ln w="9525">
            <a:noFill/>
            <a:miter lim="800000"/>
            <a:headEnd/>
            <a:tailEnd/>
          </a:ln>
        </p:spPr>
        <p:txBody>
          <a:bodyPr>
            <a:spAutoFit/>
          </a:bodyPr>
          <a:lstStyle/>
          <a:p>
            <a:pPr marL="342900" indent="-342900" algn="just" eaLnBrk="1" hangingPunct="1">
              <a:spcBef>
                <a:spcPct val="50000"/>
              </a:spcBef>
            </a:pPr>
            <a:endParaRPr lang="es-ES" sz="2000">
              <a:solidFill>
                <a:srgbClr val="FFFFFF"/>
              </a:solidFill>
            </a:endParaRPr>
          </a:p>
          <a:p>
            <a:pPr marL="342900" indent="-342900" algn="just" eaLnBrk="1" hangingPunct="1">
              <a:spcBef>
                <a:spcPct val="50000"/>
              </a:spcBef>
            </a:pPr>
            <a:r>
              <a:rPr lang="es-ES" sz="2000">
                <a:solidFill>
                  <a:srgbClr val="FFFFFF"/>
                </a:solidFill>
              </a:rPr>
              <a:t>c) La comunicación siempre es un medio. Por grande que sea su importancia nunca debemos olvidar que dependerá del fin buscado, el usar de medios más o menos costosos, y difíciles etcétera.</a:t>
            </a:r>
          </a:p>
        </p:txBody>
      </p:sp>
      <p:pic>
        <p:nvPicPr>
          <p:cNvPr id="121859" name="Picture 3" descr="j0300520"/>
          <p:cNvPicPr>
            <a:picLocks noChangeAspect="1" noChangeArrowheads="1" noCrop="1"/>
          </p:cNvPicPr>
          <p:nvPr/>
        </p:nvPicPr>
        <p:blipFill>
          <a:blip r:embed="rId3" cstate="print"/>
          <a:srcRect/>
          <a:stretch>
            <a:fillRect/>
          </a:stretch>
        </p:blipFill>
        <p:spPr bwMode="auto">
          <a:xfrm>
            <a:off x="1908175" y="2708275"/>
            <a:ext cx="4103688" cy="2520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86372" name="Rectangle 4"/>
          <p:cNvSpPr>
            <a:spLocks noGrp="1" noChangeArrowheads="1"/>
          </p:cNvSpPr>
          <p:nvPr>
            <p:ph type="title"/>
          </p:nvPr>
        </p:nvSpPr>
        <p:spPr>
          <a:xfrm>
            <a:off x="228600" y="333375"/>
            <a:ext cx="8686800" cy="838200"/>
          </a:xfrm>
        </p:spPr>
        <p:txBody>
          <a:bodyPr/>
          <a:lstStyle/>
          <a:p>
            <a:pPr algn="ctr" eaLnBrk="1" hangingPunct="1">
              <a:defRPr/>
            </a:pPr>
            <a:r>
              <a:rPr lang="es-ES" sz="3200" smtClean="0">
                <a:solidFill>
                  <a:srgbClr val="FFFFFF"/>
                </a:solidFill>
              </a:rPr>
              <a:t>PRESTACIONES, INCENTIVOS Y PARTICIPACION DE UTILIDADES</a:t>
            </a:r>
            <a:endParaRPr lang="es-MX" sz="3200" smtClean="0">
              <a:solidFill>
                <a:srgbClr val="FFFFFF"/>
              </a:solidFill>
            </a:endParaRPr>
          </a:p>
        </p:txBody>
      </p:sp>
      <p:sp>
        <p:nvSpPr>
          <p:cNvPr id="186373" name="Rectangle 5"/>
          <p:cNvSpPr>
            <a:spLocks noGrp="1" noChangeArrowheads="1"/>
          </p:cNvSpPr>
          <p:nvPr>
            <p:ph type="body" idx="1"/>
          </p:nvPr>
        </p:nvSpPr>
        <p:spPr/>
        <p:txBody>
          <a:bodyPr/>
          <a:lstStyle/>
          <a:p>
            <a:pPr algn="just" eaLnBrk="1" hangingPunct="1">
              <a:lnSpc>
                <a:spcPct val="80000"/>
              </a:lnSpc>
              <a:buFontTx/>
              <a:buNone/>
              <a:defRPr/>
            </a:pPr>
            <a:r>
              <a:rPr lang="es-ES" sz="2400" smtClean="0">
                <a:solidFill>
                  <a:srgbClr val="FFFFFF"/>
                </a:solidFill>
              </a:rPr>
              <a:t>Los servicios se definen como las actividades pagadas por la organización para brindar un apoyo de índole material o social a los trabajadores; en cambio, las prestaciones constituyen aportaciones financieras aportadas por dicha organización con la finalidad de incrementar indirectamente el monto total del salario percibido por el trabajador. En otras palabras, las prestaciones son los factores, que de manera adjunta al salario nominal, recibe el trabajador en dinero o en especie y que significa un ingreso adicional, o el ahorro de un gasto que en otro proceder lo hubiese absorbido el trabajador. Las prestaciones contribuyen al aumento del salario nominal.</a:t>
            </a:r>
          </a:p>
          <a:p>
            <a:pPr algn="just" eaLnBrk="1" hangingPunct="1">
              <a:lnSpc>
                <a:spcPct val="80000"/>
              </a:lnSpc>
              <a:buFontTx/>
              <a:buNone/>
              <a:defRPr/>
            </a:pPr>
            <a:r>
              <a:rPr lang="es-ES" sz="2400" smtClean="0">
                <a:solidFill>
                  <a:srgbClr val="FFFFFF"/>
                </a:solidFill>
              </a:rPr>
              <a:t>A menudo los conceptos de prestaciones y de servicios se confunden y se emplea el mismo concepto para ambos.</a:t>
            </a:r>
            <a:endParaRPr lang="es-MX" sz="2400" smtClean="0">
              <a:solidFill>
                <a:srgbClr val="FFFFFF"/>
              </a:solidFill>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87396" name="Rectangle 4"/>
          <p:cNvSpPr>
            <a:spLocks noGrp="1" noChangeArrowheads="1"/>
          </p:cNvSpPr>
          <p:nvPr>
            <p:ph type="title"/>
          </p:nvPr>
        </p:nvSpPr>
        <p:spPr/>
        <p:txBody>
          <a:bodyPr/>
          <a:lstStyle/>
          <a:p>
            <a:pPr algn="ctr" eaLnBrk="1" hangingPunct="1">
              <a:defRPr/>
            </a:pPr>
            <a:r>
              <a:rPr lang="es-ES" sz="2800" b="1" smtClean="0"/>
              <a:t>INTRODUCCIÓN A INCENTIVOS Y PARTICIPACIÓN DE UTILIDADES</a:t>
            </a:r>
            <a:br>
              <a:rPr lang="es-ES" sz="2800" b="1" smtClean="0"/>
            </a:br>
            <a:endParaRPr lang="es-ES" sz="2800" b="1" smtClean="0"/>
          </a:p>
        </p:txBody>
      </p:sp>
      <p:sp>
        <p:nvSpPr>
          <p:cNvPr id="187397" name="Rectangle 5"/>
          <p:cNvSpPr>
            <a:spLocks noGrp="1" noChangeArrowheads="1"/>
          </p:cNvSpPr>
          <p:nvPr>
            <p:ph type="body" idx="1"/>
          </p:nvPr>
        </p:nvSpPr>
        <p:spPr>
          <a:xfrm>
            <a:off x="457200" y="1484313"/>
            <a:ext cx="8229600" cy="5373687"/>
          </a:xfrm>
        </p:spPr>
        <p:txBody>
          <a:bodyPr/>
          <a:lstStyle/>
          <a:p>
            <a:pPr algn="just" eaLnBrk="1" hangingPunct="1">
              <a:lnSpc>
                <a:spcPct val="80000"/>
              </a:lnSpc>
              <a:buFontTx/>
              <a:buNone/>
              <a:defRPr/>
            </a:pPr>
            <a:r>
              <a:rPr lang="es-ES" sz="2000" smtClean="0"/>
              <a:t>Los sistemas de incentivos y participación de utilidades establecen una relación entre los costos de la compensación y el desempeño de la organización. Los costos de la compensación y el ingreso que recibe cada trabajador varían de acuerdo con los altibajos de la organización.</a:t>
            </a:r>
          </a:p>
          <a:p>
            <a:pPr algn="just" eaLnBrk="1" hangingPunct="1">
              <a:lnSpc>
                <a:spcPct val="80000"/>
              </a:lnSpc>
              <a:buFontTx/>
              <a:buNone/>
              <a:defRPr/>
            </a:pPr>
            <a:endParaRPr lang="es-ES" sz="2000" b="1" smtClean="0"/>
          </a:p>
          <a:p>
            <a:pPr algn="just" eaLnBrk="1" hangingPunct="1">
              <a:lnSpc>
                <a:spcPct val="80000"/>
              </a:lnSpc>
              <a:buFontTx/>
              <a:buNone/>
              <a:defRPr/>
            </a:pPr>
            <a:r>
              <a:rPr lang="es-ES" sz="2000" b="1" smtClean="0"/>
              <a:t>Sistemas de incentivos</a:t>
            </a:r>
          </a:p>
          <a:p>
            <a:pPr algn="just" eaLnBrk="1" hangingPunct="1">
              <a:lnSpc>
                <a:spcPct val="80000"/>
              </a:lnSpc>
              <a:buFontTx/>
              <a:buNone/>
              <a:defRPr/>
            </a:pPr>
            <a:endParaRPr lang="es-ES" sz="2000" b="1" smtClean="0"/>
          </a:p>
          <a:p>
            <a:pPr algn="just" eaLnBrk="1" hangingPunct="1">
              <a:lnSpc>
                <a:spcPct val="80000"/>
              </a:lnSpc>
              <a:buFontTx/>
              <a:buNone/>
              <a:defRPr/>
            </a:pPr>
            <a:r>
              <a:rPr lang="es-ES" sz="2000" smtClean="0"/>
              <a:t>Los incentivos pueden constituir el total de la compensación o ser un suplemento dentro d un enfoque más tradicional de sueldos y salarios.</a:t>
            </a:r>
          </a:p>
          <a:p>
            <a:pPr algn="just" eaLnBrk="1" hangingPunct="1">
              <a:lnSpc>
                <a:spcPct val="80000"/>
              </a:lnSpc>
              <a:buFontTx/>
              <a:buNone/>
              <a:defRPr/>
            </a:pPr>
            <a:endParaRPr lang="es-ES" sz="2000" b="1" smtClean="0"/>
          </a:p>
          <a:p>
            <a:pPr algn="just" eaLnBrk="1" hangingPunct="1">
              <a:lnSpc>
                <a:spcPct val="80000"/>
              </a:lnSpc>
              <a:buFontTx/>
              <a:buNone/>
              <a:defRPr/>
            </a:pPr>
            <a:r>
              <a:rPr lang="es-ES" sz="2000" b="1" smtClean="0"/>
              <a:t>Compensación basada en unidades</a:t>
            </a:r>
          </a:p>
          <a:p>
            <a:pPr algn="just" eaLnBrk="1" hangingPunct="1">
              <a:lnSpc>
                <a:spcPct val="80000"/>
              </a:lnSpc>
              <a:buFontTx/>
              <a:buNone/>
              <a:defRPr/>
            </a:pPr>
            <a:endParaRPr lang="es-ES" sz="2000" b="1" smtClean="0"/>
          </a:p>
          <a:p>
            <a:pPr algn="just" eaLnBrk="1" hangingPunct="1">
              <a:lnSpc>
                <a:spcPct val="80000"/>
              </a:lnSpc>
              <a:buFontTx/>
              <a:buNone/>
              <a:defRPr/>
            </a:pPr>
            <a:r>
              <a:rPr lang="es-ES" sz="2000" smtClean="0"/>
              <a:t>Los incentivos que se conceden con base en el número de unidades producidas suelen compensar al trabajador por el volumen de su rendimiento. Permite la medición de muchos ángulos de la labor.</a:t>
            </a:r>
          </a:p>
          <a:p>
            <a:pPr algn="just" eaLnBrk="1" hangingPunct="1">
              <a:lnSpc>
                <a:spcPct val="80000"/>
              </a:lnSpc>
              <a:buFontTx/>
              <a:buNone/>
              <a:defRPr/>
            </a:pPr>
            <a:endParaRPr lang="es-ES" sz="2000" smtClean="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88421" name="Rectangle 5"/>
          <p:cNvSpPr>
            <a:spLocks noGrp="1" noChangeArrowheads="1"/>
          </p:cNvSpPr>
          <p:nvPr>
            <p:ph type="body" idx="1"/>
          </p:nvPr>
        </p:nvSpPr>
        <p:spPr>
          <a:xfrm>
            <a:off x="395288" y="215900"/>
            <a:ext cx="8229600" cy="6237288"/>
          </a:xfrm>
        </p:spPr>
        <p:txBody>
          <a:bodyPr/>
          <a:lstStyle/>
          <a:p>
            <a:pPr eaLnBrk="1" hangingPunct="1">
              <a:lnSpc>
                <a:spcPct val="80000"/>
              </a:lnSpc>
              <a:buFontTx/>
              <a:buNone/>
              <a:defRPr/>
            </a:pPr>
            <a:endParaRPr lang="es-ES" sz="1600" b="1" smtClean="0"/>
          </a:p>
          <a:p>
            <a:pPr eaLnBrk="1" hangingPunct="1">
              <a:lnSpc>
                <a:spcPct val="80000"/>
              </a:lnSpc>
              <a:buFontTx/>
              <a:buNone/>
              <a:defRPr/>
            </a:pPr>
            <a:r>
              <a:rPr lang="es-ES" sz="1600" b="1" smtClean="0"/>
              <a:t>Bonos de producción</a:t>
            </a:r>
          </a:p>
          <a:p>
            <a:pPr eaLnBrk="1" hangingPunct="1">
              <a:lnSpc>
                <a:spcPct val="80000"/>
              </a:lnSpc>
              <a:buFontTx/>
              <a:buNone/>
              <a:defRPr/>
            </a:pPr>
            <a:r>
              <a:rPr lang="es-ES" sz="1600" smtClean="0"/>
              <a:t>Incentivos que se pagan a los empleados por exceder determinado nivel de producción. Por lo general se ponen en práctica junto con un ingreso básico fijo.</a:t>
            </a:r>
          </a:p>
          <a:p>
            <a:pPr eaLnBrk="1" hangingPunct="1">
              <a:lnSpc>
                <a:spcPct val="80000"/>
              </a:lnSpc>
              <a:buFontTx/>
              <a:buNone/>
              <a:defRPr/>
            </a:pPr>
            <a:endParaRPr lang="es-ES" sz="1600" smtClean="0"/>
          </a:p>
          <a:p>
            <a:pPr eaLnBrk="1" hangingPunct="1">
              <a:lnSpc>
                <a:spcPct val="80000"/>
              </a:lnSpc>
              <a:buFontTx/>
              <a:buNone/>
              <a:defRPr/>
            </a:pPr>
            <a:r>
              <a:rPr lang="es-ES" sz="1600" b="1" smtClean="0"/>
              <a:t>Comisiones</a:t>
            </a:r>
          </a:p>
          <a:p>
            <a:pPr eaLnBrk="1" hangingPunct="1">
              <a:lnSpc>
                <a:spcPct val="80000"/>
              </a:lnSpc>
              <a:buFontTx/>
              <a:buNone/>
              <a:defRPr/>
            </a:pPr>
            <a:r>
              <a:rPr lang="es-ES" sz="1600" smtClean="0"/>
              <a:t>En los puestos enfocados a las ventas, el vendedor puede percibir un porcentaje del precio de venta de cada uno de los artículos que logre colocar.</a:t>
            </a:r>
          </a:p>
          <a:p>
            <a:pPr eaLnBrk="1" hangingPunct="1">
              <a:lnSpc>
                <a:spcPct val="80000"/>
              </a:lnSpc>
              <a:buFontTx/>
              <a:buNone/>
              <a:defRPr/>
            </a:pPr>
            <a:endParaRPr lang="es-ES" sz="1600" smtClean="0"/>
          </a:p>
          <a:p>
            <a:pPr eaLnBrk="1" hangingPunct="1">
              <a:lnSpc>
                <a:spcPct val="80000"/>
              </a:lnSpc>
              <a:buFontTx/>
              <a:buNone/>
              <a:defRPr/>
            </a:pPr>
            <a:r>
              <a:rPr lang="es-ES" sz="1600" b="1" smtClean="0"/>
              <a:t>Curvas de madurez</a:t>
            </a:r>
          </a:p>
          <a:p>
            <a:pPr eaLnBrk="1" hangingPunct="1">
              <a:lnSpc>
                <a:spcPct val="80000"/>
              </a:lnSpc>
              <a:buFontTx/>
              <a:buNone/>
              <a:defRPr/>
            </a:pPr>
            <a:r>
              <a:rPr lang="es-ES" sz="1600" smtClean="0"/>
              <a:t>Ajustes en los niveles superiores de cada categoría de puestos. Los empleados se clasifican según su productividad y experiencia.</a:t>
            </a:r>
          </a:p>
          <a:p>
            <a:pPr eaLnBrk="1" hangingPunct="1">
              <a:lnSpc>
                <a:spcPct val="80000"/>
              </a:lnSpc>
              <a:buFontTx/>
              <a:buNone/>
              <a:defRPr/>
            </a:pPr>
            <a:endParaRPr lang="es-ES" sz="1600" smtClean="0"/>
          </a:p>
          <a:p>
            <a:pPr eaLnBrk="1" hangingPunct="1">
              <a:lnSpc>
                <a:spcPct val="80000"/>
              </a:lnSpc>
              <a:buFontTx/>
              <a:buNone/>
              <a:defRPr/>
            </a:pPr>
            <a:r>
              <a:rPr lang="es-ES" sz="1600" b="1" smtClean="0"/>
              <a:t>Incrementos por mérito</a:t>
            </a:r>
          </a:p>
          <a:p>
            <a:pPr eaLnBrk="1" hangingPunct="1">
              <a:lnSpc>
                <a:spcPct val="80000"/>
              </a:lnSpc>
              <a:buFontTx/>
              <a:buNone/>
              <a:defRPr/>
            </a:pPr>
            <a:r>
              <a:rPr lang="es-ES" sz="1600" smtClean="0"/>
              <a:t>Aumentos en el nivel de compensación concedidos a cada persona de acuerdo con una evaluación de su desempeño.</a:t>
            </a:r>
          </a:p>
          <a:p>
            <a:pPr eaLnBrk="1" hangingPunct="1">
              <a:lnSpc>
                <a:spcPct val="80000"/>
              </a:lnSpc>
              <a:buFontTx/>
              <a:buNone/>
              <a:defRPr/>
            </a:pPr>
            <a:endParaRPr lang="es-ES" sz="1600" smtClean="0"/>
          </a:p>
          <a:p>
            <a:pPr eaLnBrk="1" hangingPunct="1">
              <a:lnSpc>
                <a:spcPct val="80000"/>
              </a:lnSpc>
              <a:buFontTx/>
              <a:buNone/>
              <a:defRPr/>
            </a:pPr>
            <a:r>
              <a:rPr lang="es-ES" sz="1600" b="1" smtClean="0"/>
              <a:t>Sistemas de participación de utilidades</a:t>
            </a:r>
          </a:p>
          <a:p>
            <a:pPr eaLnBrk="1" hangingPunct="1">
              <a:lnSpc>
                <a:spcPct val="80000"/>
              </a:lnSpc>
              <a:buFontTx/>
              <a:buNone/>
              <a:defRPr/>
            </a:pPr>
            <a:r>
              <a:rPr lang="es-ES" sz="1600" smtClean="0"/>
              <a:t>La participación de  las utilidades establece una relación entre el desempeño de la organización y la distribución de las ganancias entre los empleados.</a:t>
            </a:r>
          </a:p>
          <a:p>
            <a:pPr eaLnBrk="1" hangingPunct="1">
              <a:lnSpc>
                <a:spcPct val="80000"/>
              </a:lnSpc>
              <a:buFontTx/>
              <a:buNone/>
              <a:defRPr/>
            </a:pPr>
            <a:endParaRPr lang="es-ES" sz="1600" smtClean="0"/>
          </a:p>
          <a:p>
            <a:pPr eaLnBrk="1" hangingPunct="1">
              <a:lnSpc>
                <a:spcPct val="80000"/>
              </a:lnSpc>
              <a:buFontTx/>
              <a:buNone/>
              <a:defRPr/>
            </a:pPr>
            <a:r>
              <a:rPr lang="es-ES" sz="1600" smtClean="0"/>
              <a:t>Propiedad de los empleados. </a:t>
            </a:r>
          </a:p>
          <a:p>
            <a:pPr eaLnBrk="1" hangingPunct="1">
              <a:lnSpc>
                <a:spcPct val="80000"/>
              </a:lnSpc>
              <a:buFontTx/>
              <a:buNone/>
              <a:defRPr/>
            </a:pPr>
            <a:r>
              <a:rPr lang="es-ES" sz="1600" smtClean="0"/>
              <a:t>Planes de participación en la producción. </a:t>
            </a:r>
          </a:p>
          <a:p>
            <a:pPr eaLnBrk="1" hangingPunct="1">
              <a:lnSpc>
                <a:spcPct val="80000"/>
              </a:lnSpc>
              <a:buFontTx/>
              <a:buNone/>
              <a:defRPr/>
            </a:pPr>
            <a:r>
              <a:rPr lang="es-ES" sz="1600" smtClean="0"/>
              <a:t>Planes de participación en las utilidades. </a:t>
            </a:r>
          </a:p>
          <a:p>
            <a:pPr eaLnBrk="1" hangingPunct="1">
              <a:lnSpc>
                <a:spcPct val="80000"/>
              </a:lnSpc>
              <a:buFontTx/>
              <a:buNone/>
              <a:defRPr/>
            </a:pPr>
            <a:r>
              <a:rPr lang="es-ES" sz="1600" smtClean="0"/>
              <a:t>Planes de compensación por reducción de costos.</a:t>
            </a:r>
          </a:p>
          <a:p>
            <a:pPr eaLnBrk="1" hangingPunct="1">
              <a:lnSpc>
                <a:spcPct val="80000"/>
              </a:lnSpc>
              <a:buFontTx/>
              <a:buNone/>
              <a:defRPr/>
            </a:pPr>
            <a:endParaRPr lang="es-ES" sz="1600" smtClean="0"/>
          </a:p>
          <a:p>
            <a:pPr eaLnBrk="1" hangingPunct="1">
              <a:lnSpc>
                <a:spcPct val="80000"/>
              </a:lnSpc>
              <a:buFontTx/>
              <a:buNone/>
              <a:defRPr/>
            </a:pPr>
            <a:endParaRPr lang="es-ES" sz="1600" smtClean="0"/>
          </a:p>
          <a:p>
            <a:pPr eaLnBrk="1" hangingPunct="1">
              <a:lnSpc>
                <a:spcPct val="80000"/>
              </a:lnSpc>
              <a:buFontTx/>
              <a:buNone/>
              <a:defRPr/>
            </a:pPr>
            <a:endParaRPr lang="es-ES" sz="1600" smtClean="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89444" name="Rectangle 4"/>
          <p:cNvSpPr>
            <a:spLocks noGrp="1" noChangeArrowheads="1"/>
          </p:cNvSpPr>
          <p:nvPr>
            <p:ph type="title"/>
          </p:nvPr>
        </p:nvSpPr>
        <p:spPr/>
        <p:txBody>
          <a:bodyPr/>
          <a:lstStyle/>
          <a:p>
            <a:pPr algn="ctr" eaLnBrk="1" hangingPunct="1">
              <a:defRPr/>
            </a:pPr>
            <a:r>
              <a:rPr lang="es-ES" b="1" smtClean="0"/>
              <a:t>PRESTACIONES Y SERVICIOS AL PERSONAL</a:t>
            </a:r>
          </a:p>
        </p:txBody>
      </p:sp>
      <p:sp>
        <p:nvSpPr>
          <p:cNvPr id="189445" name="Rectangle 5"/>
          <p:cNvSpPr>
            <a:spLocks noGrp="1" noChangeArrowheads="1"/>
          </p:cNvSpPr>
          <p:nvPr>
            <p:ph type="body" idx="1"/>
          </p:nvPr>
        </p:nvSpPr>
        <p:spPr/>
        <p:txBody>
          <a:bodyPr/>
          <a:lstStyle/>
          <a:p>
            <a:pPr algn="just" eaLnBrk="1" hangingPunct="1">
              <a:lnSpc>
                <a:spcPct val="80000"/>
              </a:lnSpc>
              <a:buFontTx/>
              <a:buNone/>
              <a:defRPr/>
            </a:pPr>
            <a:endParaRPr lang="es-ES" sz="1800" b="1" smtClean="0"/>
          </a:p>
          <a:p>
            <a:pPr algn="just" eaLnBrk="1" hangingPunct="1">
              <a:lnSpc>
                <a:spcPct val="80000"/>
              </a:lnSpc>
              <a:buFontTx/>
              <a:buNone/>
              <a:defRPr/>
            </a:pPr>
            <a:r>
              <a:rPr lang="es-ES" sz="1800" smtClean="0"/>
              <a:t>Es conveniente destacar que las prestaciones y los servicios incluyen una amplia gama de renglones adicionales a la compensación salarial. Las prestaciones y los servicios se conceden solo por el hecho de pertenecer a la organización, lo cual significa una diferencia de importancia radical.</a:t>
            </a:r>
          </a:p>
          <a:p>
            <a:pPr algn="just" eaLnBrk="1" hangingPunct="1">
              <a:lnSpc>
                <a:spcPct val="80000"/>
              </a:lnSpc>
              <a:buFontTx/>
              <a:buNone/>
              <a:defRPr/>
            </a:pPr>
            <a:endParaRPr lang="es-ES" sz="1800" b="1" smtClean="0"/>
          </a:p>
          <a:p>
            <a:pPr algn="just" eaLnBrk="1" hangingPunct="1">
              <a:lnSpc>
                <a:spcPct val="80000"/>
              </a:lnSpc>
              <a:buFontTx/>
              <a:buNone/>
              <a:defRPr/>
            </a:pPr>
            <a:r>
              <a:rPr lang="es-ES" sz="1800" b="1" smtClean="0"/>
              <a:t>Funciones de la compensación indirecta </a:t>
            </a:r>
          </a:p>
          <a:p>
            <a:pPr algn="just" eaLnBrk="1" hangingPunct="1">
              <a:lnSpc>
                <a:spcPct val="80000"/>
              </a:lnSpc>
              <a:buFontTx/>
              <a:buNone/>
              <a:defRPr/>
            </a:pPr>
            <a:endParaRPr lang="es-ES" sz="1800" b="1" smtClean="0"/>
          </a:p>
          <a:p>
            <a:pPr algn="just" eaLnBrk="1" hangingPunct="1">
              <a:lnSpc>
                <a:spcPct val="80000"/>
              </a:lnSpc>
              <a:buFontTx/>
              <a:buNone/>
              <a:defRPr/>
            </a:pPr>
            <a:r>
              <a:rPr lang="es-ES" sz="1800" b="1" smtClean="0"/>
              <a:t>Objetivos sociales </a:t>
            </a:r>
          </a:p>
          <a:p>
            <a:pPr algn="just" eaLnBrk="1" hangingPunct="1">
              <a:lnSpc>
                <a:spcPct val="80000"/>
              </a:lnSpc>
              <a:buFontTx/>
              <a:buNone/>
              <a:defRPr/>
            </a:pPr>
            <a:endParaRPr lang="es-ES" sz="1800" b="1" smtClean="0"/>
          </a:p>
          <a:p>
            <a:pPr algn="just" eaLnBrk="1" hangingPunct="1">
              <a:lnSpc>
                <a:spcPct val="80000"/>
              </a:lnSpc>
              <a:buFontTx/>
              <a:buNone/>
              <a:defRPr/>
            </a:pPr>
            <a:r>
              <a:rPr lang="es-ES" sz="1800" smtClean="0"/>
              <a:t>Las organizaciones buscan soluciones para los problemas de su personal y soluciones de grupo para los problemas sociales que las afectan más directamente. Los incentivos fiscales y las exenciones tributarias para las empresas que prestan servicios en campos como la salud, la jubilación, el ahorro y la educación son muy comunes en gran cantidad de casos.</a:t>
            </a:r>
          </a:p>
          <a:p>
            <a:pPr algn="just" eaLnBrk="1" hangingPunct="1">
              <a:lnSpc>
                <a:spcPct val="80000"/>
              </a:lnSpc>
              <a:buFontTx/>
              <a:buNone/>
              <a:defRPr/>
            </a:pPr>
            <a:endParaRPr lang="es-ES" sz="1800" smtClean="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90469" name="Rectangle 5"/>
          <p:cNvSpPr>
            <a:spLocks noGrp="1" noChangeArrowheads="1"/>
          </p:cNvSpPr>
          <p:nvPr>
            <p:ph type="body" idx="1"/>
          </p:nvPr>
        </p:nvSpPr>
        <p:spPr>
          <a:xfrm>
            <a:off x="457200" y="404813"/>
            <a:ext cx="8229600" cy="5614987"/>
          </a:xfrm>
        </p:spPr>
        <p:txBody>
          <a:bodyPr/>
          <a:lstStyle/>
          <a:p>
            <a:pPr algn="just" eaLnBrk="1" hangingPunct="1">
              <a:lnSpc>
                <a:spcPct val="80000"/>
              </a:lnSpc>
              <a:buFontTx/>
              <a:buNone/>
              <a:defRPr/>
            </a:pPr>
            <a:r>
              <a:rPr lang="es-ES" sz="2000" b="1" smtClean="0"/>
              <a:t>Objetivos de la organización</a:t>
            </a:r>
          </a:p>
          <a:p>
            <a:pPr algn="just" eaLnBrk="1" hangingPunct="1">
              <a:lnSpc>
                <a:spcPct val="80000"/>
              </a:lnSpc>
              <a:buFontTx/>
              <a:buNone/>
              <a:defRPr/>
            </a:pPr>
            <a:r>
              <a:rPr lang="es-ES" sz="2000" smtClean="0"/>
              <a:t>Reducción de las tasas de rotación. · </a:t>
            </a:r>
          </a:p>
          <a:p>
            <a:pPr algn="just" eaLnBrk="1" hangingPunct="1">
              <a:lnSpc>
                <a:spcPct val="80000"/>
              </a:lnSpc>
              <a:buFontTx/>
              <a:buNone/>
              <a:defRPr/>
            </a:pPr>
            <a:r>
              <a:rPr lang="es-ES" sz="2000" smtClean="0"/>
              <a:t>Desaliento a los movimientos tendientes al conflicto. · </a:t>
            </a:r>
          </a:p>
          <a:p>
            <a:pPr algn="just" eaLnBrk="1" hangingPunct="1">
              <a:lnSpc>
                <a:spcPct val="80000"/>
              </a:lnSpc>
              <a:buFontTx/>
              <a:buNone/>
              <a:defRPr/>
            </a:pPr>
            <a:r>
              <a:rPr lang="es-ES" sz="2000" smtClean="0"/>
              <a:t>Ventajas para el reclutamiento de personal. · </a:t>
            </a:r>
          </a:p>
          <a:p>
            <a:pPr algn="just" eaLnBrk="1" hangingPunct="1">
              <a:lnSpc>
                <a:spcPct val="80000"/>
              </a:lnSpc>
              <a:buFontTx/>
              <a:buNone/>
              <a:defRPr/>
            </a:pPr>
            <a:r>
              <a:rPr lang="es-ES" sz="2000" smtClean="0"/>
              <a:t>Satisfacción de los objetivos de los empleados.</a:t>
            </a:r>
          </a:p>
          <a:p>
            <a:pPr algn="just" eaLnBrk="1" hangingPunct="1">
              <a:lnSpc>
                <a:spcPct val="80000"/>
              </a:lnSpc>
              <a:buFontTx/>
              <a:buNone/>
              <a:defRPr/>
            </a:pPr>
            <a:endParaRPr lang="es-MX" sz="2000" smtClean="0"/>
          </a:p>
          <a:p>
            <a:pPr algn="just" eaLnBrk="1" hangingPunct="1">
              <a:lnSpc>
                <a:spcPct val="80000"/>
              </a:lnSpc>
              <a:buFontTx/>
              <a:buNone/>
              <a:defRPr/>
            </a:pPr>
            <a:r>
              <a:rPr lang="es-ES" sz="2000" b="1" smtClean="0"/>
              <a:t>Objetivos del empleado</a:t>
            </a:r>
          </a:p>
          <a:p>
            <a:pPr algn="just" eaLnBrk="1" hangingPunct="1">
              <a:lnSpc>
                <a:spcPct val="80000"/>
              </a:lnSpc>
              <a:buFontTx/>
              <a:buNone/>
              <a:defRPr/>
            </a:pPr>
            <a:r>
              <a:rPr lang="es-ES" sz="2000" smtClean="0"/>
              <a:t>Los empleados suelen esforzarse para obtener las prestaciones y servicios que proporciona la empresa por varias razones entre las que se cuentan los costos menores de diferentes servicios y su mayor nivel de accesibilidad cuando la empresa los otorga.</a:t>
            </a:r>
          </a:p>
          <a:p>
            <a:pPr algn="just" eaLnBrk="1" hangingPunct="1">
              <a:lnSpc>
                <a:spcPct val="80000"/>
              </a:lnSpc>
              <a:buFontTx/>
              <a:buNone/>
              <a:defRPr/>
            </a:pPr>
            <a:endParaRPr lang="es-ES" sz="2000" smtClean="0"/>
          </a:p>
          <a:p>
            <a:pPr algn="just" eaLnBrk="1" hangingPunct="1">
              <a:lnSpc>
                <a:spcPct val="80000"/>
              </a:lnSpc>
              <a:buFontTx/>
              <a:buNone/>
              <a:defRPr/>
            </a:pPr>
            <a:r>
              <a:rPr lang="es-ES" sz="2000" b="1" smtClean="0"/>
              <a:t>Beneficios del aseguramiento</a:t>
            </a:r>
          </a:p>
          <a:p>
            <a:pPr algn="just" eaLnBrk="1" hangingPunct="1">
              <a:lnSpc>
                <a:spcPct val="80000"/>
              </a:lnSpc>
              <a:buFontTx/>
              <a:buNone/>
              <a:defRPr/>
            </a:pPr>
            <a:r>
              <a:rPr lang="es-ES" sz="2000" smtClean="0"/>
              <a:t>Las prestaciones comprendidas en la obtención de pólizas de seguros amplían los beneficios a los miembros de la familia del empleado y por esa razón permiten alcanzar, entre otros objetivos, los de carácter eminentemente social.</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91493" name="Rectangle 5"/>
          <p:cNvSpPr>
            <a:spLocks noGrp="1" noChangeArrowheads="1"/>
          </p:cNvSpPr>
          <p:nvPr>
            <p:ph type="body" idx="1"/>
          </p:nvPr>
        </p:nvSpPr>
        <p:spPr>
          <a:xfrm>
            <a:off x="457200" y="981075"/>
            <a:ext cx="8229600" cy="5038725"/>
          </a:xfrm>
        </p:spPr>
        <p:txBody>
          <a:bodyPr/>
          <a:lstStyle/>
          <a:p>
            <a:pPr algn="just" eaLnBrk="1" hangingPunct="1">
              <a:lnSpc>
                <a:spcPct val="80000"/>
              </a:lnSpc>
              <a:buFontTx/>
              <a:buNone/>
              <a:defRPr/>
            </a:pPr>
            <a:r>
              <a:rPr lang="es-ES" sz="2000" b="1" smtClean="0"/>
              <a:t>Seguros de salud</a:t>
            </a:r>
          </a:p>
          <a:p>
            <a:pPr algn="just" eaLnBrk="1" hangingPunct="1">
              <a:lnSpc>
                <a:spcPct val="80000"/>
              </a:lnSpc>
              <a:buFontTx/>
              <a:buNone/>
              <a:defRPr/>
            </a:pPr>
            <a:r>
              <a:rPr lang="es-ES" sz="2000" smtClean="0"/>
              <a:t>Los seguros de salud pueden descomponerse en pólizas que cubran gastos médicos mayores, menores, atención dental, óptica y pólizas de preservación y garantía de la salud mental.</a:t>
            </a:r>
          </a:p>
          <a:p>
            <a:pPr algn="just" eaLnBrk="1" hangingPunct="1">
              <a:lnSpc>
                <a:spcPct val="80000"/>
              </a:lnSpc>
              <a:buFontTx/>
              <a:buNone/>
              <a:defRPr/>
            </a:pPr>
            <a:endParaRPr lang="es-ES" sz="2000" smtClean="0"/>
          </a:p>
          <a:p>
            <a:pPr algn="just" eaLnBrk="1" hangingPunct="1">
              <a:lnSpc>
                <a:spcPct val="80000"/>
              </a:lnSpc>
              <a:buFontTx/>
              <a:buNone/>
              <a:defRPr/>
            </a:pPr>
            <a:r>
              <a:rPr lang="es-ES" sz="2000" b="1" smtClean="0"/>
              <a:t>Seguros de vida</a:t>
            </a:r>
          </a:p>
          <a:p>
            <a:pPr algn="just" eaLnBrk="1" hangingPunct="1">
              <a:lnSpc>
                <a:spcPct val="80000"/>
              </a:lnSpc>
              <a:buFontTx/>
              <a:buNone/>
              <a:defRPr/>
            </a:pPr>
            <a:r>
              <a:rPr lang="es-ES" sz="2000" smtClean="0"/>
              <a:t>Casi siempre excluye a los familiares de los empleados, a menos que el empleado opte por cubrir una póliza que ampare a cada uno de sus parientes. Es más accesible que el de atención médica.</a:t>
            </a:r>
          </a:p>
          <a:p>
            <a:pPr algn="just" eaLnBrk="1" hangingPunct="1">
              <a:lnSpc>
                <a:spcPct val="80000"/>
              </a:lnSpc>
              <a:buFontTx/>
              <a:buNone/>
              <a:defRPr/>
            </a:pPr>
            <a:endParaRPr lang="es-ES" sz="2000" smtClean="0"/>
          </a:p>
          <a:p>
            <a:pPr algn="just" eaLnBrk="1" hangingPunct="1">
              <a:lnSpc>
                <a:spcPct val="80000"/>
              </a:lnSpc>
              <a:buFontTx/>
              <a:buNone/>
              <a:defRPr/>
            </a:pPr>
            <a:r>
              <a:rPr lang="es-ES" sz="2000" b="1" smtClean="0"/>
              <a:t>Seguros por incapacidad</a:t>
            </a:r>
          </a:p>
          <a:p>
            <a:pPr algn="just" eaLnBrk="1" hangingPunct="1">
              <a:lnSpc>
                <a:spcPct val="80000"/>
              </a:lnSpc>
              <a:buFontTx/>
              <a:buNone/>
              <a:defRPr/>
            </a:pPr>
            <a:r>
              <a:rPr lang="es-ES" sz="2000" smtClean="0"/>
              <a:t>Muchas empresas pierden valiosos integrantes de su personal a causa de accidentes y circunstancias en que el trabajador se ve imposibilitado temporal o permanentemente para continuar trabajando.</a:t>
            </a:r>
          </a:p>
          <a:p>
            <a:pPr algn="just" eaLnBrk="1" hangingPunct="1">
              <a:lnSpc>
                <a:spcPct val="80000"/>
              </a:lnSpc>
              <a:buFontTx/>
              <a:buNone/>
              <a:defRPr/>
            </a:pPr>
            <a:endParaRPr lang="es-ES" sz="2000" smtClean="0"/>
          </a:p>
          <a:p>
            <a:pPr algn="just" eaLnBrk="1" hangingPunct="1">
              <a:lnSpc>
                <a:spcPct val="80000"/>
              </a:lnSpc>
              <a:buFontTx/>
              <a:buNone/>
              <a:defRPr/>
            </a:pPr>
            <a:endParaRPr lang="es-ES" sz="2000" smtClean="0"/>
          </a:p>
          <a:p>
            <a:pPr eaLnBrk="1" hangingPunct="1">
              <a:lnSpc>
                <a:spcPct val="80000"/>
              </a:lnSpc>
              <a:defRPr/>
            </a:pPr>
            <a:endParaRPr lang="es-ES" sz="1800" smtClean="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92517" name="Rectangle 5"/>
          <p:cNvSpPr>
            <a:spLocks noGrp="1" noChangeArrowheads="1"/>
          </p:cNvSpPr>
          <p:nvPr>
            <p:ph type="body" idx="1"/>
          </p:nvPr>
        </p:nvSpPr>
        <p:spPr>
          <a:xfrm>
            <a:off x="457200" y="333375"/>
            <a:ext cx="8229600" cy="5686425"/>
          </a:xfrm>
        </p:spPr>
        <p:txBody>
          <a:bodyPr/>
          <a:lstStyle/>
          <a:p>
            <a:pPr marL="381000" indent="-381000" algn="just" eaLnBrk="1" hangingPunct="1">
              <a:lnSpc>
                <a:spcPct val="80000"/>
              </a:lnSpc>
              <a:buFontTx/>
              <a:buNone/>
              <a:defRPr/>
            </a:pPr>
            <a:endParaRPr lang="es-ES" sz="1800" b="1" smtClean="0"/>
          </a:p>
          <a:p>
            <a:pPr marL="381000" indent="-381000" algn="just" eaLnBrk="1" hangingPunct="1">
              <a:lnSpc>
                <a:spcPct val="80000"/>
              </a:lnSpc>
              <a:buFontTx/>
              <a:buNone/>
              <a:defRPr/>
            </a:pPr>
            <a:endParaRPr lang="es-ES" sz="1800" b="1" smtClean="0"/>
          </a:p>
          <a:p>
            <a:pPr marL="381000" indent="-381000" algn="just" eaLnBrk="1" hangingPunct="1">
              <a:lnSpc>
                <a:spcPct val="80000"/>
              </a:lnSpc>
              <a:buFontTx/>
              <a:buNone/>
              <a:defRPr/>
            </a:pPr>
            <a:r>
              <a:rPr lang="es-ES" sz="1800" b="1" smtClean="0"/>
              <a:t>Beneficios del aseguramiento del personal</a:t>
            </a:r>
          </a:p>
          <a:p>
            <a:pPr marL="381000" indent="-381000" algn="just" eaLnBrk="1" hangingPunct="1">
              <a:lnSpc>
                <a:spcPct val="80000"/>
              </a:lnSpc>
              <a:buFontTx/>
              <a:buNone/>
              <a:defRPr/>
            </a:pPr>
            <a:r>
              <a:rPr lang="es-ES" sz="1800" smtClean="0"/>
              <a:t>Además de los beneficios directos que se derivan de participar en una póliza de aseguramiento, existen otros que pueden desprenderse de determinadas políticas de la empresa y que refuerzan las ventajas del aseguramiento tradicional. Seguridad de desempleo. Jubilación. </a:t>
            </a:r>
          </a:p>
          <a:p>
            <a:pPr marL="381000" indent="-381000" algn="just" eaLnBrk="1" hangingPunct="1">
              <a:lnSpc>
                <a:spcPct val="80000"/>
              </a:lnSpc>
              <a:buFontTx/>
              <a:buNone/>
              <a:defRPr/>
            </a:pPr>
            <a:endParaRPr lang="es-MX" sz="1800" smtClean="0"/>
          </a:p>
          <a:p>
            <a:pPr marL="381000" indent="-381000" algn="just" eaLnBrk="1" hangingPunct="1">
              <a:lnSpc>
                <a:spcPct val="80000"/>
              </a:lnSpc>
              <a:buFontTx/>
              <a:buNone/>
              <a:defRPr/>
            </a:pPr>
            <a:endParaRPr lang="es-MX" sz="1800" smtClean="0"/>
          </a:p>
          <a:p>
            <a:pPr marL="381000" indent="-381000" algn="just" eaLnBrk="1" hangingPunct="1">
              <a:lnSpc>
                <a:spcPct val="80000"/>
              </a:lnSpc>
              <a:buFontTx/>
              <a:buNone/>
              <a:defRPr/>
            </a:pPr>
            <a:endParaRPr lang="es-ES" sz="1800" smtClean="0"/>
          </a:p>
          <a:p>
            <a:pPr marL="381000" indent="-381000" algn="just" eaLnBrk="1" hangingPunct="1">
              <a:lnSpc>
                <a:spcPct val="80000"/>
              </a:lnSpc>
              <a:buFontTx/>
              <a:buNone/>
              <a:defRPr/>
            </a:pPr>
            <a:r>
              <a:rPr lang="es-ES" sz="1800" b="1" smtClean="0"/>
              <a:t>Prestaciones fuera del horario de trabajo</a:t>
            </a:r>
          </a:p>
          <a:p>
            <a:pPr marL="381000" indent="-381000" algn="just" eaLnBrk="1" hangingPunct="1">
              <a:lnSpc>
                <a:spcPct val="80000"/>
              </a:lnSpc>
              <a:buFontTx/>
              <a:buNone/>
              <a:defRPr/>
            </a:pPr>
            <a:r>
              <a:rPr lang="es-ES" sz="1800" smtClean="0"/>
              <a:t>Los periodos durante los que el empleado no labora pero obtiene el beneficio de recibir su pago o incluso recibir bonos adicionales, pueden asumir varias formas y exceder con mucho los requerimientos de ley.</a:t>
            </a:r>
          </a:p>
          <a:p>
            <a:pPr marL="381000" indent="-381000" algn="just" eaLnBrk="1" hangingPunct="1">
              <a:lnSpc>
                <a:spcPct val="80000"/>
              </a:lnSpc>
              <a:buFontTx/>
              <a:buNone/>
              <a:defRPr/>
            </a:pPr>
            <a:endParaRPr lang="es-ES" sz="1800" smtClean="0"/>
          </a:p>
          <a:p>
            <a:pPr marL="381000" indent="-381000" algn="just" eaLnBrk="1" hangingPunct="1">
              <a:lnSpc>
                <a:spcPct val="80000"/>
              </a:lnSpc>
              <a:defRPr/>
            </a:pPr>
            <a:r>
              <a:rPr lang="es-ES" sz="1800" smtClean="0"/>
              <a:t>Pausas y descansos durante la jornada. · </a:t>
            </a:r>
          </a:p>
          <a:p>
            <a:pPr marL="381000" indent="-381000" algn="just" eaLnBrk="1" hangingPunct="1">
              <a:lnSpc>
                <a:spcPct val="80000"/>
              </a:lnSpc>
              <a:defRPr/>
            </a:pPr>
            <a:r>
              <a:rPr lang="es-ES" sz="1800" smtClean="0"/>
              <a:t>Días de enfermedad y compensación por salud. · </a:t>
            </a:r>
          </a:p>
          <a:p>
            <a:pPr marL="381000" indent="-381000" algn="just" eaLnBrk="1" hangingPunct="1">
              <a:lnSpc>
                <a:spcPct val="80000"/>
              </a:lnSpc>
              <a:defRPr/>
            </a:pPr>
            <a:r>
              <a:rPr lang="es-ES" sz="1800" smtClean="0"/>
              <a:t>Actividades deportivas. · </a:t>
            </a:r>
          </a:p>
          <a:p>
            <a:pPr marL="381000" indent="-381000" algn="just" eaLnBrk="1" hangingPunct="1">
              <a:lnSpc>
                <a:spcPct val="80000"/>
              </a:lnSpc>
              <a:defRPr/>
            </a:pPr>
            <a:r>
              <a:rPr lang="es-ES" sz="1800" smtClean="0"/>
              <a:t>Días de fiesta y vacaciones. · </a:t>
            </a:r>
          </a:p>
          <a:p>
            <a:pPr marL="381000" indent="-381000" algn="just" eaLnBrk="1" hangingPunct="1">
              <a:lnSpc>
                <a:spcPct val="80000"/>
              </a:lnSpc>
              <a:defRPr/>
            </a:pPr>
            <a:r>
              <a:rPr lang="es-ES" sz="1800" smtClean="0"/>
              <a:t>Ausencias autorizadas.</a:t>
            </a:r>
          </a:p>
          <a:p>
            <a:pPr marL="381000" indent="-381000" algn="just" eaLnBrk="1" hangingPunct="1">
              <a:lnSpc>
                <a:spcPct val="80000"/>
              </a:lnSpc>
              <a:buFontTx/>
              <a:buNone/>
              <a:defRPr/>
            </a:pPr>
            <a:endParaRPr lang="es-ES" sz="18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foto_comunicaciones"/>
          <p:cNvPicPr>
            <a:picLocks noChangeAspect="1" noChangeArrowheads="1"/>
          </p:cNvPicPr>
          <p:nvPr/>
        </p:nvPicPr>
        <p:blipFill>
          <a:blip r:embed="rId3" cstate="print"/>
          <a:srcRect/>
          <a:stretch>
            <a:fillRect/>
          </a:stretch>
        </p:blipFill>
        <p:spPr bwMode="auto">
          <a:xfrm>
            <a:off x="0" y="0"/>
            <a:ext cx="4416425" cy="6858000"/>
          </a:xfrm>
          <a:prstGeom prst="rect">
            <a:avLst/>
          </a:prstGeom>
          <a:noFill/>
          <a:ln w="9525">
            <a:noFill/>
            <a:miter lim="800000"/>
            <a:headEnd/>
            <a:tailEnd/>
          </a:ln>
        </p:spPr>
      </p:pic>
      <p:pic>
        <p:nvPicPr>
          <p:cNvPr id="16387" name="Picture 7" descr="celulares"/>
          <p:cNvPicPr>
            <a:picLocks noChangeAspect="1" noChangeArrowheads="1"/>
          </p:cNvPicPr>
          <p:nvPr/>
        </p:nvPicPr>
        <p:blipFill>
          <a:blip r:embed="rId4" cstate="print"/>
          <a:srcRect/>
          <a:stretch>
            <a:fillRect/>
          </a:stretch>
        </p:blipFill>
        <p:spPr bwMode="auto">
          <a:xfrm>
            <a:off x="4356100" y="0"/>
            <a:ext cx="4787900" cy="3698875"/>
          </a:xfrm>
          <a:prstGeom prst="rect">
            <a:avLst/>
          </a:prstGeom>
          <a:noFill/>
          <a:ln w="9525">
            <a:noFill/>
            <a:miter lim="800000"/>
            <a:headEnd/>
            <a:tailEnd/>
          </a:ln>
        </p:spPr>
      </p:pic>
      <p:pic>
        <p:nvPicPr>
          <p:cNvPr id="16388" name="Picture 9" descr="radios"/>
          <p:cNvPicPr>
            <a:picLocks noChangeAspect="1" noChangeArrowheads="1"/>
          </p:cNvPicPr>
          <p:nvPr/>
        </p:nvPicPr>
        <p:blipFill>
          <a:blip r:embed="rId5" cstate="print"/>
          <a:srcRect/>
          <a:stretch>
            <a:fillRect/>
          </a:stretch>
        </p:blipFill>
        <p:spPr bwMode="auto">
          <a:xfrm>
            <a:off x="5435600" y="3644900"/>
            <a:ext cx="3168650" cy="321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 descr="Haz Click con el Boton derecho del mouse si deseas grabarla."/>
          <p:cNvPicPr>
            <a:picLocks noGrp="1" noChangeAspect="1" noChangeArrowheads="1"/>
          </p:cNvPicPr>
          <p:nvPr>
            <p:ph idx="4294967295"/>
          </p:nvPr>
        </p:nvPicPr>
        <p:blipFill>
          <a:blip r:embed="rId2" cstate="print"/>
          <a:srcRect/>
          <a:stretch>
            <a:fillRect/>
          </a:stretch>
        </p:blipFill>
        <p:spPr>
          <a:xfrm>
            <a:off x="0" y="0"/>
            <a:ext cx="9144000" cy="6986588"/>
          </a:xfrm>
          <a:noFill/>
        </p:spPr>
      </p:pic>
      <p:sp>
        <p:nvSpPr>
          <p:cNvPr id="193541" name="Rectangle 5"/>
          <p:cNvSpPr>
            <a:spLocks noGrp="1" noChangeArrowheads="1"/>
          </p:cNvSpPr>
          <p:nvPr>
            <p:ph type="body" idx="1"/>
          </p:nvPr>
        </p:nvSpPr>
        <p:spPr>
          <a:xfrm>
            <a:off x="468313" y="692150"/>
            <a:ext cx="8229600" cy="5327650"/>
          </a:xfrm>
        </p:spPr>
        <p:txBody>
          <a:bodyPr/>
          <a:lstStyle/>
          <a:p>
            <a:pPr algn="just" eaLnBrk="1" hangingPunct="1">
              <a:buFontTx/>
              <a:buNone/>
              <a:defRPr/>
            </a:pPr>
            <a:r>
              <a:rPr lang="es-ES" sz="2000" b="1" smtClean="0"/>
              <a:t>Prestaciones dentro del horario de trabajo</a:t>
            </a:r>
          </a:p>
          <a:p>
            <a:pPr algn="just" eaLnBrk="1" hangingPunct="1">
              <a:buFontTx/>
              <a:buNone/>
              <a:defRPr/>
            </a:pPr>
            <a:endParaRPr lang="es-ES" sz="2000" b="1" smtClean="0"/>
          </a:p>
          <a:p>
            <a:pPr algn="just" eaLnBrk="1" hangingPunct="1">
              <a:buFontTx/>
              <a:buNone/>
              <a:defRPr/>
            </a:pPr>
            <a:r>
              <a:rPr lang="es-ES" sz="2000" smtClean="0"/>
              <a:t>Las mas utilizadas dentro de una organización son las siguientes:</a:t>
            </a:r>
          </a:p>
          <a:p>
            <a:pPr algn="just" eaLnBrk="1" hangingPunct="1">
              <a:buFontTx/>
              <a:buNone/>
              <a:defRPr/>
            </a:pPr>
            <a:r>
              <a:rPr lang="es-ES" sz="2000" smtClean="0"/>
              <a:t>Horarios flexibles  </a:t>
            </a:r>
          </a:p>
          <a:p>
            <a:pPr algn="just" eaLnBrk="1" hangingPunct="1">
              <a:buFontTx/>
              <a:buNone/>
              <a:defRPr/>
            </a:pPr>
            <a:r>
              <a:rPr lang="es-ES" sz="2000" smtClean="0"/>
              <a:t>Partime </a:t>
            </a:r>
          </a:p>
          <a:p>
            <a:pPr algn="just" eaLnBrk="1" hangingPunct="1">
              <a:buFontTx/>
              <a:buNone/>
              <a:defRPr/>
            </a:pPr>
            <a:r>
              <a:rPr lang="es-ES" sz="2000" smtClean="0"/>
              <a:t>Participación en la labor </a:t>
            </a:r>
          </a:p>
          <a:p>
            <a:pPr algn="just" eaLnBrk="1" hangingPunct="1">
              <a:buFontTx/>
              <a:buNone/>
              <a:defRPr/>
            </a:pPr>
            <a:endParaRPr lang="es-ES" sz="2000" smtClean="0"/>
          </a:p>
          <a:p>
            <a:pPr algn="just" eaLnBrk="1" hangingPunct="1">
              <a:buFontTx/>
              <a:buNone/>
              <a:defRPr/>
            </a:pPr>
            <a:r>
              <a:rPr lang="es-ES" sz="2000" b="1" smtClean="0"/>
              <a:t>Servicios a los empleados</a:t>
            </a:r>
          </a:p>
          <a:p>
            <a:pPr algn="just" eaLnBrk="1" hangingPunct="1">
              <a:buFontTx/>
              <a:buNone/>
              <a:defRPr/>
            </a:pPr>
            <a:r>
              <a:rPr lang="es-ES" sz="2000" smtClean="0"/>
              <a:t>Muchas compañías optan por brindar a sus empleados servicios directos, que redundan en beneficio de todos los pertenecientes a la organización. Los servicios mas comunes incluyen los de cafetería o restaurante, apoyo para la educación formal, servicios financieros y servicios de carácter social.</a:t>
            </a:r>
          </a:p>
          <a:p>
            <a:pPr algn="just" eaLnBrk="1" hangingPunct="1">
              <a:buFontTx/>
              <a:buNone/>
              <a:defRPr/>
            </a:pPr>
            <a:endParaRPr lang="es-ES" sz="20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20060319130857-alberto-durero-1507-adan-y-eva"/>
          <p:cNvPicPr>
            <a:picLocks noChangeAspect="1" noChangeArrowheads="1"/>
          </p:cNvPicPr>
          <p:nvPr/>
        </p:nvPicPr>
        <p:blipFill>
          <a:blip r:embed="rId3" cstate="print"/>
          <a:srcRect/>
          <a:stretch>
            <a:fillRect/>
          </a:stretch>
        </p:blipFill>
        <p:spPr bwMode="auto">
          <a:xfrm>
            <a:off x="2627313" y="620713"/>
            <a:ext cx="4151312" cy="5256212"/>
          </a:xfrm>
          <a:prstGeom prst="rect">
            <a:avLst/>
          </a:prstGeom>
          <a:noFill/>
          <a:ln w="9525">
            <a:noFill/>
            <a:miter lim="800000"/>
            <a:headEnd/>
            <a:tailEnd/>
          </a:ln>
        </p:spPr>
      </p:pic>
      <p:pic>
        <p:nvPicPr>
          <p:cNvPr id="17411" name="Picture 9" descr="Image12338">
            <a:hlinkClick r:id="rId4"/>
          </p:cNvPr>
          <p:cNvPicPr>
            <a:picLocks noChangeAspect="1" noChangeArrowheads="1"/>
          </p:cNvPicPr>
          <p:nvPr/>
        </p:nvPicPr>
        <p:blipFill>
          <a:blip r:embed="rId5" cstate="print"/>
          <a:srcRect/>
          <a:stretch>
            <a:fillRect/>
          </a:stretch>
        </p:blipFill>
        <p:spPr bwMode="auto">
          <a:xfrm>
            <a:off x="0" y="0"/>
            <a:ext cx="1384300" cy="1844675"/>
          </a:xfrm>
          <a:prstGeom prst="rect">
            <a:avLst/>
          </a:prstGeom>
          <a:noFill/>
          <a:ln w="9525">
            <a:noFill/>
            <a:miter lim="800000"/>
            <a:headEnd/>
            <a:tailEnd/>
          </a:ln>
        </p:spPr>
      </p:pic>
      <p:pic>
        <p:nvPicPr>
          <p:cNvPr id="17412" name="Picture 11" descr="en_clases-20041118-06">
            <a:hlinkClick r:id="rId6"/>
          </p:cNvPr>
          <p:cNvPicPr>
            <a:picLocks noChangeAspect="1" noChangeArrowheads="1"/>
          </p:cNvPicPr>
          <p:nvPr/>
        </p:nvPicPr>
        <p:blipFill>
          <a:blip r:embed="rId7" cstate="print"/>
          <a:srcRect/>
          <a:stretch>
            <a:fillRect/>
          </a:stretch>
        </p:blipFill>
        <p:spPr bwMode="auto">
          <a:xfrm>
            <a:off x="7273925" y="4868863"/>
            <a:ext cx="1870075" cy="1989137"/>
          </a:xfrm>
          <a:prstGeom prst="rect">
            <a:avLst/>
          </a:prstGeom>
          <a:noFill/>
          <a:ln w="9525">
            <a:noFill/>
            <a:miter lim="800000"/>
            <a:headEnd/>
            <a:tailEnd/>
          </a:ln>
        </p:spPr>
      </p:pic>
      <p:pic>
        <p:nvPicPr>
          <p:cNvPr id="17413" name="Picture 13" descr="slide0017_image012">
            <a:hlinkClick r:id="rId8"/>
          </p:cNvPr>
          <p:cNvPicPr>
            <a:picLocks noChangeAspect="1" noChangeArrowheads="1"/>
          </p:cNvPicPr>
          <p:nvPr/>
        </p:nvPicPr>
        <p:blipFill>
          <a:blip r:embed="rId9" cstate="print"/>
          <a:srcRect/>
          <a:stretch>
            <a:fillRect/>
          </a:stretch>
        </p:blipFill>
        <p:spPr bwMode="auto">
          <a:xfrm>
            <a:off x="0" y="3573463"/>
            <a:ext cx="1295400" cy="3284537"/>
          </a:xfrm>
          <a:prstGeom prst="rect">
            <a:avLst/>
          </a:prstGeom>
          <a:noFill/>
          <a:ln w="9525">
            <a:noFill/>
            <a:miter lim="800000"/>
            <a:headEnd/>
            <a:tailEnd/>
          </a:ln>
        </p:spPr>
      </p:pic>
      <p:pic>
        <p:nvPicPr>
          <p:cNvPr id="17414" name="Picture 15" descr="libana">
            <a:hlinkClick r:id="rId10"/>
          </p:cNvPr>
          <p:cNvPicPr>
            <a:picLocks noChangeAspect="1" noChangeArrowheads="1"/>
          </p:cNvPicPr>
          <p:nvPr/>
        </p:nvPicPr>
        <p:blipFill>
          <a:blip r:embed="rId11" cstate="print"/>
          <a:srcRect/>
          <a:stretch>
            <a:fillRect/>
          </a:stretch>
        </p:blipFill>
        <p:spPr bwMode="auto">
          <a:xfrm>
            <a:off x="7656513" y="0"/>
            <a:ext cx="1544637" cy="1844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p:txBody>
          <a:bodyPr/>
          <a:lstStyle/>
          <a:p>
            <a:pPr algn="ctr" eaLnBrk="1" hangingPunct="1">
              <a:defRPr/>
            </a:pPr>
            <a:r>
              <a:rPr lang="es-ES" smtClean="0">
                <a:solidFill>
                  <a:srgbClr val="FF0000"/>
                </a:solidFill>
                <a:effectLst>
                  <a:outerShdw blurRad="38100" dist="38100" dir="2700000" algn="tl">
                    <a:srgbClr val="FFFFFF"/>
                  </a:outerShdw>
                </a:effectLst>
              </a:rPr>
              <a:t>ORIGENES DE LA TEORIA DE SISTEMAS</a:t>
            </a:r>
          </a:p>
        </p:txBody>
      </p:sp>
      <p:sp>
        <p:nvSpPr>
          <p:cNvPr id="389123" name="Rectangle 3"/>
          <p:cNvSpPr>
            <a:spLocks noGrp="1" noChangeArrowheads="1"/>
          </p:cNvSpPr>
          <p:nvPr>
            <p:ph type="body" idx="1"/>
          </p:nvPr>
        </p:nvSpPr>
        <p:spPr/>
        <p:txBody>
          <a:bodyPr/>
          <a:lstStyle/>
          <a:p>
            <a:pPr algn="just" eaLnBrk="1" hangingPunct="1">
              <a:buFontTx/>
              <a:buNone/>
              <a:defRPr/>
            </a:pPr>
            <a:r>
              <a:rPr lang="es-ES" sz="2800" smtClean="0"/>
              <a:t>La teoría de sistemas (TS) es un ramo específico de la teoría general de sistemas (TGS).</a:t>
            </a:r>
          </a:p>
          <a:p>
            <a:pPr algn="just" eaLnBrk="1" hangingPunct="1">
              <a:buFontTx/>
              <a:buNone/>
              <a:defRPr/>
            </a:pPr>
            <a:r>
              <a:rPr lang="es-ES" sz="2800" smtClean="0"/>
              <a:t>La TGS surgió con los trabajos del alemán Ludwig von Bertalanffy, publicados entre 1950 y 1968. La TGS no busca solucionar problemas o intentar soluciones prácticas, pero sí producir teorías y formulaciones conceptuales que pueden crear condiciones de aplicación en la realidad empírica.</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7" name="Rectangle 3"/>
          <p:cNvSpPr>
            <a:spLocks noGrp="1" noChangeArrowheads="1"/>
          </p:cNvSpPr>
          <p:nvPr>
            <p:ph type="body" idx="1"/>
          </p:nvPr>
        </p:nvSpPr>
        <p:spPr/>
        <p:txBody>
          <a:bodyPr/>
          <a:lstStyle/>
          <a:p>
            <a:pPr algn="just" eaLnBrk="1" hangingPunct="1">
              <a:lnSpc>
                <a:spcPct val="80000"/>
              </a:lnSpc>
              <a:buFontTx/>
              <a:buNone/>
              <a:defRPr/>
            </a:pPr>
            <a:r>
              <a:rPr lang="es-CR" sz="2400" smtClean="0"/>
              <a:t>Según Bertalanffy, sistema es un conjunto de unidades recíprocamente relacionadas. De ahí se deducen dos conceptos: propósito (u objetivo) y globalismo (o totalidad).</a:t>
            </a:r>
            <a:endParaRPr lang="es-ES" sz="2400" smtClean="0"/>
          </a:p>
          <a:p>
            <a:pPr algn="just" eaLnBrk="1" hangingPunct="1">
              <a:lnSpc>
                <a:spcPct val="80000"/>
              </a:lnSpc>
              <a:buFontTx/>
              <a:buNone/>
              <a:defRPr/>
            </a:pPr>
            <a:r>
              <a:rPr lang="es-CR" sz="2400" smtClean="0"/>
              <a:t>Propósito u objetivo: todo sistema tiene uno o algunos propósitos. Los elementos (u objetos), como también las relaciones, definen una distribución que trata siempre de alcanzar un objetivo.</a:t>
            </a:r>
            <a:endParaRPr lang="en-US" sz="2400" smtClean="0"/>
          </a:p>
          <a:p>
            <a:pPr algn="just" eaLnBrk="1" hangingPunct="1">
              <a:lnSpc>
                <a:spcPct val="80000"/>
              </a:lnSpc>
              <a:buFontTx/>
              <a:buNone/>
              <a:defRPr/>
            </a:pPr>
            <a:r>
              <a:rPr lang="es-CR" sz="2400" smtClean="0"/>
              <a:t>Globalismo o totalidad: un cambio en una de las unidades del sistema, con probabilidad producirá cambios en las otras. El efecto total se presenta como un ajuste a todo el sistema. Hay una relación de causa/efecto. De estos cambio y ajustes, se derivan dos fenómenos: entropía y homeostasia.</a:t>
            </a:r>
            <a:endParaRPr lang="es-ES" sz="2400" smtClean="0"/>
          </a:p>
          <a:p>
            <a:pPr algn="just" eaLnBrk="1" hangingPunct="1">
              <a:lnSpc>
                <a:spcPct val="80000"/>
              </a:lnSpc>
              <a:buFontTx/>
              <a:buNone/>
              <a:defRPr/>
            </a:pPr>
            <a:endParaRPr lang="es-ES" sz="2400" smtClean="0"/>
          </a:p>
        </p:txBody>
      </p:sp>
      <p:sp>
        <p:nvSpPr>
          <p:cNvPr id="390148" name="Rectangle 4"/>
          <p:cNvSpPr>
            <a:spLocks noGrp="1" noChangeArrowheads="1"/>
          </p:cNvSpPr>
          <p:nvPr>
            <p:ph type="title"/>
          </p:nvPr>
        </p:nvSpPr>
        <p:spPr/>
        <p:txBody>
          <a:bodyPr/>
          <a:lstStyle/>
          <a:p>
            <a:pPr algn="ctr" eaLnBrk="1" hangingPunct="1">
              <a:defRPr/>
            </a:pPr>
            <a:r>
              <a:rPr lang="es-CR" b="1" smtClean="0">
                <a:solidFill>
                  <a:srgbClr val="FF0000"/>
                </a:solidFill>
                <a:effectLst>
                  <a:outerShdw blurRad="38100" dist="38100" dir="2700000" algn="tl">
                    <a:srgbClr val="FFFFFF"/>
                  </a:outerShdw>
                </a:effectLst>
              </a:rPr>
              <a:t/>
            </a:r>
            <a:br>
              <a:rPr lang="es-CR" b="1" smtClean="0">
                <a:solidFill>
                  <a:srgbClr val="FF0000"/>
                </a:solidFill>
                <a:effectLst>
                  <a:outerShdw blurRad="38100" dist="38100" dir="2700000" algn="tl">
                    <a:srgbClr val="FFFFFF"/>
                  </a:outerShdw>
                </a:effectLst>
              </a:rPr>
            </a:br>
            <a:r>
              <a:rPr lang="es-CR" b="1" smtClean="0">
                <a:solidFill>
                  <a:srgbClr val="FF0000"/>
                </a:solidFill>
                <a:effectLst>
                  <a:outerShdw blurRad="38100" dist="38100" dir="2700000" algn="tl">
                    <a:srgbClr val="FFFFFF"/>
                  </a:outerShdw>
                </a:effectLst>
              </a:rPr>
              <a:t>CARACTERÍSTICAS DE LOS SISTEMAS</a:t>
            </a:r>
            <a:br>
              <a:rPr lang="es-CR" b="1" smtClean="0">
                <a:solidFill>
                  <a:srgbClr val="FF0000"/>
                </a:solidFill>
                <a:effectLst>
                  <a:outerShdw blurRad="38100" dist="38100" dir="2700000" algn="tl">
                    <a:srgbClr val="FFFFFF"/>
                  </a:outerShdw>
                </a:effectLst>
              </a:rPr>
            </a:br>
            <a:endParaRPr lang="es-ES" b="1" smtClean="0">
              <a:solidFill>
                <a:srgbClr val="FF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1" name="Rectangle 3"/>
          <p:cNvSpPr>
            <a:spLocks noGrp="1" noChangeArrowheads="1"/>
          </p:cNvSpPr>
          <p:nvPr>
            <p:ph type="body" idx="1"/>
          </p:nvPr>
        </p:nvSpPr>
        <p:spPr>
          <a:xfrm>
            <a:off x="457200" y="908050"/>
            <a:ext cx="8229600" cy="5111750"/>
          </a:xfrm>
        </p:spPr>
        <p:txBody>
          <a:bodyPr/>
          <a:lstStyle/>
          <a:p>
            <a:pPr algn="just" eaLnBrk="1" hangingPunct="1">
              <a:lnSpc>
                <a:spcPct val="90000"/>
              </a:lnSpc>
              <a:buFontTx/>
              <a:buNone/>
              <a:defRPr/>
            </a:pPr>
            <a:r>
              <a:rPr lang="es-CR" sz="2400" dirty="0" smtClean="0"/>
              <a:t>Entropía: es la tendencia de los sistemas a desgastarse, a desintegrarse</a:t>
            </a:r>
            <a:r>
              <a:rPr lang="es-CR" sz="2400" smtClean="0"/>
              <a:t>, por el relajamiento de los estándares y un aumento de la aleatoriedad. </a:t>
            </a:r>
            <a:r>
              <a:rPr lang="es-CR" sz="2400" dirty="0" smtClean="0"/>
              <a:t>La entropía aumenta con el correr del tiempo. Si aumenta la información, disminuye la entropía, pues la información es la base de la configuración y del orden. De aquí nace la </a:t>
            </a:r>
            <a:r>
              <a:rPr lang="es-CR" sz="2400" dirty="0" err="1" smtClean="0"/>
              <a:t>negentropía</a:t>
            </a:r>
            <a:r>
              <a:rPr lang="es-CR" sz="2400" dirty="0" smtClean="0"/>
              <a:t>, o sea, la información como medio o instrumento de ordenación del sistema.</a:t>
            </a:r>
          </a:p>
          <a:p>
            <a:pPr algn="just" eaLnBrk="1" hangingPunct="1">
              <a:lnSpc>
                <a:spcPct val="90000"/>
              </a:lnSpc>
              <a:buFontTx/>
              <a:buNone/>
              <a:defRPr/>
            </a:pPr>
            <a:endParaRPr lang="en-US" sz="2400" dirty="0" smtClean="0"/>
          </a:p>
          <a:p>
            <a:pPr algn="just" eaLnBrk="1" hangingPunct="1">
              <a:lnSpc>
                <a:spcPct val="90000"/>
              </a:lnSpc>
              <a:buFontTx/>
              <a:buNone/>
              <a:defRPr/>
            </a:pPr>
            <a:r>
              <a:rPr lang="es-CR" sz="2400" dirty="0" smtClean="0"/>
              <a:t>Homeostasia: es el equilibrio dinámico entre las partes del sistema. Los sistemas tienen una tendencia a adaptarse con el fin de alcanzar un equilibrio interno frente a los cambios externos del entorno.</a:t>
            </a:r>
            <a:endParaRPr lang="es-ES" sz="2400" dirty="0" smtClean="0"/>
          </a:p>
          <a:p>
            <a:pPr algn="just" eaLnBrk="1" hangingPunct="1">
              <a:lnSpc>
                <a:spcPct val="90000"/>
              </a:lnSpc>
              <a:buFontTx/>
              <a:buNone/>
              <a:defRPr/>
            </a:pPr>
            <a:endParaRPr lang="es-ES" sz="24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pPr algn="ctr" eaLnBrk="1" hangingPunct="1">
              <a:defRPr/>
            </a:pPr>
            <a:r>
              <a:rPr lang="es-CR" b="1" smtClean="0">
                <a:solidFill>
                  <a:srgbClr val="FF0000"/>
                </a:solidFill>
                <a:effectLst>
                  <a:outerShdw blurRad="38100" dist="38100" dir="2700000" algn="tl">
                    <a:srgbClr val="FFFFFF"/>
                  </a:outerShdw>
                </a:effectLst>
              </a:rPr>
              <a:t>TIPOS DE SISTEMAS</a:t>
            </a:r>
            <a:br>
              <a:rPr lang="es-CR" b="1" smtClean="0">
                <a:solidFill>
                  <a:srgbClr val="FF0000"/>
                </a:solidFill>
                <a:effectLst>
                  <a:outerShdw blurRad="38100" dist="38100" dir="2700000" algn="tl">
                    <a:srgbClr val="FFFFFF"/>
                  </a:outerShdw>
                </a:effectLst>
              </a:rPr>
            </a:br>
            <a:endParaRPr lang="es-ES" b="1" smtClean="0">
              <a:solidFill>
                <a:srgbClr val="FF0000"/>
              </a:solidFill>
              <a:effectLst>
                <a:outerShdw blurRad="38100" dist="38100" dir="2700000" algn="tl">
                  <a:srgbClr val="FFFFFF"/>
                </a:outerShdw>
              </a:effectLst>
            </a:endParaRPr>
          </a:p>
        </p:txBody>
      </p:sp>
      <p:sp>
        <p:nvSpPr>
          <p:cNvPr id="392195" name="Rectangle 3"/>
          <p:cNvSpPr>
            <a:spLocks noGrp="1" noChangeArrowheads="1"/>
          </p:cNvSpPr>
          <p:nvPr>
            <p:ph type="body" idx="1"/>
          </p:nvPr>
        </p:nvSpPr>
        <p:spPr/>
        <p:txBody>
          <a:bodyPr/>
          <a:lstStyle/>
          <a:p>
            <a:pPr algn="just" eaLnBrk="1" hangingPunct="1">
              <a:buFontTx/>
              <a:buNone/>
              <a:defRPr/>
            </a:pPr>
            <a:r>
              <a:rPr lang="es-CR" sz="2800" smtClean="0"/>
              <a:t>En cuanto a su constitución, pueden ser físicos o abstractos:</a:t>
            </a:r>
            <a:endParaRPr lang="es-ES" sz="2800" smtClean="0"/>
          </a:p>
          <a:p>
            <a:pPr algn="just" eaLnBrk="1" hangingPunct="1">
              <a:buFontTx/>
              <a:buNone/>
              <a:defRPr/>
            </a:pPr>
            <a:r>
              <a:rPr lang="es-CR" sz="2800" smtClean="0"/>
              <a:t>Sistemas físicos o concretos: compuestos por equipos, maquinaria, objetos y cosas reales. El hardware.</a:t>
            </a:r>
            <a:endParaRPr lang="en-US" sz="2800" smtClean="0"/>
          </a:p>
          <a:p>
            <a:pPr algn="just" eaLnBrk="1" hangingPunct="1">
              <a:buFontTx/>
              <a:buNone/>
              <a:defRPr/>
            </a:pPr>
            <a:r>
              <a:rPr lang="es-CR" sz="2800" smtClean="0"/>
              <a:t>Sistemas abstractos: compuestos por conceptos, planes, hipótesis e ideas. Muchas veces solo existen en el pensamiento de las personas. Es el software.</a:t>
            </a:r>
            <a:endParaRPr lang="es-ES" sz="280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9" name="Rectangle 3"/>
          <p:cNvSpPr>
            <a:spLocks noGrp="1" noChangeArrowheads="1"/>
          </p:cNvSpPr>
          <p:nvPr>
            <p:ph type="body" idx="1"/>
          </p:nvPr>
        </p:nvSpPr>
        <p:spPr>
          <a:xfrm>
            <a:off x="457200" y="476250"/>
            <a:ext cx="8229600" cy="5543550"/>
          </a:xfrm>
        </p:spPr>
        <p:txBody>
          <a:bodyPr/>
          <a:lstStyle/>
          <a:p>
            <a:pPr algn="ctr" eaLnBrk="1" hangingPunct="1">
              <a:lnSpc>
                <a:spcPct val="90000"/>
              </a:lnSpc>
              <a:buFontTx/>
              <a:buNone/>
              <a:defRPr/>
            </a:pPr>
            <a:r>
              <a:rPr lang="es-CR" sz="2400" smtClean="0"/>
              <a:t>En cuanto a su naturaleza, pueden cerrados o abiertos:</a:t>
            </a:r>
          </a:p>
          <a:p>
            <a:pPr algn="just" eaLnBrk="1" hangingPunct="1">
              <a:lnSpc>
                <a:spcPct val="90000"/>
              </a:lnSpc>
              <a:buFontTx/>
              <a:buNone/>
              <a:defRPr/>
            </a:pPr>
            <a:endParaRPr lang="es-ES" sz="2400" smtClean="0"/>
          </a:p>
          <a:p>
            <a:pPr algn="just" eaLnBrk="1" hangingPunct="1">
              <a:lnSpc>
                <a:spcPct val="90000"/>
              </a:lnSpc>
              <a:buFontTx/>
              <a:buNone/>
              <a:defRPr/>
            </a:pPr>
            <a:r>
              <a:rPr lang="es-CR" sz="2400" smtClean="0"/>
              <a:t>Sistemas cerrados: no presentan intercambio con el medio ambiente que los rodea, son herméticos a cualquier influencia ambiental. No reciben ningún recursos externo y nada producen que sea enviado hacia fuera. En rigor, no existen sistemas cerrados. Se da el nombre de sistema cerrado a aquellos sistemas cuyo comportamiento es determinístico y programado y que opera con muy pequeño intercambio de energía y materia con el ambiente. Se aplica el término a los sistemas completamente estructurados, donde los elementos y relaciones se combinan de una manera peculiar y rígida produciendo una salida invariable, como las máquinas.</a:t>
            </a:r>
            <a:endParaRPr lang="es-ES" sz="2400" smtClean="0"/>
          </a:p>
          <a:p>
            <a:pPr algn="just" eaLnBrk="1" hangingPunct="1">
              <a:lnSpc>
                <a:spcPct val="90000"/>
              </a:lnSpc>
              <a:buFontTx/>
              <a:buNone/>
              <a:defRPr/>
            </a:pPr>
            <a:endParaRPr lang="es-E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3" name="Rectangle 3"/>
          <p:cNvSpPr>
            <a:spLocks noGrp="1" noChangeArrowheads="1"/>
          </p:cNvSpPr>
          <p:nvPr>
            <p:ph type="body" idx="1"/>
          </p:nvPr>
        </p:nvSpPr>
        <p:spPr>
          <a:xfrm>
            <a:off x="457200" y="549275"/>
            <a:ext cx="8229600" cy="5470525"/>
          </a:xfrm>
        </p:spPr>
        <p:txBody>
          <a:bodyPr/>
          <a:lstStyle/>
          <a:p>
            <a:pPr algn="just" eaLnBrk="1" hangingPunct="1">
              <a:buFont typeface="Symbol" pitchFamily="18" charset="2"/>
              <a:buNone/>
              <a:defRPr/>
            </a:pPr>
            <a:r>
              <a:rPr lang="es-CR" smtClean="0"/>
              <a:t>Sistemas abiertos: presentan intercambio con el ambiente, a través de entradas y salidas. Intercambian energía y materia con el ambiente. Son adaptativos para sobrevivir. Su estructura es óptima cuando el conjunto de elementos del sistema se organiza, aproximándose a una operación adaptativa. La adaptabilidad es un continuo proceso de aprendizaje y de auto-organización.</a:t>
            </a:r>
            <a:endParaRPr lang="es-ES" smtClean="0"/>
          </a:p>
          <a:p>
            <a:pPr eaLnBrk="1" hangingPunct="1">
              <a:buFontTx/>
              <a:buNone/>
              <a:defRPr/>
            </a:pPr>
            <a:endParaRPr lang="es-E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Grp="1" noChangeArrowheads="1"/>
          </p:cNvSpPr>
          <p:nvPr>
            <p:ph type="body" idx="1"/>
          </p:nvPr>
        </p:nvSpPr>
        <p:spPr/>
        <p:txBody>
          <a:bodyPr/>
          <a:lstStyle/>
          <a:p>
            <a:pPr algn="just" eaLnBrk="1" hangingPunct="1">
              <a:buFontTx/>
              <a:buNone/>
              <a:defRPr/>
            </a:pPr>
            <a:r>
              <a:rPr lang="es-ES" smtClean="0"/>
              <a:t> Administración de Recursos Humanos es el proceso administrativo aplicado al  acrecentamiento y conservación del esfuerzo, las experiencias, la salud, los conocimientos, las habilidades, etc., de los miembros de la organización, en beneficio del individuo, de la propia organización y del país en general.</a:t>
            </a:r>
            <a:endParaRPr lang="es-MX" smtClean="0"/>
          </a:p>
        </p:txBody>
      </p:sp>
      <p:sp>
        <p:nvSpPr>
          <p:cNvPr id="104453" name="Rectangle 5"/>
          <p:cNvSpPr>
            <a:spLocks noGrp="1" noChangeArrowheads="1"/>
          </p:cNvSpPr>
          <p:nvPr>
            <p:ph type="title"/>
          </p:nvPr>
        </p:nvSpPr>
        <p:spPr>
          <a:xfrm>
            <a:off x="457200" y="404813"/>
            <a:ext cx="8686800" cy="838200"/>
          </a:xfrm>
        </p:spPr>
        <p:txBody>
          <a:bodyPr/>
          <a:lstStyle/>
          <a:p>
            <a:pPr algn="ctr" eaLnBrk="1" hangingPunct="1">
              <a:defRPr/>
            </a:pPr>
            <a:r>
              <a:rPr lang="es-ES" smtClean="0">
                <a:solidFill>
                  <a:srgbClr val="FD1127"/>
                </a:solidFill>
                <a:effectLst>
                  <a:outerShdw blurRad="38100" dist="38100" dir="2700000" algn="tl">
                    <a:srgbClr val="FFFFFF"/>
                  </a:outerShdw>
                </a:effectLst>
              </a:rPr>
              <a:t>QUE ES LA ADMINISTRACION DE PERSONAL</a:t>
            </a:r>
            <a:endParaRPr lang="es-MX" smtClean="0">
              <a:solidFill>
                <a:srgbClr val="FD1127"/>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pPr algn="ctr" eaLnBrk="1" hangingPunct="1">
              <a:defRPr/>
            </a:pPr>
            <a:r>
              <a:rPr lang="es-CR" sz="3200" b="1" smtClean="0">
                <a:solidFill>
                  <a:srgbClr val="FF0000"/>
                </a:solidFill>
                <a:effectLst>
                  <a:outerShdw blurRad="38100" dist="38100" dir="2700000" algn="tl">
                    <a:srgbClr val="FFFFFF"/>
                  </a:outerShdw>
                </a:effectLst>
              </a:rPr>
              <a:t>CARACTERÍSTICAS DE LAS ORGANIZACIONES COMO SISTEMAS ABIERTOS</a:t>
            </a:r>
            <a:endParaRPr lang="es-ES" sz="3200" b="1" smtClean="0">
              <a:solidFill>
                <a:srgbClr val="FF0000"/>
              </a:solidFill>
              <a:effectLst>
                <a:outerShdw blurRad="38100" dist="38100" dir="2700000" algn="tl">
                  <a:srgbClr val="FFFFFF"/>
                </a:outerShdw>
              </a:effectLst>
            </a:endParaRPr>
          </a:p>
        </p:txBody>
      </p:sp>
      <p:sp>
        <p:nvSpPr>
          <p:cNvPr id="395267" name="Rectangle 3"/>
          <p:cNvSpPr>
            <a:spLocks noGrp="1" noChangeArrowheads="1"/>
          </p:cNvSpPr>
          <p:nvPr>
            <p:ph type="body" idx="1"/>
          </p:nvPr>
        </p:nvSpPr>
        <p:spPr/>
        <p:txBody>
          <a:bodyPr/>
          <a:lstStyle/>
          <a:p>
            <a:pPr algn="just" eaLnBrk="1" hangingPunct="1">
              <a:lnSpc>
                <a:spcPct val="80000"/>
              </a:lnSpc>
              <a:buFontTx/>
              <a:buNone/>
              <a:defRPr/>
            </a:pPr>
            <a:r>
              <a:rPr lang="es-CR" sz="2400" dirty="0" smtClean="0"/>
              <a:t>1.- Las organizaciones poseen todas las características de los sistemas abiertos. Algunas características básicas de las organizaciones son:</a:t>
            </a:r>
            <a:endParaRPr lang="en-US" sz="2400" dirty="0" smtClean="0"/>
          </a:p>
          <a:p>
            <a:pPr algn="just" eaLnBrk="1" hangingPunct="1">
              <a:lnSpc>
                <a:spcPct val="80000"/>
              </a:lnSpc>
              <a:buFontTx/>
              <a:buNone/>
              <a:defRPr/>
            </a:pPr>
            <a:r>
              <a:rPr lang="en-US" sz="2400" dirty="0" err="1" smtClean="0"/>
              <a:t>Comportamiento</a:t>
            </a:r>
            <a:r>
              <a:rPr lang="en-US" sz="2400" dirty="0" smtClean="0"/>
              <a:t> </a:t>
            </a:r>
            <a:r>
              <a:rPr lang="en-US" sz="2400" dirty="0" err="1" smtClean="0"/>
              <a:t>probabilístico</a:t>
            </a:r>
            <a:r>
              <a:rPr lang="en-US" sz="2400" dirty="0" smtClean="0"/>
              <a:t> y no-</a:t>
            </a:r>
            <a:r>
              <a:rPr lang="en-US" sz="2400" dirty="0" err="1" smtClean="0"/>
              <a:t>determinístico</a:t>
            </a:r>
            <a:r>
              <a:rPr lang="en-US" sz="2400" dirty="0" smtClean="0"/>
              <a:t> de </a:t>
            </a:r>
            <a:r>
              <a:rPr lang="en-US" sz="2400" dirty="0" err="1" smtClean="0"/>
              <a:t>las</a:t>
            </a:r>
            <a:r>
              <a:rPr lang="en-US" sz="2400" dirty="0" smtClean="0"/>
              <a:t> </a:t>
            </a:r>
            <a:r>
              <a:rPr lang="en-US" sz="2400" dirty="0" err="1" smtClean="0"/>
              <a:t>organizaciones</a:t>
            </a:r>
            <a:r>
              <a:rPr lang="en-US" sz="2400" dirty="0" smtClean="0"/>
              <a:t>: la </a:t>
            </a:r>
            <a:r>
              <a:rPr lang="en-US" sz="2400" dirty="0" err="1" smtClean="0"/>
              <a:t>organización</a:t>
            </a:r>
            <a:r>
              <a:rPr lang="en-US" sz="2400" dirty="0" smtClean="0"/>
              <a:t> </a:t>
            </a:r>
            <a:r>
              <a:rPr lang="en-US" sz="2400" dirty="0" err="1" smtClean="0"/>
              <a:t>es</a:t>
            </a:r>
            <a:r>
              <a:rPr lang="en-US" sz="2400" dirty="0" smtClean="0"/>
              <a:t> </a:t>
            </a:r>
            <a:r>
              <a:rPr lang="en-US" sz="2400" dirty="0" err="1" smtClean="0"/>
              <a:t>afectada</a:t>
            </a:r>
            <a:r>
              <a:rPr lang="en-US" sz="2400" dirty="0" smtClean="0"/>
              <a:t> </a:t>
            </a:r>
            <a:r>
              <a:rPr lang="en-US" sz="2400" dirty="0" err="1" smtClean="0"/>
              <a:t>por</a:t>
            </a:r>
            <a:r>
              <a:rPr lang="en-US" sz="2400" dirty="0" smtClean="0"/>
              <a:t> el </a:t>
            </a:r>
            <a:r>
              <a:rPr lang="en-US" sz="2400" dirty="0" err="1" smtClean="0"/>
              <a:t>ambiente</a:t>
            </a:r>
            <a:r>
              <a:rPr lang="en-US" sz="2400" dirty="0" smtClean="0"/>
              <a:t> y </a:t>
            </a:r>
            <a:r>
              <a:rPr lang="en-US" sz="2400" dirty="0" err="1" smtClean="0"/>
              <a:t>dicho</a:t>
            </a:r>
            <a:r>
              <a:rPr lang="en-US" sz="2400" dirty="0" smtClean="0"/>
              <a:t> </a:t>
            </a:r>
            <a:r>
              <a:rPr lang="en-US" sz="2400" dirty="0" err="1" smtClean="0"/>
              <a:t>ambiente</a:t>
            </a:r>
            <a:r>
              <a:rPr lang="en-US" sz="2400" dirty="0" smtClean="0"/>
              <a:t> </a:t>
            </a:r>
            <a:r>
              <a:rPr lang="en-US" sz="2400" dirty="0" err="1" smtClean="0"/>
              <a:t>es</a:t>
            </a:r>
            <a:r>
              <a:rPr lang="en-US" sz="2400" dirty="0" smtClean="0"/>
              <a:t> </a:t>
            </a:r>
            <a:r>
              <a:rPr lang="en-US" sz="2400" dirty="0" err="1" smtClean="0"/>
              <a:t>potencialmente</a:t>
            </a:r>
            <a:r>
              <a:rPr lang="en-US" sz="2400" dirty="0" smtClean="0"/>
              <a:t> sin </a:t>
            </a:r>
            <a:r>
              <a:rPr lang="en-US" sz="2400" dirty="0" err="1" smtClean="0"/>
              <a:t>fronteras</a:t>
            </a:r>
            <a:r>
              <a:rPr lang="en-US" sz="2400" dirty="0" smtClean="0"/>
              <a:t> e </a:t>
            </a:r>
            <a:r>
              <a:rPr lang="en-US" sz="2400" dirty="0" err="1" smtClean="0"/>
              <a:t>incluye</a:t>
            </a:r>
            <a:r>
              <a:rPr lang="en-US" sz="2400" dirty="0" smtClean="0"/>
              <a:t> variables </a:t>
            </a:r>
            <a:r>
              <a:rPr lang="en-US" sz="2400" dirty="0" err="1" smtClean="0"/>
              <a:t>desconocidas</a:t>
            </a:r>
            <a:r>
              <a:rPr lang="en-US" sz="2400" dirty="0" smtClean="0"/>
              <a:t> e </a:t>
            </a:r>
            <a:r>
              <a:rPr lang="en-US" sz="2400" dirty="0" err="1" smtClean="0"/>
              <a:t>incontroladas</a:t>
            </a:r>
            <a:r>
              <a:rPr lang="en-US" sz="2400" dirty="0" smtClean="0"/>
              <a:t>. Las </a:t>
            </a:r>
            <a:r>
              <a:rPr lang="en-US" sz="2400" dirty="0" err="1" smtClean="0"/>
              <a:t>consecuencias</a:t>
            </a:r>
            <a:r>
              <a:rPr lang="en-US" sz="2400" dirty="0" smtClean="0"/>
              <a:t> de los </a:t>
            </a:r>
            <a:r>
              <a:rPr lang="en-US" sz="2400" dirty="0" err="1" smtClean="0"/>
              <a:t>sistemas</a:t>
            </a:r>
            <a:r>
              <a:rPr lang="en-US" sz="2400" dirty="0" smtClean="0"/>
              <a:t> </a:t>
            </a:r>
            <a:r>
              <a:rPr lang="en-US" sz="2400" dirty="0" err="1" smtClean="0"/>
              <a:t>sociales</a:t>
            </a:r>
            <a:r>
              <a:rPr lang="en-US" sz="2400" dirty="0" smtClean="0"/>
              <a:t> son </a:t>
            </a:r>
            <a:r>
              <a:rPr lang="en-US" sz="2400" dirty="0" err="1" smtClean="0"/>
              <a:t>probabilísticas</a:t>
            </a:r>
            <a:r>
              <a:rPr lang="en-US" sz="2400" dirty="0" smtClean="0"/>
              <a:t> y no-</a:t>
            </a:r>
            <a:r>
              <a:rPr lang="en-US" sz="2400" dirty="0" err="1" smtClean="0"/>
              <a:t>determinísticas</a:t>
            </a:r>
            <a:r>
              <a:rPr lang="en-US" sz="2400" dirty="0" smtClean="0"/>
              <a:t>. El </a:t>
            </a:r>
            <a:r>
              <a:rPr lang="en-US" sz="2400" dirty="0" err="1" smtClean="0"/>
              <a:t>comportamiento</a:t>
            </a:r>
            <a:r>
              <a:rPr lang="en-US" sz="2400" dirty="0" smtClean="0"/>
              <a:t> </a:t>
            </a:r>
            <a:r>
              <a:rPr lang="en-US" sz="2400" dirty="0" err="1" smtClean="0"/>
              <a:t>humano</a:t>
            </a:r>
            <a:r>
              <a:rPr lang="en-US" sz="2400" dirty="0" smtClean="0"/>
              <a:t> </a:t>
            </a:r>
            <a:r>
              <a:rPr lang="en-US" sz="2400" dirty="0" err="1" smtClean="0"/>
              <a:t>nunca</a:t>
            </a:r>
            <a:r>
              <a:rPr lang="en-US" sz="2400" dirty="0" smtClean="0"/>
              <a:t> </a:t>
            </a:r>
            <a:r>
              <a:rPr lang="en-US" sz="2400" dirty="0" err="1" smtClean="0"/>
              <a:t>es</a:t>
            </a:r>
            <a:r>
              <a:rPr lang="en-US" sz="2400" dirty="0" smtClean="0"/>
              <a:t> </a:t>
            </a:r>
            <a:r>
              <a:rPr lang="en-US" sz="2400" dirty="0" err="1" smtClean="0"/>
              <a:t>totalmente</a:t>
            </a:r>
            <a:r>
              <a:rPr lang="en-US" sz="2400" dirty="0" smtClean="0"/>
              <a:t> </a:t>
            </a:r>
            <a:r>
              <a:rPr lang="en-US" sz="2400" dirty="0" err="1" smtClean="0"/>
              <a:t>previsible</a:t>
            </a:r>
            <a:r>
              <a:rPr lang="en-US" sz="2400" dirty="0" smtClean="0"/>
              <a:t>, </a:t>
            </a:r>
            <a:r>
              <a:rPr lang="en-US" sz="2400" dirty="0" err="1" smtClean="0"/>
              <a:t>ya</a:t>
            </a:r>
            <a:r>
              <a:rPr lang="en-US" sz="2400" dirty="0" smtClean="0"/>
              <a:t> </a:t>
            </a:r>
            <a:r>
              <a:rPr lang="en-US" sz="2400" dirty="0" err="1" smtClean="0"/>
              <a:t>que</a:t>
            </a:r>
            <a:r>
              <a:rPr lang="en-US" sz="2400" dirty="0" smtClean="0"/>
              <a:t> </a:t>
            </a:r>
            <a:r>
              <a:rPr lang="en-US" sz="2400" dirty="0" err="1" smtClean="0"/>
              <a:t>las</a:t>
            </a:r>
            <a:r>
              <a:rPr lang="en-US" sz="2400" dirty="0" smtClean="0"/>
              <a:t> personas son </a:t>
            </a:r>
            <a:r>
              <a:rPr lang="en-US" sz="2400" dirty="0" err="1" smtClean="0"/>
              <a:t>complejas</a:t>
            </a:r>
            <a:r>
              <a:rPr lang="en-US" sz="2400" dirty="0" smtClean="0"/>
              <a:t>, </a:t>
            </a:r>
            <a:r>
              <a:rPr lang="en-US" sz="2400" dirty="0" err="1" smtClean="0"/>
              <a:t>respondiendo</a:t>
            </a:r>
            <a:r>
              <a:rPr lang="en-US" sz="2400" dirty="0" smtClean="0"/>
              <a:t> a </a:t>
            </a:r>
            <a:r>
              <a:rPr lang="en-US" sz="2400" dirty="0" err="1" smtClean="0"/>
              <a:t>diferentes</a:t>
            </a:r>
            <a:r>
              <a:rPr lang="en-US" sz="2400" dirty="0" smtClean="0"/>
              <a:t> variables. </a:t>
            </a:r>
            <a:r>
              <a:rPr lang="en-US" sz="2400" dirty="0" err="1" smtClean="0"/>
              <a:t>Por</a:t>
            </a:r>
            <a:r>
              <a:rPr lang="en-US" sz="2400" dirty="0" smtClean="0"/>
              <a:t> </a:t>
            </a:r>
            <a:r>
              <a:rPr lang="en-US" sz="2400" dirty="0" err="1" smtClean="0"/>
              <a:t>esto</a:t>
            </a:r>
            <a:r>
              <a:rPr lang="en-US" sz="2400" dirty="0" smtClean="0"/>
              <a:t>, la </a:t>
            </a:r>
            <a:r>
              <a:rPr lang="en-US" sz="2400" dirty="0" err="1" smtClean="0"/>
              <a:t>administración</a:t>
            </a:r>
            <a:r>
              <a:rPr lang="en-US" sz="2400" dirty="0" smtClean="0"/>
              <a:t> no </a:t>
            </a:r>
            <a:r>
              <a:rPr lang="en-US" sz="2400" dirty="0" err="1" smtClean="0"/>
              <a:t>puede</a:t>
            </a:r>
            <a:r>
              <a:rPr lang="en-US" sz="2400" dirty="0" smtClean="0"/>
              <a:t> </a:t>
            </a:r>
            <a:r>
              <a:rPr lang="en-US" sz="2400" dirty="0" err="1" smtClean="0"/>
              <a:t>esperar</a:t>
            </a:r>
            <a:r>
              <a:rPr lang="en-US" sz="2400" dirty="0" smtClean="0"/>
              <a:t> </a:t>
            </a:r>
            <a:r>
              <a:rPr lang="en-US" sz="2400" dirty="0" err="1" smtClean="0"/>
              <a:t>que</a:t>
            </a:r>
            <a:r>
              <a:rPr lang="en-US" sz="2400" dirty="0" smtClean="0"/>
              <a:t> </a:t>
            </a:r>
            <a:r>
              <a:rPr lang="en-US" sz="2400" dirty="0" err="1" smtClean="0"/>
              <a:t>consumidores</a:t>
            </a:r>
            <a:r>
              <a:rPr lang="en-US" sz="2400" dirty="0" smtClean="0"/>
              <a:t>, </a:t>
            </a:r>
            <a:r>
              <a:rPr lang="en-US" sz="2400" dirty="0" err="1" smtClean="0"/>
              <a:t>proveedores</a:t>
            </a:r>
            <a:r>
              <a:rPr lang="en-US" sz="2400" dirty="0" smtClean="0"/>
              <a:t>, </a:t>
            </a:r>
            <a:r>
              <a:rPr lang="en-US" sz="2400" dirty="0" err="1" smtClean="0"/>
              <a:t>agencias</a:t>
            </a:r>
            <a:r>
              <a:rPr lang="en-US" sz="2400" dirty="0" smtClean="0"/>
              <a:t> </a:t>
            </a:r>
            <a:r>
              <a:rPr lang="en-US" sz="2400" dirty="0" err="1" smtClean="0"/>
              <a:t>reguladoras</a:t>
            </a:r>
            <a:r>
              <a:rPr lang="en-US" sz="2400" dirty="0" smtClean="0"/>
              <a:t> y </a:t>
            </a:r>
            <a:r>
              <a:rPr lang="en-US" sz="2400" dirty="0" err="1" smtClean="0"/>
              <a:t>otros</a:t>
            </a:r>
            <a:r>
              <a:rPr lang="en-US" sz="2400" dirty="0" smtClean="0"/>
              <a:t>, </a:t>
            </a:r>
            <a:r>
              <a:rPr lang="en-US" sz="2400" dirty="0" err="1" smtClean="0"/>
              <a:t>tengan</a:t>
            </a:r>
            <a:r>
              <a:rPr lang="en-US" sz="2400" dirty="0" smtClean="0"/>
              <a:t> un </a:t>
            </a:r>
            <a:r>
              <a:rPr lang="en-US" sz="2400" dirty="0" err="1" smtClean="0"/>
              <a:t>comportamiento</a:t>
            </a:r>
            <a:r>
              <a:rPr lang="en-US" sz="2400" dirty="0" smtClean="0"/>
              <a:t> </a:t>
            </a:r>
            <a:r>
              <a:rPr lang="en-US" sz="2400" dirty="0" err="1" smtClean="0"/>
              <a:t>previsible</a:t>
            </a:r>
            <a:r>
              <a:rPr lang="es-ES" sz="2400" dirty="0" smtClean="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1" name="Rectangle 3"/>
          <p:cNvSpPr>
            <a:spLocks noGrp="1" noChangeArrowheads="1"/>
          </p:cNvSpPr>
          <p:nvPr>
            <p:ph type="body" idx="1"/>
          </p:nvPr>
        </p:nvSpPr>
        <p:spPr>
          <a:xfrm>
            <a:off x="468313" y="476250"/>
            <a:ext cx="8229600" cy="5483225"/>
          </a:xfrm>
        </p:spPr>
        <p:txBody>
          <a:bodyPr/>
          <a:lstStyle/>
          <a:p>
            <a:pPr marL="609600" indent="-609600" algn="just" eaLnBrk="1" hangingPunct="1">
              <a:lnSpc>
                <a:spcPct val="90000"/>
              </a:lnSpc>
              <a:buFontTx/>
              <a:buNone/>
              <a:defRPr/>
            </a:pPr>
            <a:r>
              <a:rPr lang="es-CR" sz="2800" dirty="0" smtClean="0"/>
              <a:t>2.- Las organizaciones como partes de una sociedad mayor y constituidas de partes menores: las organizaciones son vistas como sistemas dentro de sistemas. Dichos sistemas son complejos de elementos colocados en interacción, produciendo un todo que no puede ser comprendido tomando las partes independientemente. </a:t>
            </a:r>
            <a:r>
              <a:rPr lang="es-CR" sz="2800" dirty="0" err="1" smtClean="0"/>
              <a:t>Talcott</a:t>
            </a:r>
            <a:r>
              <a:rPr lang="es-CR" sz="2800" dirty="0" smtClean="0"/>
              <a:t> </a:t>
            </a:r>
            <a:r>
              <a:rPr lang="es-CR" sz="2800" dirty="0" err="1" smtClean="0"/>
              <a:t>Parsons</a:t>
            </a:r>
            <a:r>
              <a:rPr lang="es-CR" sz="2800" dirty="0" smtClean="0"/>
              <a:t> indicó sobre la visión global, la integración, destacando que desde el punto de vista de organización, esta era un parte de un sistema mayor, tomando como punto de partida el tratamiento de la organización como un sistema social, siguiendo el siguiente enfoque:</a:t>
            </a:r>
            <a:endParaRPr lang="es-E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edificios%20de%20haifa"/>
          <p:cNvPicPr>
            <a:picLocks noChangeAspect="1" noChangeArrowheads="1"/>
          </p:cNvPicPr>
          <p:nvPr/>
        </p:nvPicPr>
        <p:blipFill>
          <a:blip r:embed="rId3" cstate="print"/>
          <a:srcRect/>
          <a:stretch>
            <a:fillRect/>
          </a:stretch>
        </p:blipFill>
        <p:spPr bwMode="auto">
          <a:xfrm>
            <a:off x="0" y="0"/>
            <a:ext cx="4762500" cy="3409950"/>
          </a:xfrm>
          <a:prstGeom prst="rect">
            <a:avLst/>
          </a:prstGeom>
          <a:noFill/>
          <a:ln w="9525">
            <a:noFill/>
            <a:miter lim="800000"/>
            <a:headEnd/>
            <a:tailEnd/>
          </a:ln>
        </p:spPr>
      </p:pic>
      <p:pic>
        <p:nvPicPr>
          <p:cNvPr id="26627" name="Picture 7" descr="dinero"/>
          <p:cNvPicPr>
            <a:picLocks noChangeAspect="1" noChangeArrowheads="1"/>
          </p:cNvPicPr>
          <p:nvPr/>
        </p:nvPicPr>
        <p:blipFill>
          <a:blip r:embed="rId4" cstate="print"/>
          <a:srcRect/>
          <a:stretch>
            <a:fillRect/>
          </a:stretch>
        </p:blipFill>
        <p:spPr bwMode="auto">
          <a:xfrm>
            <a:off x="5435600" y="0"/>
            <a:ext cx="2987675" cy="4138613"/>
          </a:xfrm>
          <a:prstGeom prst="rect">
            <a:avLst/>
          </a:prstGeom>
          <a:noFill/>
          <a:ln w="9525">
            <a:noFill/>
            <a:miter lim="800000"/>
            <a:headEnd/>
            <a:tailEnd/>
          </a:ln>
        </p:spPr>
      </p:pic>
      <p:pic>
        <p:nvPicPr>
          <p:cNvPr id="26628" name="Picture 9" descr="2"/>
          <p:cNvPicPr>
            <a:picLocks noChangeAspect="1" noChangeArrowheads="1"/>
          </p:cNvPicPr>
          <p:nvPr/>
        </p:nvPicPr>
        <p:blipFill>
          <a:blip r:embed="rId5" cstate="print"/>
          <a:srcRect/>
          <a:stretch>
            <a:fillRect/>
          </a:stretch>
        </p:blipFill>
        <p:spPr bwMode="auto">
          <a:xfrm>
            <a:off x="0" y="3775075"/>
            <a:ext cx="3563938" cy="3082925"/>
          </a:xfrm>
          <a:prstGeom prst="rect">
            <a:avLst/>
          </a:prstGeom>
          <a:noFill/>
          <a:ln w="9525">
            <a:noFill/>
            <a:miter lim="800000"/>
            <a:headEnd/>
            <a:tailEnd/>
          </a:ln>
        </p:spPr>
      </p:pic>
      <p:pic>
        <p:nvPicPr>
          <p:cNvPr id="26629" name="Picture 11" descr="mmi-001056-DAT">
            <a:hlinkClick r:id="rId6"/>
          </p:cNvPr>
          <p:cNvPicPr>
            <a:picLocks noChangeAspect="1" noChangeArrowheads="1"/>
          </p:cNvPicPr>
          <p:nvPr/>
        </p:nvPicPr>
        <p:blipFill>
          <a:blip r:embed="rId7" cstate="print"/>
          <a:srcRect/>
          <a:stretch>
            <a:fillRect/>
          </a:stretch>
        </p:blipFill>
        <p:spPr bwMode="auto">
          <a:xfrm>
            <a:off x="4356100" y="3668713"/>
            <a:ext cx="4787900" cy="3182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5" name="Rectangle 3"/>
          <p:cNvSpPr>
            <a:spLocks noGrp="1" noChangeArrowheads="1"/>
          </p:cNvSpPr>
          <p:nvPr>
            <p:ph type="body" idx="1"/>
          </p:nvPr>
        </p:nvSpPr>
        <p:spPr>
          <a:xfrm>
            <a:off x="323850" y="1628775"/>
            <a:ext cx="8229600" cy="5229225"/>
          </a:xfrm>
        </p:spPr>
        <p:txBody>
          <a:bodyPr/>
          <a:lstStyle/>
          <a:p>
            <a:pPr algn="just" eaLnBrk="1" hangingPunct="1">
              <a:lnSpc>
                <a:spcPct val="90000"/>
              </a:lnSpc>
              <a:defRPr/>
            </a:pPr>
            <a:endParaRPr lang="es-CR" sz="1800" smtClean="0"/>
          </a:p>
          <a:p>
            <a:pPr algn="just" eaLnBrk="1" hangingPunct="1">
              <a:lnSpc>
                <a:spcPct val="90000"/>
              </a:lnSpc>
              <a:defRPr/>
            </a:pPr>
            <a:endParaRPr lang="es-CR" sz="1800" smtClean="0"/>
          </a:p>
          <a:p>
            <a:pPr algn="just" eaLnBrk="1" hangingPunct="1">
              <a:lnSpc>
                <a:spcPct val="90000"/>
              </a:lnSpc>
              <a:defRPr/>
            </a:pPr>
            <a:endParaRPr lang="es-CR" sz="1800" smtClean="0"/>
          </a:p>
          <a:p>
            <a:pPr algn="just" eaLnBrk="1" hangingPunct="1">
              <a:lnSpc>
                <a:spcPct val="90000"/>
              </a:lnSpc>
              <a:defRPr/>
            </a:pPr>
            <a:r>
              <a:rPr lang="es-CR" sz="1800" smtClean="0"/>
              <a:t>La organización se debe enfocar como un sistema que se caracteriza por todas las propiedades esenciales a cualquier sistema social.</a:t>
            </a:r>
          </a:p>
          <a:p>
            <a:pPr algn="just" eaLnBrk="1" hangingPunct="1">
              <a:lnSpc>
                <a:spcPct val="90000"/>
              </a:lnSpc>
              <a:buFontTx/>
              <a:buNone/>
              <a:defRPr/>
            </a:pPr>
            <a:endParaRPr lang="es-CR" sz="2000" smtClean="0"/>
          </a:p>
          <a:p>
            <a:pPr algn="just" eaLnBrk="1" hangingPunct="1">
              <a:lnSpc>
                <a:spcPct val="90000"/>
              </a:lnSpc>
              <a:defRPr/>
            </a:pPr>
            <a:r>
              <a:rPr lang="es-CR" sz="1800" smtClean="0"/>
              <a:t>La organización debe ser abordada como un sistema funcionalmente diferenciado de un sistema social mayor.</a:t>
            </a:r>
          </a:p>
          <a:p>
            <a:pPr algn="just" eaLnBrk="1" hangingPunct="1">
              <a:lnSpc>
                <a:spcPct val="90000"/>
              </a:lnSpc>
              <a:buFontTx/>
              <a:buNone/>
              <a:defRPr/>
            </a:pPr>
            <a:endParaRPr lang="es-CR" sz="1800" smtClean="0"/>
          </a:p>
          <a:p>
            <a:pPr algn="just" eaLnBrk="1" hangingPunct="1">
              <a:lnSpc>
                <a:spcPct val="90000"/>
              </a:lnSpc>
              <a:defRPr/>
            </a:pPr>
            <a:r>
              <a:rPr lang="es-CR" sz="1800" smtClean="0"/>
              <a:t>La organización debe ser analizada como un tipo especial de sistema social, organizada en torno de la primacía de interés por la consecución de determinado tipo de meta sistemática.</a:t>
            </a:r>
          </a:p>
          <a:p>
            <a:pPr algn="just" eaLnBrk="1" hangingPunct="1">
              <a:lnSpc>
                <a:spcPct val="90000"/>
              </a:lnSpc>
              <a:buFontTx/>
              <a:buNone/>
              <a:defRPr/>
            </a:pPr>
            <a:endParaRPr lang="es-CR" sz="1800" smtClean="0"/>
          </a:p>
          <a:p>
            <a:pPr algn="just" eaLnBrk="1" hangingPunct="1">
              <a:lnSpc>
                <a:spcPct val="90000"/>
              </a:lnSpc>
              <a:defRPr/>
            </a:pPr>
            <a:r>
              <a:rPr lang="es-CR" sz="1800" smtClean="0"/>
              <a:t>Las características de la organización deben ser definidas por la especie de situación en que necesita operar, consistente en la relación entre ella y los otros subsistemas, componentes del sistema mayor del cual parte. Tal como si fuera un sociedad.</a:t>
            </a:r>
            <a:endParaRPr lang="es-ES" sz="1800" smtClean="0"/>
          </a:p>
        </p:txBody>
      </p:sp>
      <p:sp>
        <p:nvSpPr>
          <p:cNvPr id="397316" name="Rectangle 4"/>
          <p:cNvSpPr>
            <a:spLocks noGrp="1" noChangeArrowheads="1"/>
          </p:cNvSpPr>
          <p:nvPr>
            <p:ph type="title"/>
          </p:nvPr>
        </p:nvSpPr>
        <p:spPr>
          <a:xfrm>
            <a:off x="468313" y="260350"/>
            <a:ext cx="8229600" cy="1384300"/>
          </a:xfrm>
        </p:spPr>
        <p:txBody>
          <a:bodyPr/>
          <a:lstStyle/>
          <a:p>
            <a:pPr algn="ctr" eaLnBrk="1" hangingPunct="1">
              <a:defRPr/>
            </a:pPr>
            <a:r>
              <a:rPr lang="es-ES" smtClean="0"/>
              <a:t>CONCLUSION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4" name="Rectangle 4"/>
          <p:cNvSpPr>
            <a:spLocks noGrp="1" noChangeArrowheads="1"/>
          </p:cNvSpPr>
          <p:nvPr>
            <p:ph type="ctrTitle"/>
          </p:nvPr>
        </p:nvSpPr>
        <p:spPr/>
        <p:txBody>
          <a:bodyPr/>
          <a:lstStyle/>
          <a:p>
            <a:pPr eaLnBrk="1" hangingPunct="1">
              <a:defRPr/>
            </a:pPr>
            <a:r>
              <a:rPr lang="es-ES" smtClean="0"/>
              <a:t>COMPORTAMIENTO HUMANO</a:t>
            </a:r>
          </a:p>
        </p:txBody>
      </p:sp>
      <p:pic>
        <p:nvPicPr>
          <p:cNvPr id="31747" name="Picture 7" descr="evolucion"/>
          <p:cNvPicPr>
            <a:picLocks noChangeAspect="1" noChangeArrowheads="1"/>
          </p:cNvPicPr>
          <p:nvPr/>
        </p:nvPicPr>
        <p:blipFill>
          <a:blip r:embed="rId3" cstate="print"/>
          <a:srcRect/>
          <a:stretch>
            <a:fillRect/>
          </a:stretch>
        </p:blipFill>
        <p:spPr bwMode="auto">
          <a:xfrm>
            <a:off x="1187450" y="4149725"/>
            <a:ext cx="6697663" cy="2354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p:txBody>
          <a:bodyPr/>
          <a:lstStyle/>
          <a:p>
            <a:pPr algn="ctr" eaLnBrk="1" hangingPunct="1">
              <a:defRPr/>
            </a:pPr>
            <a:r>
              <a:rPr lang="es-ES" smtClean="0">
                <a:solidFill>
                  <a:srgbClr val="FF0000"/>
                </a:solidFill>
                <a:effectLst>
                  <a:outerShdw blurRad="38100" dist="38100" dir="2700000" algn="tl">
                    <a:srgbClr val="FFFFFF"/>
                  </a:outerShdw>
                </a:effectLst>
              </a:rPr>
              <a:t>CONCEPTO</a:t>
            </a:r>
          </a:p>
        </p:txBody>
      </p:sp>
      <p:sp>
        <p:nvSpPr>
          <p:cNvPr id="457731" name="Rectangle 3"/>
          <p:cNvSpPr>
            <a:spLocks noGrp="1" noChangeArrowheads="1"/>
          </p:cNvSpPr>
          <p:nvPr>
            <p:ph type="body" idx="1"/>
          </p:nvPr>
        </p:nvSpPr>
        <p:spPr/>
        <p:txBody>
          <a:bodyPr/>
          <a:lstStyle/>
          <a:p>
            <a:pPr algn="just" eaLnBrk="1" hangingPunct="1">
              <a:defRPr/>
            </a:pPr>
            <a:r>
              <a:rPr lang="es-ES" smtClean="0"/>
              <a:t>El comportamiento humano es resultado también de las influencias de grupos sociales que expresan una realidad socio-cultural y de contextos situacionales de orden psicosocial.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emos">
            <a:hlinkClick r:id="rId2"/>
          </p:cNvPr>
          <p:cNvPicPr>
            <a:picLocks noChangeAspect="1" noChangeArrowheads="1"/>
          </p:cNvPicPr>
          <p:nvPr/>
        </p:nvPicPr>
        <p:blipFill>
          <a:blip r:embed="rId3" cstate="print"/>
          <a:srcRect/>
          <a:stretch>
            <a:fillRect/>
          </a:stretch>
        </p:blipFill>
        <p:spPr bwMode="auto">
          <a:xfrm>
            <a:off x="5684838" y="3883025"/>
            <a:ext cx="3459162" cy="2974975"/>
          </a:xfrm>
          <a:prstGeom prst="rect">
            <a:avLst/>
          </a:prstGeom>
          <a:noFill/>
          <a:ln w="9525">
            <a:noFill/>
            <a:miter lim="800000"/>
            <a:headEnd/>
            <a:tailEnd/>
          </a:ln>
        </p:spPr>
      </p:pic>
      <p:pic>
        <p:nvPicPr>
          <p:cNvPr id="33795" name="Picture 7" descr="1165178907_f"/>
          <p:cNvPicPr>
            <a:picLocks noChangeAspect="1" noChangeArrowheads="1"/>
          </p:cNvPicPr>
          <p:nvPr/>
        </p:nvPicPr>
        <p:blipFill>
          <a:blip r:embed="rId4" cstate="print"/>
          <a:srcRect/>
          <a:stretch>
            <a:fillRect/>
          </a:stretch>
        </p:blipFill>
        <p:spPr bwMode="auto">
          <a:xfrm>
            <a:off x="0" y="3890963"/>
            <a:ext cx="3486150" cy="2967037"/>
          </a:xfrm>
          <a:prstGeom prst="rect">
            <a:avLst/>
          </a:prstGeom>
          <a:noFill/>
          <a:ln w="9525">
            <a:noFill/>
            <a:miter lim="800000"/>
            <a:headEnd/>
            <a:tailEnd/>
          </a:ln>
        </p:spPr>
      </p:pic>
      <p:pic>
        <p:nvPicPr>
          <p:cNvPr id="33796" name="Picture 9" descr="47London_Punks2"/>
          <p:cNvPicPr>
            <a:picLocks noChangeAspect="1" noChangeArrowheads="1"/>
          </p:cNvPicPr>
          <p:nvPr/>
        </p:nvPicPr>
        <p:blipFill>
          <a:blip r:embed="rId5" cstate="print"/>
          <a:srcRect/>
          <a:stretch>
            <a:fillRect/>
          </a:stretch>
        </p:blipFill>
        <p:spPr bwMode="auto">
          <a:xfrm>
            <a:off x="2484438" y="0"/>
            <a:ext cx="3943350" cy="3644900"/>
          </a:xfrm>
          <a:prstGeom prst="rect">
            <a:avLst/>
          </a:prstGeom>
          <a:noFill/>
          <a:ln w="9525">
            <a:noFill/>
            <a:miter lim="800000"/>
            <a:headEnd/>
            <a:tailEnd/>
          </a:ln>
        </p:spPr>
      </p:pic>
      <p:pic>
        <p:nvPicPr>
          <p:cNvPr id="33797" name="Picture 11" descr="HIPIES">
            <a:hlinkClick r:id="rId6"/>
          </p:cNvPr>
          <p:cNvPicPr>
            <a:picLocks noChangeAspect="1" noChangeArrowheads="1"/>
          </p:cNvPicPr>
          <p:nvPr/>
        </p:nvPicPr>
        <p:blipFill>
          <a:blip r:embed="rId7" cstate="print"/>
          <a:srcRect/>
          <a:stretch>
            <a:fillRect/>
          </a:stretch>
        </p:blipFill>
        <p:spPr bwMode="auto">
          <a:xfrm>
            <a:off x="0" y="0"/>
            <a:ext cx="2508250" cy="3921125"/>
          </a:xfrm>
          <a:prstGeom prst="rect">
            <a:avLst/>
          </a:prstGeom>
          <a:noFill/>
          <a:ln w="9525">
            <a:noFill/>
            <a:miter lim="800000"/>
            <a:headEnd/>
            <a:tailEnd/>
          </a:ln>
        </p:spPr>
      </p:pic>
      <p:pic>
        <p:nvPicPr>
          <p:cNvPr id="33798" name="Picture 13" descr="2008-04-15T104953Z_01_NOOTR_RTRIDSP_2_TECH-MOTLEYCRUE-DC"/>
          <p:cNvPicPr>
            <a:picLocks noChangeAspect="1" noChangeArrowheads="1"/>
          </p:cNvPicPr>
          <p:nvPr/>
        </p:nvPicPr>
        <p:blipFill>
          <a:blip r:embed="rId8" cstate="print"/>
          <a:srcRect/>
          <a:stretch>
            <a:fillRect/>
          </a:stretch>
        </p:blipFill>
        <p:spPr bwMode="auto">
          <a:xfrm>
            <a:off x="6219825" y="0"/>
            <a:ext cx="3032125" cy="364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p:txBody>
          <a:bodyPr/>
          <a:lstStyle/>
          <a:p>
            <a:pPr algn="ctr" eaLnBrk="1" hangingPunct="1">
              <a:defRPr/>
            </a:pPr>
            <a:r>
              <a:rPr lang="es-ES" smtClean="0">
                <a:solidFill>
                  <a:srgbClr val="FF0000"/>
                </a:solidFill>
                <a:effectLst>
                  <a:outerShdw blurRad="38100" dist="38100" dir="2700000" algn="tl">
                    <a:srgbClr val="FFFFFF"/>
                  </a:outerShdw>
                </a:effectLst>
              </a:rPr>
              <a:t>COMPORTAMIENTO ORGANIZACIONAL</a:t>
            </a:r>
          </a:p>
        </p:txBody>
      </p:sp>
      <p:sp>
        <p:nvSpPr>
          <p:cNvPr id="458755" name="Rectangle 3"/>
          <p:cNvSpPr>
            <a:spLocks noGrp="1" noChangeArrowheads="1"/>
          </p:cNvSpPr>
          <p:nvPr>
            <p:ph type="body" idx="1"/>
          </p:nvPr>
        </p:nvSpPr>
        <p:spPr/>
        <p:txBody>
          <a:bodyPr/>
          <a:lstStyle/>
          <a:p>
            <a:pPr algn="just" eaLnBrk="1" hangingPunct="1">
              <a:lnSpc>
                <a:spcPct val="80000"/>
              </a:lnSpc>
              <a:buFontTx/>
              <a:buNone/>
              <a:defRPr/>
            </a:pPr>
            <a:r>
              <a:rPr lang="es-ES" sz="2000" b="1" smtClean="0"/>
              <a:t>La comprensión y el estudio del Comportamiento Organizacional viene dato por los siguientes componentes básicos de la Empresa:</a:t>
            </a:r>
          </a:p>
          <a:p>
            <a:pPr eaLnBrk="1" hangingPunct="1">
              <a:lnSpc>
                <a:spcPct val="80000"/>
              </a:lnSpc>
              <a:buFontTx/>
              <a:buNone/>
              <a:defRPr/>
            </a:pPr>
            <a:r>
              <a:rPr lang="es-ES" sz="2000" b="1" smtClean="0"/>
              <a:t> </a:t>
            </a:r>
            <a:br>
              <a:rPr lang="es-ES" sz="2000" b="1" smtClean="0"/>
            </a:br>
            <a:r>
              <a:rPr lang="es-ES" sz="2000" b="1" smtClean="0"/>
              <a:t/>
            </a:r>
            <a:br>
              <a:rPr lang="es-ES" sz="2000" b="1" smtClean="0"/>
            </a:br>
            <a:r>
              <a:rPr lang="es-ES" sz="2000" b="1" smtClean="0"/>
              <a:t>* Naturaleza de la Empresa.</a:t>
            </a:r>
            <a:br>
              <a:rPr lang="es-ES" sz="2000" b="1" smtClean="0"/>
            </a:br>
            <a:r>
              <a:rPr lang="es-ES" sz="2000" b="1" smtClean="0"/>
              <a:t>* Simbología</a:t>
            </a:r>
            <a:br>
              <a:rPr lang="es-ES" sz="2000" b="1" smtClean="0"/>
            </a:br>
            <a:r>
              <a:rPr lang="es-ES" sz="2000" b="1" smtClean="0"/>
              <a:t>* Filosofía Social.</a:t>
            </a:r>
            <a:br>
              <a:rPr lang="es-ES" sz="2000" b="1" smtClean="0"/>
            </a:br>
            <a:r>
              <a:rPr lang="es-ES" sz="2000" b="1" smtClean="0"/>
              <a:t>* Valores.</a:t>
            </a:r>
            <a:br>
              <a:rPr lang="es-ES" sz="2000" b="1" smtClean="0"/>
            </a:br>
            <a:r>
              <a:rPr lang="es-ES" sz="2000" b="1" smtClean="0"/>
              <a:t>* Misión y Visión.</a:t>
            </a:r>
            <a:br>
              <a:rPr lang="es-ES" sz="2000" b="1" smtClean="0"/>
            </a:br>
            <a:r>
              <a:rPr lang="es-ES" sz="2000" b="1" smtClean="0"/>
              <a:t>* Objetivos de la Empresa.</a:t>
            </a:r>
            <a:br>
              <a:rPr lang="es-ES" sz="2000" b="1" smtClean="0"/>
            </a:br>
            <a:r>
              <a:rPr lang="es-ES" sz="2000" b="1" smtClean="0"/>
              <a:t>* Políticas.</a:t>
            </a:r>
            <a:br>
              <a:rPr lang="es-ES" sz="2000" b="1" smtClean="0"/>
            </a:br>
            <a:r>
              <a:rPr lang="es-ES" sz="2000" b="1" smtClean="0"/>
              <a:t>* Sistemas de Normas.</a:t>
            </a:r>
            <a:br>
              <a:rPr lang="es-ES" sz="2000" b="1" smtClean="0"/>
            </a:br>
            <a:r>
              <a:rPr lang="es-ES" sz="2000" b="1" smtClean="0"/>
              <a:t>* Sistema de Roles y status.</a:t>
            </a:r>
            <a:br>
              <a:rPr lang="es-ES" sz="2000" b="1" smtClean="0"/>
            </a:br>
            <a:r>
              <a:rPr lang="es-ES" sz="2000" b="1" smtClean="0"/>
              <a:t>* Funciones</a:t>
            </a:r>
            <a:br>
              <a:rPr lang="es-ES" sz="2000" b="1" smtClean="0"/>
            </a:br>
            <a:r>
              <a:rPr lang="es-ES" sz="2000" b="1" smtClean="0"/>
              <a:t>* Procedimientos.</a:t>
            </a:r>
            <a:br>
              <a:rPr lang="es-ES" sz="2000" b="1" smtClean="0"/>
            </a:br>
            <a:r>
              <a:rPr lang="es-ES" sz="2000" b="1" smtClean="0"/>
              <a:t>* Base tecnológica.</a:t>
            </a:r>
            <a:br>
              <a:rPr lang="es-ES" sz="2000" b="1" smtClean="0"/>
            </a:br>
            <a:endParaRPr lang="es-ES" sz="2000"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descr="trabajadores_coca_cola"/>
          <p:cNvPicPr>
            <a:picLocks noChangeAspect="1" noChangeArrowheads="1"/>
          </p:cNvPicPr>
          <p:nvPr/>
        </p:nvPicPr>
        <p:blipFill>
          <a:blip r:embed="rId2" cstate="print"/>
          <a:srcRect/>
          <a:stretch>
            <a:fillRect/>
          </a:stretch>
        </p:blipFill>
        <p:spPr bwMode="auto">
          <a:xfrm>
            <a:off x="0" y="0"/>
            <a:ext cx="4432300" cy="3325813"/>
          </a:xfrm>
          <a:prstGeom prst="rect">
            <a:avLst/>
          </a:prstGeom>
          <a:noFill/>
          <a:ln w="9525">
            <a:noFill/>
            <a:miter lim="800000"/>
            <a:headEnd/>
            <a:tailEnd/>
          </a:ln>
        </p:spPr>
      </p:pic>
      <p:pic>
        <p:nvPicPr>
          <p:cNvPr id="35843" name="Picture 9" descr="bimbo"/>
          <p:cNvPicPr>
            <a:picLocks noChangeAspect="1" noChangeArrowheads="1"/>
          </p:cNvPicPr>
          <p:nvPr/>
        </p:nvPicPr>
        <p:blipFill>
          <a:blip r:embed="rId3" cstate="print"/>
          <a:srcRect/>
          <a:stretch>
            <a:fillRect/>
          </a:stretch>
        </p:blipFill>
        <p:spPr bwMode="auto">
          <a:xfrm>
            <a:off x="-36513" y="3638550"/>
            <a:ext cx="5191126" cy="3219450"/>
          </a:xfrm>
          <a:prstGeom prst="rect">
            <a:avLst/>
          </a:prstGeom>
          <a:noFill/>
          <a:ln w="9525">
            <a:noFill/>
            <a:miter lim="800000"/>
            <a:headEnd/>
            <a:tailEnd/>
          </a:ln>
        </p:spPr>
      </p:pic>
      <p:pic>
        <p:nvPicPr>
          <p:cNvPr id="35844" name="Picture 11" descr="0,,1582831_1,00"/>
          <p:cNvPicPr>
            <a:picLocks noChangeAspect="1" noChangeArrowheads="1"/>
          </p:cNvPicPr>
          <p:nvPr/>
        </p:nvPicPr>
        <p:blipFill>
          <a:blip r:embed="rId4" cstate="print"/>
          <a:srcRect/>
          <a:stretch>
            <a:fillRect/>
          </a:stretch>
        </p:blipFill>
        <p:spPr bwMode="auto">
          <a:xfrm>
            <a:off x="4356100" y="2197100"/>
            <a:ext cx="4787900" cy="2198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type="title"/>
          </p:nvPr>
        </p:nvSpPr>
        <p:spPr>
          <a:xfrm>
            <a:off x="457200" y="260350"/>
            <a:ext cx="8686800" cy="838200"/>
          </a:xfrm>
        </p:spPr>
        <p:txBody>
          <a:bodyPr/>
          <a:lstStyle/>
          <a:p>
            <a:pPr eaLnBrk="1" hangingPunct="1">
              <a:defRPr/>
            </a:pPr>
            <a:r>
              <a:rPr lang="es-ES" smtClean="0">
                <a:solidFill>
                  <a:srgbClr val="FD1127"/>
                </a:solidFill>
                <a:effectLst>
                  <a:outerShdw blurRad="38100" dist="38100" dir="2700000" algn="tl">
                    <a:srgbClr val="FFFFFF"/>
                  </a:outerShdw>
                </a:effectLst>
              </a:rPr>
              <a:t>COMPORTAMIENTO HUMANO</a:t>
            </a:r>
            <a:endParaRPr lang="es-MX" smtClean="0">
              <a:solidFill>
                <a:srgbClr val="FD1127"/>
              </a:solidFill>
              <a:effectLst>
                <a:outerShdw blurRad="38100" dist="38100" dir="2700000" algn="tl">
                  <a:srgbClr val="FFFFFF"/>
                </a:outerShdw>
              </a:effectLst>
            </a:endParaRPr>
          </a:p>
        </p:txBody>
      </p:sp>
      <p:sp>
        <p:nvSpPr>
          <p:cNvPr id="102404" name="Rectangle 4"/>
          <p:cNvSpPr>
            <a:spLocks noGrp="1" noChangeArrowheads="1"/>
          </p:cNvSpPr>
          <p:nvPr>
            <p:ph type="body" idx="1"/>
          </p:nvPr>
        </p:nvSpPr>
        <p:spPr>
          <a:xfrm>
            <a:off x="0" y="1268413"/>
            <a:ext cx="8686800" cy="4572000"/>
          </a:xfrm>
        </p:spPr>
        <p:txBody>
          <a:bodyPr/>
          <a:lstStyle/>
          <a:p>
            <a:pPr algn="ctr" eaLnBrk="1" hangingPunct="1">
              <a:lnSpc>
                <a:spcPct val="80000"/>
              </a:lnSpc>
              <a:buFontTx/>
              <a:buNone/>
              <a:defRPr/>
            </a:pPr>
            <a:r>
              <a:rPr lang="es-ES" sz="2000" b="1" smtClean="0"/>
              <a:t>TEORÍA DE MASLOW.</a:t>
            </a:r>
          </a:p>
          <a:p>
            <a:pPr algn="just" eaLnBrk="1" hangingPunct="1">
              <a:lnSpc>
                <a:spcPct val="80000"/>
              </a:lnSpc>
              <a:buFontTx/>
              <a:buNone/>
              <a:defRPr/>
            </a:pPr>
            <a:r>
              <a:rPr lang="es-ES" sz="2000" b="1" smtClean="0"/>
              <a:t>	El hombre pasee una escala de necesidades primarias </a:t>
            </a:r>
          </a:p>
          <a:p>
            <a:pPr algn="just" eaLnBrk="1" hangingPunct="1">
              <a:lnSpc>
                <a:spcPct val="80000"/>
              </a:lnSpc>
              <a:buFontTx/>
              <a:buNone/>
              <a:defRPr/>
            </a:pPr>
            <a:r>
              <a:rPr lang="es-ES" sz="2000" b="1" smtClean="0"/>
              <a:t>	Fisiológicas son aquellas indispensables para la conservación de la vida, ejemplo: alimentarse, vestirse respirar y dormir etc.</a:t>
            </a:r>
          </a:p>
          <a:p>
            <a:pPr algn="just" eaLnBrk="1" hangingPunct="1">
              <a:lnSpc>
                <a:spcPct val="80000"/>
              </a:lnSpc>
              <a:buFontTx/>
              <a:buNone/>
              <a:defRPr/>
            </a:pPr>
            <a:r>
              <a:rPr lang="es-ES" sz="2000" b="1" smtClean="0"/>
              <a:t>	Necesidades de seguridad</a:t>
            </a:r>
          </a:p>
          <a:p>
            <a:pPr algn="just" eaLnBrk="1" hangingPunct="1">
              <a:lnSpc>
                <a:spcPct val="80000"/>
              </a:lnSpc>
              <a:buFontTx/>
              <a:buNone/>
              <a:defRPr/>
            </a:pPr>
            <a:r>
              <a:rPr lang="es-ES" sz="2000" b="1" smtClean="0"/>
              <a:t>	El hombre desea estar en la medida de lo posible cubierto de contingencias futuras requiere sentir seguridad en cuanto al respeto y la estimación de los demás componentes</a:t>
            </a:r>
          </a:p>
          <a:p>
            <a:pPr algn="just" eaLnBrk="1" hangingPunct="1">
              <a:lnSpc>
                <a:spcPct val="80000"/>
              </a:lnSpc>
              <a:buFontTx/>
              <a:buNone/>
              <a:defRPr/>
            </a:pPr>
            <a:r>
              <a:rPr lang="es-ES" sz="2000" b="1" smtClean="0"/>
              <a:t>	de sus grupos sociales</a:t>
            </a:r>
          </a:p>
          <a:p>
            <a:pPr algn="just" eaLnBrk="1" hangingPunct="1">
              <a:lnSpc>
                <a:spcPct val="80000"/>
              </a:lnSpc>
              <a:buFontTx/>
              <a:buNone/>
              <a:defRPr/>
            </a:pPr>
            <a:r>
              <a:rPr lang="es-ES" sz="2000" b="1" smtClean="0"/>
              <a:t>	Necesidades sociales</a:t>
            </a:r>
          </a:p>
          <a:p>
            <a:pPr algn="just" eaLnBrk="1" hangingPunct="1">
              <a:lnSpc>
                <a:spcPct val="80000"/>
              </a:lnSpc>
              <a:buFontTx/>
              <a:buNone/>
              <a:defRPr/>
            </a:pPr>
            <a:r>
              <a:rPr lang="es-ES" sz="2000" b="1" smtClean="0"/>
              <a:t>	Para sobrevivir el ser humano necesita aliarse requiere vivir dentro de un comunidad, sentir que pertenece al grupo que se le acepta dentro de este.</a:t>
            </a:r>
          </a:p>
          <a:p>
            <a:pPr algn="just" eaLnBrk="1" hangingPunct="1">
              <a:lnSpc>
                <a:spcPct val="80000"/>
              </a:lnSpc>
              <a:buFontTx/>
              <a:buNone/>
              <a:defRPr/>
            </a:pPr>
            <a:r>
              <a:rPr lang="es-ES" sz="2000" b="1" smtClean="0"/>
              <a:t>	Necesidades de estima:</a:t>
            </a:r>
          </a:p>
          <a:p>
            <a:pPr algn="just" eaLnBrk="1" hangingPunct="1">
              <a:lnSpc>
                <a:spcPct val="80000"/>
              </a:lnSpc>
              <a:buFontTx/>
              <a:buNone/>
              <a:defRPr/>
            </a:pPr>
            <a:r>
              <a:rPr lang="es-ES" sz="2000" b="1" smtClean="0"/>
              <a:t>	Constituye un elemento fundamental de las relaciones interpersonales que se instauran dentro de la comunidad.</a:t>
            </a:r>
          </a:p>
          <a:p>
            <a:pPr algn="just" eaLnBrk="1" hangingPunct="1">
              <a:lnSpc>
                <a:spcPct val="80000"/>
              </a:lnSpc>
              <a:buFontTx/>
              <a:buNone/>
              <a:defRPr/>
            </a:pPr>
            <a:r>
              <a:rPr lang="es-ES" sz="2000" b="1" smtClean="0"/>
              <a:t>	Necesidades de autorrealización</a:t>
            </a:r>
          </a:p>
          <a:p>
            <a:pPr algn="just" eaLnBrk="1" hangingPunct="1">
              <a:lnSpc>
                <a:spcPct val="80000"/>
              </a:lnSpc>
              <a:buFontTx/>
              <a:buNone/>
              <a:defRPr/>
            </a:pPr>
            <a:r>
              <a:rPr lang="es-ES" sz="2000" b="1" smtClean="0"/>
              <a:t>	El ser humano requiere vivir en sociedad, comunicarse con sus semejantes, expresar sus conocimientos y sus ideas.</a:t>
            </a:r>
            <a:endParaRPr lang="es-MX" sz="2000" b="1"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type="title"/>
          </p:nvPr>
        </p:nvSpPr>
        <p:spPr>
          <a:xfrm>
            <a:off x="457200" y="333375"/>
            <a:ext cx="8686800" cy="838200"/>
          </a:xfrm>
        </p:spPr>
        <p:txBody>
          <a:bodyPr/>
          <a:lstStyle/>
          <a:p>
            <a:pPr algn="ctr" eaLnBrk="1" hangingPunct="1">
              <a:defRPr/>
            </a:pPr>
            <a:r>
              <a:rPr lang="es-ES" smtClean="0">
                <a:solidFill>
                  <a:srgbClr val="FD1127"/>
                </a:solidFill>
                <a:effectLst>
                  <a:outerShdw blurRad="38100" dist="38100" dir="2700000" algn="tl">
                    <a:srgbClr val="FFFFFF"/>
                  </a:outerShdw>
                </a:effectLst>
              </a:rPr>
              <a:t>ANTECEDENTES DE LOS RECURSOS HUMANOS</a:t>
            </a:r>
            <a:endParaRPr lang="es-MX" smtClean="0">
              <a:solidFill>
                <a:srgbClr val="FD1127"/>
              </a:solidFill>
              <a:effectLst>
                <a:outerShdw blurRad="38100" dist="38100" dir="2700000" algn="tl">
                  <a:srgbClr val="FFFFFF"/>
                </a:outerShdw>
              </a:effectLst>
            </a:endParaRPr>
          </a:p>
        </p:txBody>
      </p:sp>
      <p:sp>
        <p:nvSpPr>
          <p:cNvPr id="101380" name="Rectangle 4"/>
          <p:cNvSpPr>
            <a:spLocks noGrp="1" noChangeArrowheads="1"/>
          </p:cNvSpPr>
          <p:nvPr>
            <p:ph type="body" idx="1"/>
          </p:nvPr>
        </p:nvSpPr>
        <p:spPr>
          <a:xfrm>
            <a:off x="0" y="1484313"/>
            <a:ext cx="9010650" cy="4572000"/>
          </a:xfrm>
        </p:spPr>
        <p:txBody>
          <a:bodyPr/>
          <a:lstStyle/>
          <a:p>
            <a:pPr algn="just" eaLnBrk="1" hangingPunct="1">
              <a:lnSpc>
                <a:spcPct val="80000"/>
              </a:lnSpc>
              <a:buClr>
                <a:srgbClr val="0033CC"/>
              </a:buClr>
              <a:buFontTx/>
              <a:buNone/>
              <a:defRPr/>
            </a:pPr>
            <a:r>
              <a:rPr lang="es-ES" sz="2000" b="1" smtClean="0"/>
              <a:t>  </a:t>
            </a:r>
          </a:p>
          <a:p>
            <a:pPr algn="just" eaLnBrk="1" hangingPunct="1">
              <a:lnSpc>
                <a:spcPct val="80000"/>
              </a:lnSpc>
              <a:buClr>
                <a:srgbClr val="0033CC"/>
              </a:buClr>
              <a:buFontTx/>
              <a:buNone/>
              <a:defRPr/>
            </a:pPr>
            <a:endParaRPr lang="es-ES" sz="2000" b="1" smtClean="0"/>
          </a:p>
          <a:p>
            <a:pPr algn="just" eaLnBrk="1" hangingPunct="1">
              <a:lnSpc>
                <a:spcPct val="80000"/>
              </a:lnSpc>
              <a:buClr>
                <a:srgbClr val="0033CC"/>
              </a:buClr>
              <a:buFontTx/>
              <a:buNone/>
              <a:defRPr/>
            </a:pPr>
            <a:r>
              <a:rPr lang="es-ES" sz="2000" b="1" smtClean="0"/>
              <a:t>  EPOCA PREHISPANICA</a:t>
            </a:r>
          </a:p>
          <a:p>
            <a:pPr algn="just" eaLnBrk="1" hangingPunct="1">
              <a:lnSpc>
                <a:spcPct val="80000"/>
              </a:lnSpc>
              <a:buClr>
                <a:srgbClr val="0033CC"/>
              </a:buClr>
              <a:buFontTx/>
              <a:buNone/>
              <a:defRPr/>
            </a:pPr>
            <a:r>
              <a:rPr lang="es-ES" sz="2000" smtClean="0"/>
              <a:t>  En esta etapa surge el trabajo en grupo, existe la diferencia de sexos y se cataloga el trabajo como algo valioso.</a:t>
            </a:r>
          </a:p>
          <a:p>
            <a:pPr algn="just" eaLnBrk="1" hangingPunct="1">
              <a:lnSpc>
                <a:spcPct val="80000"/>
              </a:lnSpc>
              <a:buClr>
                <a:srgbClr val="0033CC"/>
              </a:buClr>
              <a:buFontTx/>
              <a:buNone/>
              <a:defRPr/>
            </a:pPr>
            <a:r>
              <a:rPr lang="es-ES" sz="2000" smtClean="0"/>
              <a:t>  Existía la esclavitud el esclavo podía realizar trabajos por su propia cuenta. Había artesanos pero no congregados en gremios.</a:t>
            </a:r>
          </a:p>
          <a:p>
            <a:pPr algn="just" eaLnBrk="1" hangingPunct="1">
              <a:lnSpc>
                <a:spcPct val="80000"/>
              </a:lnSpc>
              <a:buClr>
                <a:srgbClr val="0033CC"/>
              </a:buClr>
              <a:buFontTx/>
              <a:buNone/>
              <a:defRPr/>
            </a:pPr>
            <a:endParaRPr lang="es-ES" sz="2000" smtClean="0"/>
          </a:p>
          <a:p>
            <a:pPr algn="just" eaLnBrk="1" hangingPunct="1">
              <a:lnSpc>
                <a:spcPct val="80000"/>
              </a:lnSpc>
              <a:buClr>
                <a:srgbClr val="0033CC"/>
              </a:buClr>
              <a:buFontTx/>
              <a:buNone/>
              <a:defRPr/>
            </a:pPr>
            <a:r>
              <a:rPr lang="es-ES" sz="2000" b="1" smtClean="0"/>
              <a:t> EPOCA COLONIAL</a:t>
            </a:r>
          </a:p>
          <a:p>
            <a:pPr algn="just" eaLnBrk="1" hangingPunct="1">
              <a:lnSpc>
                <a:spcPct val="80000"/>
              </a:lnSpc>
              <a:buClr>
                <a:srgbClr val="0033CC"/>
              </a:buClr>
              <a:buFontTx/>
              <a:buNone/>
              <a:defRPr/>
            </a:pPr>
            <a:r>
              <a:rPr lang="es-ES" sz="2000" smtClean="0"/>
              <a:t> Surgen las encomiendas y las primeras huelgas.</a:t>
            </a:r>
          </a:p>
          <a:p>
            <a:pPr algn="just" eaLnBrk="1" hangingPunct="1">
              <a:lnSpc>
                <a:spcPct val="80000"/>
              </a:lnSpc>
              <a:buClr>
                <a:srgbClr val="0033CC"/>
              </a:buClr>
              <a:buFontTx/>
              <a:buNone/>
              <a:defRPr/>
            </a:pPr>
            <a:endParaRPr lang="es-ES" sz="2000" smtClean="0"/>
          </a:p>
          <a:p>
            <a:pPr eaLnBrk="1" hangingPunct="1">
              <a:lnSpc>
                <a:spcPct val="80000"/>
              </a:lnSpc>
              <a:buClr>
                <a:srgbClr val="0033CC"/>
              </a:buClr>
              <a:buFontTx/>
              <a:buNone/>
              <a:defRPr/>
            </a:pPr>
            <a:r>
              <a:rPr lang="es-ES" sz="2000" b="1" smtClean="0"/>
              <a:t>INDEPENDENCIA</a:t>
            </a:r>
          </a:p>
          <a:p>
            <a:pPr algn="just" eaLnBrk="1" hangingPunct="1">
              <a:lnSpc>
                <a:spcPct val="80000"/>
              </a:lnSpc>
              <a:buClr>
                <a:srgbClr val="0033CC"/>
              </a:buClr>
              <a:buFontTx/>
              <a:buNone/>
              <a:defRPr/>
            </a:pPr>
            <a:r>
              <a:rPr lang="es-ES" sz="2000" smtClean="0"/>
              <a:t>Aparecen los talleres artesanales.</a:t>
            </a:r>
          </a:p>
          <a:p>
            <a:pPr algn="just" eaLnBrk="1" hangingPunct="1">
              <a:lnSpc>
                <a:spcPct val="80000"/>
              </a:lnSpc>
              <a:buClr>
                <a:srgbClr val="0033CC"/>
              </a:buClr>
              <a:buFontTx/>
              <a:buNone/>
              <a:defRPr/>
            </a:pPr>
            <a:r>
              <a:rPr lang="es-ES" sz="2000" smtClean="0"/>
              <a:t>Revolución.</a:t>
            </a:r>
          </a:p>
          <a:p>
            <a:pPr algn="just" eaLnBrk="1" hangingPunct="1">
              <a:lnSpc>
                <a:spcPct val="80000"/>
              </a:lnSpc>
              <a:buClr>
                <a:srgbClr val="0033CC"/>
              </a:buClr>
              <a:buFontTx/>
              <a:buNone/>
              <a:defRPr/>
            </a:pPr>
            <a:r>
              <a:rPr lang="es-ES" sz="2000" smtClean="0"/>
              <a:t>Aparecen  las fabricas.</a:t>
            </a:r>
          </a:p>
          <a:p>
            <a:pPr algn="just" eaLnBrk="1" hangingPunct="1">
              <a:lnSpc>
                <a:spcPct val="80000"/>
              </a:lnSpc>
              <a:buClr>
                <a:srgbClr val="0033CC"/>
              </a:buClr>
              <a:buFontTx/>
              <a:buNone/>
              <a:defRPr/>
            </a:pPr>
            <a:endParaRPr lang="es-ES" sz="1800" b="1" smtClean="0"/>
          </a:p>
          <a:p>
            <a:pPr algn="just" eaLnBrk="1" hangingPunct="1">
              <a:lnSpc>
                <a:spcPct val="80000"/>
              </a:lnSpc>
              <a:buClr>
                <a:srgbClr val="0033CC"/>
              </a:buClr>
              <a:buFontTx/>
              <a:buNone/>
              <a:defRPr/>
            </a:pPr>
            <a:endParaRPr lang="es-ES" sz="2000" smtClean="0"/>
          </a:p>
          <a:p>
            <a:pPr algn="just" eaLnBrk="1" hangingPunct="1">
              <a:lnSpc>
                <a:spcPct val="80000"/>
              </a:lnSpc>
              <a:buClr>
                <a:srgbClr val="0033CC"/>
              </a:buClr>
              <a:buFontTx/>
              <a:buNone/>
              <a:defRPr/>
            </a:pPr>
            <a:endParaRPr lang="es-ES" sz="20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fond05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37891" name="Picture 5" descr="maslow"/>
          <p:cNvPicPr>
            <a:picLocks noChangeAspect="1" noChangeArrowheads="1"/>
          </p:cNvPicPr>
          <p:nvPr/>
        </p:nvPicPr>
        <p:blipFill>
          <a:blip r:embed="rId4" cstate="print"/>
          <a:srcRect/>
          <a:stretch>
            <a:fillRect/>
          </a:stretch>
        </p:blipFill>
        <p:spPr bwMode="auto">
          <a:xfrm>
            <a:off x="0" y="-63500"/>
            <a:ext cx="9144000" cy="692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pPr algn="ctr" eaLnBrk="1" hangingPunct="1">
              <a:defRPr/>
            </a:pPr>
            <a:r>
              <a:rPr lang="es-ES" smtClean="0">
                <a:solidFill>
                  <a:srgbClr val="FF0000"/>
                </a:solidFill>
                <a:effectLst>
                  <a:outerShdw blurRad="38100" dist="38100" dir="2700000" algn="tl">
                    <a:srgbClr val="FFFFFF"/>
                  </a:outerShdw>
                </a:effectLst>
              </a:rPr>
              <a:t>COMPORTAMIENTO HUMANO</a:t>
            </a:r>
            <a:endParaRPr lang="es-MX" smtClean="0">
              <a:solidFill>
                <a:srgbClr val="FF0000"/>
              </a:solidFill>
              <a:effectLst>
                <a:outerShdw blurRad="38100" dist="38100" dir="2700000" algn="tl">
                  <a:srgbClr val="FFFFFF"/>
                </a:outerShdw>
              </a:effectLst>
            </a:endParaRPr>
          </a:p>
        </p:txBody>
      </p:sp>
      <p:sp>
        <p:nvSpPr>
          <p:cNvPr id="103429" name="Rectangle 5"/>
          <p:cNvSpPr>
            <a:spLocks noGrp="1" noChangeArrowheads="1"/>
          </p:cNvSpPr>
          <p:nvPr>
            <p:ph type="body" idx="1"/>
          </p:nvPr>
        </p:nvSpPr>
        <p:spPr/>
        <p:txBody>
          <a:bodyPr/>
          <a:lstStyle/>
          <a:p>
            <a:pPr eaLnBrk="1" hangingPunct="1">
              <a:lnSpc>
                <a:spcPct val="90000"/>
              </a:lnSpc>
              <a:buFontTx/>
              <a:buNone/>
              <a:defRPr/>
            </a:pPr>
            <a:r>
              <a:rPr lang="es-ES" sz="2400" b="1" smtClean="0"/>
              <a:t>TEORÍA DE HERZBERG</a:t>
            </a:r>
            <a:r>
              <a:rPr lang="es-ES" sz="2400" smtClean="0"/>
              <a:t>:</a:t>
            </a:r>
          </a:p>
          <a:p>
            <a:pPr eaLnBrk="1" hangingPunct="1">
              <a:lnSpc>
                <a:spcPct val="105000"/>
              </a:lnSpc>
              <a:buFontTx/>
              <a:buNone/>
              <a:defRPr/>
            </a:pPr>
            <a:r>
              <a:rPr lang="es-ES" sz="2400" smtClean="0"/>
              <a:t>	Esta teoría esta manejada por dos factores: motivadores y factores higiénicos:</a:t>
            </a:r>
          </a:p>
          <a:p>
            <a:pPr eaLnBrk="1" hangingPunct="1">
              <a:lnSpc>
                <a:spcPct val="105000"/>
              </a:lnSpc>
              <a:buFontTx/>
              <a:buNone/>
              <a:defRPr/>
            </a:pPr>
            <a:r>
              <a:rPr lang="es-ES" sz="2400" smtClean="0"/>
              <a:t>	Conocida también como la teoría dual de los factores intrínsecos y extrínsecos.</a:t>
            </a:r>
          </a:p>
          <a:p>
            <a:pPr eaLnBrk="1" hangingPunct="1">
              <a:lnSpc>
                <a:spcPct val="105000"/>
              </a:lnSpc>
              <a:buFontTx/>
              <a:buNone/>
              <a:defRPr/>
            </a:pPr>
            <a:r>
              <a:rPr lang="es-ES" sz="2400" smtClean="0"/>
              <a:t>	Intrínsecos se refiere a la responsabilidad, iniciativa que posee el ser humano.</a:t>
            </a:r>
          </a:p>
          <a:p>
            <a:pPr eaLnBrk="1" hangingPunct="1">
              <a:lnSpc>
                <a:spcPct val="105000"/>
              </a:lnSpc>
              <a:buFontTx/>
              <a:buNone/>
              <a:defRPr/>
            </a:pPr>
            <a:r>
              <a:rPr lang="es-ES" sz="2400" smtClean="0"/>
              <a:t>	Extrínsecos trata de explicar aquellos contingencias que se dan en una organización: Como el clima emocional, comodidades, limpieza y simpatía.</a:t>
            </a:r>
            <a:endParaRPr lang="es-MX" sz="240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body" idx="1"/>
          </p:nvPr>
        </p:nvSpPr>
        <p:spPr>
          <a:xfrm>
            <a:off x="133350" y="1089025"/>
            <a:ext cx="8686800" cy="4572000"/>
          </a:xfrm>
        </p:spPr>
        <p:txBody>
          <a:bodyPr/>
          <a:lstStyle/>
          <a:p>
            <a:pPr algn="just" eaLnBrk="1" hangingPunct="1">
              <a:lnSpc>
                <a:spcPct val="90000"/>
              </a:lnSpc>
              <a:buClr>
                <a:srgbClr val="0033CC"/>
              </a:buClr>
              <a:buFontTx/>
              <a:buNone/>
              <a:defRPr/>
            </a:pPr>
            <a:r>
              <a:rPr lang="es-ES" sz="2000" b="1" smtClean="0"/>
              <a:t>TEORÍA DE MC. CLEALD.</a:t>
            </a:r>
          </a:p>
          <a:p>
            <a:pPr algn="just" eaLnBrk="1" hangingPunct="1">
              <a:lnSpc>
                <a:spcPct val="90000"/>
              </a:lnSpc>
              <a:buClr>
                <a:srgbClr val="0033CC"/>
              </a:buClr>
              <a:buFontTx/>
              <a:buNone/>
              <a:defRPr/>
            </a:pPr>
            <a:endParaRPr lang="es-ES" sz="2000" smtClean="0"/>
          </a:p>
          <a:p>
            <a:pPr algn="just" eaLnBrk="1" hangingPunct="1">
              <a:lnSpc>
                <a:spcPct val="90000"/>
              </a:lnSpc>
              <a:buClr>
                <a:srgbClr val="0033CC"/>
              </a:buClr>
              <a:buFontTx/>
              <a:buNone/>
              <a:defRPr/>
            </a:pPr>
            <a:r>
              <a:rPr lang="es-ES" sz="2000" smtClean="0"/>
              <a:t>Esta teoría recoge aspectos de las dos teorías anteriores y se nombra técnica de los motivadores: para este autor las personas están motivadas por tres factores.</a:t>
            </a:r>
          </a:p>
          <a:p>
            <a:pPr algn="just" eaLnBrk="1" hangingPunct="1">
              <a:lnSpc>
                <a:spcPct val="90000"/>
              </a:lnSpc>
              <a:buClr>
                <a:srgbClr val="0033CC"/>
              </a:buClr>
              <a:buFontTx/>
              <a:buNone/>
              <a:defRPr/>
            </a:pPr>
            <a:r>
              <a:rPr lang="es-ES" sz="2000" smtClean="0"/>
              <a:t>1.-Factores de realización o de logro.</a:t>
            </a:r>
          </a:p>
          <a:p>
            <a:pPr algn="just" eaLnBrk="1" hangingPunct="1">
              <a:lnSpc>
                <a:spcPct val="90000"/>
              </a:lnSpc>
              <a:buClr>
                <a:srgbClr val="0033CC"/>
              </a:buClr>
              <a:buFontTx/>
              <a:buNone/>
              <a:defRPr/>
            </a:pPr>
            <a:r>
              <a:rPr lang="es-ES" sz="2000" smtClean="0"/>
              <a:t>2.-Factores de afiliación.</a:t>
            </a:r>
          </a:p>
          <a:p>
            <a:pPr algn="just" eaLnBrk="1" hangingPunct="1">
              <a:lnSpc>
                <a:spcPct val="90000"/>
              </a:lnSpc>
              <a:buClr>
                <a:srgbClr val="0033CC"/>
              </a:buClr>
              <a:buFontTx/>
              <a:buNone/>
              <a:defRPr/>
            </a:pPr>
            <a:r>
              <a:rPr lang="es-ES" sz="2000" smtClean="0"/>
              <a:t>3.-Poder.</a:t>
            </a:r>
          </a:p>
          <a:p>
            <a:pPr algn="just" eaLnBrk="1" hangingPunct="1">
              <a:lnSpc>
                <a:spcPct val="90000"/>
              </a:lnSpc>
              <a:buClr>
                <a:srgbClr val="0033CC"/>
              </a:buClr>
              <a:buFontTx/>
              <a:buNone/>
              <a:defRPr/>
            </a:pPr>
            <a:r>
              <a:rPr lang="es-ES" sz="2000" smtClean="0"/>
              <a:t>Las motivadas por el primer factor desean lograr cosas, plantear metas, realizar algo y alcanzar un fin.</a:t>
            </a:r>
          </a:p>
          <a:p>
            <a:pPr algn="just" eaLnBrk="1" hangingPunct="1">
              <a:lnSpc>
                <a:spcPct val="90000"/>
              </a:lnSpc>
              <a:buClr>
                <a:srgbClr val="0033CC"/>
              </a:buClr>
              <a:buFontTx/>
              <a:buNone/>
              <a:defRPr/>
            </a:pPr>
            <a:r>
              <a:rPr lang="es-ES" sz="2000" smtClean="0"/>
              <a:t>Las motivadas por la afiliación están más interesadas en establecer contactos personales.</a:t>
            </a:r>
          </a:p>
          <a:p>
            <a:pPr algn="just" eaLnBrk="1" hangingPunct="1">
              <a:lnSpc>
                <a:spcPct val="90000"/>
              </a:lnSpc>
              <a:buClr>
                <a:srgbClr val="0033CC"/>
              </a:buClr>
              <a:buFontTx/>
              <a:buNone/>
              <a:defRPr/>
            </a:pPr>
            <a:r>
              <a:rPr lang="es-ES" sz="2000" smtClean="0"/>
              <a:t>Las motivadas por el poder sobre los demás.</a:t>
            </a:r>
          </a:p>
          <a:p>
            <a:pPr algn="just" eaLnBrk="1" hangingPunct="1">
              <a:lnSpc>
                <a:spcPct val="90000"/>
              </a:lnSpc>
              <a:buClr>
                <a:srgbClr val="0033CC"/>
              </a:buClr>
              <a:buFontTx/>
              <a:buNone/>
              <a:defRPr/>
            </a:pPr>
            <a:r>
              <a:rPr lang="es-ES" sz="2000" smtClean="0"/>
              <a:t>Realización y logro (fin, meta, objetivo)</a:t>
            </a:r>
          </a:p>
          <a:p>
            <a:pPr algn="just" eaLnBrk="1" hangingPunct="1">
              <a:lnSpc>
                <a:spcPct val="90000"/>
              </a:lnSpc>
              <a:buClr>
                <a:srgbClr val="0033CC"/>
              </a:buClr>
              <a:buFontTx/>
              <a:buNone/>
              <a:defRPr/>
            </a:pPr>
            <a:r>
              <a:rPr lang="es-ES" sz="2000" smtClean="0"/>
              <a:t>Afiliación, contactos personales, comunicación</a:t>
            </a:r>
          </a:p>
          <a:p>
            <a:pPr algn="just" eaLnBrk="1" hangingPunct="1">
              <a:lnSpc>
                <a:spcPct val="90000"/>
              </a:lnSpc>
              <a:buClr>
                <a:srgbClr val="0033CC"/>
              </a:buClr>
              <a:buFontTx/>
              <a:buNone/>
              <a:defRPr/>
            </a:pPr>
            <a:r>
              <a:rPr lang="es-ES" sz="2000" smtClean="0"/>
              <a:t> Poder Influir, Enajenación manipulación</a:t>
            </a:r>
            <a:endParaRPr lang="es-MX" sz="2000" smtClean="0"/>
          </a:p>
        </p:txBody>
      </p:sp>
      <p:sp>
        <p:nvSpPr>
          <p:cNvPr id="406531" name="Rectangle 3"/>
          <p:cNvSpPr>
            <a:spLocks noGrp="1" noChangeArrowheads="1"/>
          </p:cNvSpPr>
          <p:nvPr>
            <p:ph type="title"/>
          </p:nvPr>
        </p:nvSpPr>
        <p:spPr>
          <a:xfrm>
            <a:off x="457200" y="0"/>
            <a:ext cx="8686800" cy="838200"/>
          </a:xfrm>
        </p:spPr>
        <p:txBody>
          <a:bodyPr/>
          <a:lstStyle/>
          <a:p>
            <a:pPr algn="ctr" eaLnBrk="1" hangingPunct="1">
              <a:defRPr/>
            </a:pPr>
            <a:r>
              <a:rPr lang="es-ES" smtClean="0">
                <a:solidFill>
                  <a:srgbClr val="FF0000"/>
                </a:solidFill>
                <a:effectLst>
                  <a:outerShdw blurRad="38100" dist="38100" dir="2700000" algn="tl">
                    <a:srgbClr val="FFFFFF"/>
                  </a:outerShdw>
                </a:effectLst>
              </a:rPr>
              <a:t>COMPORTAMIENTO HUMANO</a:t>
            </a:r>
            <a:endParaRPr lang="es-MX" smtClean="0">
              <a:solidFill>
                <a:srgbClr val="FF00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algn="ctr" eaLnBrk="1" hangingPunct="1">
              <a:defRPr/>
            </a:pPr>
            <a:r>
              <a:rPr lang="es-ES" b="1" smtClean="0">
                <a:effectLst>
                  <a:outerShdw blurRad="38100" dist="38100" dir="2700000" algn="tl">
                    <a:srgbClr val="000000"/>
                  </a:outerShdw>
                </a:effectLst>
              </a:rPr>
              <a:t>MOTIVACION</a:t>
            </a:r>
          </a:p>
        </p:txBody>
      </p:sp>
      <p:pic>
        <p:nvPicPr>
          <p:cNvPr id="40963" name="Picture 3" descr="MCj03892080000[1]"/>
          <p:cNvPicPr>
            <a:picLocks noChangeAspect="1" noChangeArrowheads="1"/>
          </p:cNvPicPr>
          <p:nvPr/>
        </p:nvPicPr>
        <p:blipFill>
          <a:blip r:embed="rId3" cstate="print"/>
          <a:srcRect/>
          <a:stretch>
            <a:fillRect/>
          </a:stretch>
        </p:blipFill>
        <p:spPr bwMode="auto">
          <a:xfrm>
            <a:off x="323850" y="1628775"/>
            <a:ext cx="2027238" cy="3540125"/>
          </a:xfrm>
          <a:prstGeom prst="rect">
            <a:avLst/>
          </a:prstGeom>
          <a:noFill/>
          <a:ln w="9525">
            <a:noFill/>
            <a:miter lim="800000"/>
            <a:headEnd/>
            <a:tailEnd/>
          </a:ln>
        </p:spPr>
      </p:pic>
      <p:pic>
        <p:nvPicPr>
          <p:cNvPr id="40964" name="Picture 4" descr="MPj03156560000[1]"/>
          <p:cNvPicPr>
            <a:picLocks noChangeAspect="1" noChangeArrowheads="1"/>
          </p:cNvPicPr>
          <p:nvPr/>
        </p:nvPicPr>
        <p:blipFill>
          <a:blip r:embed="rId4" cstate="print"/>
          <a:srcRect/>
          <a:stretch>
            <a:fillRect/>
          </a:stretch>
        </p:blipFill>
        <p:spPr bwMode="auto">
          <a:xfrm>
            <a:off x="2771775" y="1557338"/>
            <a:ext cx="2609850" cy="3657600"/>
          </a:xfrm>
          <a:prstGeom prst="rect">
            <a:avLst/>
          </a:prstGeom>
          <a:noFill/>
          <a:ln w="9525">
            <a:noFill/>
            <a:miter lim="800000"/>
            <a:headEnd/>
            <a:tailEnd/>
          </a:ln>
        </p:spPr>
      </p:pic>
      <p:pic>
        <p:nvPicPr>
          <p:cNvPr id="40965" name="Picture 5" descr="MCj00787260000[1]"/>
          <p:cNvPicPr>
            <a:picLocks noChangeAspect="1" noChangeArrowheads="1"/>
          </p:cNvPicPr>
          <p:nvPr/>
        </p:nvPicPr>
        <p:blipFill>
          <a:blip r:embed="rId5" cstate="print"/>
          <a:srcRect/>
          <a:stretch>
            <a:fillRect/>
          </a:stretch>
        </p:blipFill>
        <p:spPr bwMode="auto">
          <a:xfrm>
            <a:off x="5508625" y="1557338"/>
            <a:ext cx="3949700" cy="4002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pPr algn="ctr" eaLnBrk="1" hangingPunct="1">
              <a:defRPr/>
            </a:pPr>
            <a:r>
              <a:rPr lang="es-MX" b="1" smtClean="0">
                <a:solidFill>
                  <a:schemeClr val="bg1"/>
                </a:solidFill>
                <a:effectLst>
                  <a:outerShdw blurRad="38100" dist="38100" dir="2700000" algn="tl">
                    <a:srgbClr val="000000"/>
                  </a:outerShdw>
                </a:effectLst>
              </a:rPr>
              <a:t>Clasificación De Las Motivaciones</a:t>
            </a:r>
            <a:r>
              <a:rPr lang="es-ES" smtClean="0">
                <a:solidFill>
                  <a:schemeClr val="bg1"/>
                </a:solidFill>
                <a:effectLst>
                  <a:outerShdw blurRad="38100" dist="38100" dir="2700000" algn="tl">
                    <a:srgbClr val="000000"/>
                  </a:outerShdw>
                </a:effectLst>
              </a:rPr>
              <a:t> </a:t>
            </a:r>
          </a:p>
        </p:txBody>
      </p:sp>
      <p:sp>
        <p:nvSpPr>
          <p:cNvPr id="439299" name="Rectangle 3"/>
          <p:cNvSpPr>
            <a:spLocks noGrp="1" noChangeArrowheads="1"/>
          </p:cNvSpPr>
          <p:nvPr>
            <p:ph type="body" idx="1"/>
          </p:nvPr>
        </p:nvSpPr>
        <p:spPr/>
        <p:txBody>
          <a:bodyPr/>
          <a:lstStyle/>
          <a:p>
            <a:pPr algn="just" eaLnBrk="1" hangingPunct="1">
              <a:lnSpc>
                <a:spcPct val="90000"/>
              </a:lnSpc>
              <a:defRPr/>
            </a:pPr>
            <a:r>
              <a:rPr lang="es-MX" smtClean="0">
                <a:solidFill>
                  <a:srgbClr val="FF0000"/>
                </a:solidFill>
                <a:effectLst>
                  <a:outerShdw blurRad="38100" dist="38100" dir="2700000" algn="tl">
                    <a:srgbClr val="000000"/>
                  </a:outerShdw>
                </a:effectLst>
              </a:rPr>
              <a:t>MOTIVACIÓN INTERNA</a:t>
            </a:r>
            <a:r>
              <a:rPr lang="es-ES" smtClean="0">
                <a:solidFill>
                  <a:srgbClr val="FF0000"/>
                </a:solidFill>
                <a:effectLst>
                  <a:outerShdw blurRad="38100" dist="38100" dir="2700000" algn="tl">
                    <a:srgbClr val="000000"/>
                  </a:outerShdw>
                </a:effectLst>
              </a:rPr>
              <a:t> </a:t>
            </a:r>
          </a:p>
          <a:p>
            <a:pPr algn="just" eaLnBrk="1" hangingPunct="1">
              <a:lnSpc>
                <a:spcPct val="90000"/>
              </a:lnSpc>
              <a:buFontTx/>
              <a:buNone/>
              <a:defRPr/>
            </a:pPr>
            <a:r>
              <a:rPr lang="es-MX" smtClean="0">
                <a:solidFill>
                  <a:srgbClr val="FF0000"/>
                </a:solidFill>
                <a:effectLst>
                  <a:outerShdw blurRad="38100" dist="38100" dir="2700000" algn="tl">
                    <a:srgbClr val="000000"/>
                  </a:outerShdw>
                </a:effectLst>
              </a:rPr>
              <a:t>	surge sin motivo aparente, es la más intensa y duradera</a:t>
            </a:r>
            <a:r>
              <a:rPr lang="es-ES" smtClean="0">
                <a:solidFill>
                  <a:srgbClr val="FF0000"/>
                </a:solidFill>
                <a:effectLst>
                  <a:outerShdw blurRad="38100" dist="38100" dir="2700000" algn="tl">
                    <a:srgbClr val="000000"/>
                  </a:outerShdw>
                </a:effectLst>
              </a:rPr>
              <a:t>, ejemplo querer imitar la actividad deportiva de algún famoso</a:t>
            </a:r>
          </a:p>
          <a:p>
            <a:pPr algn="just" eaLnBrk="1" hangingPunct="1">
              <a:lnSpc>
                <a:spcPct val="90000"/>
              </a:lnSpc>
              <a:buFontTx/>
              <a:buNone/>
              <a:defRPr/>
            </a:pPr>
            <a:endParaRPr lang="es-ES" smtClean="0">
              <a:solidFill>
                <a:srgbClr val="FF0000"/>
              </a:solidFill>
              <a:effectLst>
                <a:outerShdw blurRad="38100" dist="38100" dir="2700000" algn="tl">
                  <a:srgbClr val="000000"/>
                </a:outerShdw>
              </a:effectLst>
            </a:endParaRPr>
          </a:p>
          <a:p>
            <a:pPr algn="just" eaLnBrk="1" hangingPunct="1">
              <a:lnSpc>
                <a:spcPct val="90000"/>
              </a:lnSpc>
              <a:defRPr/>
            </a:pPr>
            <a:r>
              <a:rPr lang="es-MX" smtClean="0">
                <a:solidFill>
                  <a:srgbClr val="FF0000"/>
                </a:solidFill>
                <a:effectLst>
                  <a:outerShdw blurRad="38100" dist="38100" dir="2700000" algn="tl">
                    <a:srgbClr val="000000"/>
                  </a:outerShdw>
                </a:effectLst>
              </a:rPr>
              <a:t>MOTIVACIÓN EXTERNA</a:t>
            </a:r>
          </a:p>
          <a:p>
            <a:pPr algn="just" eaLnBrk="1" hangingPunct="1">
              <a:lnSpc>
                <a:spcPct val="90000"/>
              </a:lnSpc>
              <a:buFontTx/>
              <a:buNone/>
              <a:defRPr/>
            </a:pPr>
            <a:r>
              <a:rPr lang="es-MX" smtClean="0">
                <a:effectLst>
                  <a:outerShdw blurRad="38100" dist="38100" dir="2700000" algn="tl">
                    <a:srgbClr val="000000"/>
                  </a:outerShdw>
                </a:effectLst>
              </a:rPr>
              <a:t>	</a:t>
            </a:r>
            <a:r>
              <a:rPr lang="es-MX" smtClean="0">
                <a:solidFill>
                  <a:srgbClr val="CC0000"/>
                </a:solidFill>
                <a:effectLst>
                  <a:outerShdw blurRad="38100" dist="38100" dir="2700000" algn="tl">
                    <a:srgbClr val="000000"/>
                  </a:outerShdw>
                </a:effectLst>
              </a:rPr>
              <a:t>puede ser inducida de forma externa </a:t>
            </a:r>
          </a:p>
          <a:p>
            <a:pPr algn="just" eaLnBrk="1" hangingPunct="1">
              <a:lnSpc>
                <a:spcPct val="90000"/>
              </a:lnSpc>
              <a:buFontTx/>
              <a:buNone/>
              <a:defRPr/>
            </a:pPr>
            <a:r>
              <a:rPr lang="es-ES" smtClean="0">
                <a:solidFill>
                  <a:srgbClr val="CC0000"/>
                </a:solidFill>
                <a:effectLst>
                  <a:outerShdw blurRad="38100" dist="38100" dir="2700000" algn="tl">
                    <a:srgbClr val="000000"/>
                  </a:outerShdw>
                </a:effectLst>
              </a:rPr>
              <a:t> </a:t>
            </a:r>
          </a:p>
          <a:p>
            <a:pPr algn="just" eaLnBrk="1" hangingPunct="1">
              <a:lnSpc>
                <a:spcPct val="90000"/>
              </a:lnSpc>
              <a:buFontTx/>
              <a:buNone/>
              <a:defRPr/>
            </a:pPr>
            <a:endParaRPr lang="es-ES" smtClean="0">
              <a:solidFill>
                <a:srgbClr val="CC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304130" name="Rectangle 2"/>
          <p:cNvSpPr>
            <a:spLocks noGrp="1" noChangeArrowheads="1"/>
          </p:cNvSpPr>
          <p:nvPr>
            <p:ph type="body" idx="1"/>
          </p:nvPr>
        </p:nvSpPr>
        <p:spPr>
          <a:xfrm>
            <a:off x="395288" y="404813"/>
            <a:ext cx="8229600" cy="5903912"/>
          </a:xfrm>
        </p:spPr>
        <p:txBody>
          <a:bodyPr/>
          <a:lstStyle/>
          <a:p>
            <a:pPr eaLnBrk="1" hangingPunct="1">
              <a:defRPr/>
            </a:pPr>
            <a:r>
              <a:rPr lang="es-MX" sz="2800" smtClean="0">
                <a:solidFill>
                  <a:srgbClr val="CC0000"/>
                </a:solidFill>
                <a:effectLst>
                  <a:outerShdw blurRad="38100" dist="38100" dir="2700000" algn="tl">
                    <a:srgbClr val="000000"/>
                  </a:outerShdw>
                </a:effectLst>
              </a:rPr>
              <a:t>Motivación Intrinseca</a:t>
            </a:r>
            <a:r>
              <a:rPr lang="es-ES" sz="2800" smtClean="0">
                <a:solidFill>
                  <a:srgbClr val="CC0000"/>
                </a:solidFill>
                <a:effectLst>
                  <a:outerShdw blurRad="38100" dist="38100" dir="2700000" algn="tl">
                    <a:srgbClr val="000000"/>
                  </a:outerShdw>
                </a:effectLst>
              </a:rPr>
              <a:t> </a:t>
            </a:r>
          </a:p>
          <a:p>
            <a:pPr algn="just" eaLnBrk="1" hangingPunct="1">
              <a:buFontTx/>
              <a:buNone/>
              <a:defRPr/>
            </a:pPr>
            <a:r>
              <a:rPr lang="es-MX" sz="2800" smtClean="0">
                <a:solidFill>
                  <a:srgbClr val="CC0000"/>
                </a:solidFill>
                <a:effectLst>
                  <a:outerShdw blurRad="38100" dist="38100" dir="2700000" algn="tl">
                    <a:srgbClr val="000000"/>
                  </a:outerShdw>
                </a:effectLst>
              </a:rPr>
              <a:t>Es intrínseca, cuando la persona fija su interés por el estudio o trabajo, demostrando siempre superación y personalidad en la consecución de sus fines, sus aspiraciones y sus metas.</a:t>
            </a:r>
          </a:p>
          <a:p>
            <a:pPr eaLnBrk="1" hangingPunct="1">
              <a:buFontTx/>
              <a:buNone/>
              <a:defRPr/>
            </a:pPr>
            <a:endParaRPr lang="es-MX" sz="2800" smtClean="0">
              <a:solidFill>
                <a:srgbClr val="CC0000"/>
              </a:solidFill>
              <a:effectLst>
                <a:outerShdw blurRad="38100" dist="38100" dir="2700000" algn="tl">
                  <a:srgbClr val="000000"/>
                </a:outerShdw>
              </a:effectLst>
            </a:endParaRPr>
          </a:p>
          <a:p>
            <a:pPr eaLnBrk="1" hangingPunct="1">
              <a:buFontTx/>
              <a:buNone/>
              <a:defRPr/>
            </a:pPr>
            <a:endParaRPr lang="es-ES" sz="2800" smtClean="0">
              <a:solidFill>
                <a:srgbClr val="CC0000"/>
              </a:solidFill>
              <a:effectLst>
                <a:outerShdw blurRad="38100" dist="38100" dir="2700000" algn="tl">
                  <a:srgbClr val="000000"/>
                </a:outerShdw>
              </a:effectLst>
            </a:endParaRPr>
          </a:p>
          <a:p>
            <a:pPr eaLnBrk="1" hangingPunct="1">
              <a:defRPr/>
            </a:pPr>
            <a:r>
              <a:rPr lang="es-MX" sz="2800" smtClean="0">
                <a:solidFill>
                  <a:srgbClr val="CC0000"/>
                </a:solidFill>
                <a:effectLst>
                  <a:outerShdw blurRad="38100" dist="38100" dir="2700000" algn="tl">
                    <a:srgbClr val="000000"/>
                  </a:outerShdw>
                </a:effectLst>
              </a:rPr>
              <a:t>Motivación Extrínseca </a:t>
            </a:r>
          </a:p>
          <a:p>
            <a:pPr algn="just" eaLnBrk="1" hangingPunct="1">
              <a:buFontTx/>
              <a:buNone/>
              <a:defRPr/>
            </a:pPr>
            <a:r>
              <a:rPr lang="es-MX" smtClean="0">
                <a:solidFill>
                  <a:srgbClr val="CC0000"/>
                </a:solidFill>
                <a:effectLst>
                  <a:outerShdw blurRad="38100" dist="38100" dir="2700000" algn="tl">
                    <a:srgbClr val="000000"/>
                  </a:outerShdw>
                </a:effectLst>
              </a:rPr>
              <a:t>Es extrínseca cuando el alumno sólo trata de aprender no tanto porque le gusta la asignatura o carrera si no por las ventajas que ésta ofrece. </a:t>
            </a:r>
            <a:endParaRPr lang="es-ES" smtClean="0">
              <a:solidFill>
                <a:srgbClr val="CC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44034" name="Line 2"/>
          <p:cNvSpPr>
            <a:spLocks noChangeShapeType="1"/>
          </p:cNvSpPr>
          <p:nvPr/>
        </p:nvSpPr>
        <p:spPr bwMode="auto">
          <a:xfrm>
            <a:off x="3924300" y="2492375"/>
            <a:ext cx="1511300" cy="0"/>
          </a:xfrm>
          <a:prstGeom prst="line">
            <a:avLst/>
          </a:prstGeom>
          <a:noFill/>
          <a:ln w="9525">
            <a:solidFill>
              <a:srgbClr val="000000"/>
            </a:solidFill>
            <a:round/>
            <a:headEnd/>
            <a:tailEnd type="triangle" w="med" len="med"/>
          </a:ln>
        </p:spPr>
        <p:txBody>
          <a:bodyPr/>
          <a:lstStyle/>
          <a:p>
            <a:endParaRPr lang="es-MX"/>
          </a:p>
        </p:txBody>
      </p:sp>
      <p:grpSp>
        <p:nvGrpSpPr>
          <p:cNvPr id="44035" name="Group 3"/>
          <p:cNvGrpSpPr>
            <a:grpSpLocks/>
          </p:cNvGrpSpPr>
          <p:nvPr/>
        </p:nvGrpSpPr>
        <p:grpSpPr bwMode="auto">
          <a:xfrm>
            <a:off x="1258888" y="1196975"/>
            <a:ext cx="7286625" cy="4102100"/>
            <a:chOff x="591" y="895"/>
            <a:chExt cx="3456" cy="981"/>
          </a:xfrm>
        </p:grpSpPr>
        <p:sp>
          <p:nvSpPr>
            <p:cNvPr id="44036" name="Text Box 4"/>
            <p:cNvSpPr txBox="1">
              <a:spLocks noChangeArrowheads="1"/>
            </p:cNvSpPr>
            <p:nvPr/>
          </p:nvSpPr>
          <p:spPr bwMode="auto">
            <a:xfrm>
              <a:off x="591" y="895"/>
              <a:ext cx="1584" cy="504"/>
            </a:xfrm>
            <a:prstGeom prst="rect">
              <a:avLst/>
            </a:prstGeom>
            <a:solidFill>
              <a:srgbClr val="FFCC99"/>
            </a:solidFill>
            <a:ln w="9525">
              <a:solidFill>
                <a:srgbClr val="000000"/>
              </a:solidFill>
              <a:miter lim="800000"/>
              <a:headEnd/>
              <a:tailEnd/>
            </a:ln>
          </p:spPr>
          <p:txBody>
            <a:bodyPr/>
            <a:lstStyle/>
            <a:p>
              <a:pPr eaLnBrk="1" hangingPunct="1"/>
              <a:endParaRPr lang="en-US" b="1">
                <a:solidFill>
                  <a:srgbClr val="000000"/>
                </a:solidFill>
                <a:latin typeface="Book Antiqua" pitchFamily="18" charset="0"/>
              </a:endParaRPr>
            </a:p>
            <a:p>
              <a:pPr eaLnBrk="1" hangingPunct="1"/>
              <a:endParaRPr lang="en-US" b="1">
                <a:solidFill>
                  <a:srgbClr val="000000"/>
                </a:solidFill>
                <a:latin typeface="Book Antiqua" pitchFamily="18" charset="0"/>
              </a:endParaRPr>
            </a:p>
            <a:p>
              <a:pPr eaLnBrk="1" hangingPunct="1"/>
              <a:r>
                <a:rPr lang="en-US" b="1">
                  <a:solidFill>
                    <a:srgbClr val="000000"/>
                  </a:solidFill>
                  <a:latin typeface="Book Antiqua" pitchFamily="18" charset="0"/>
                </a:rPr>
                <a:t>NECESIDAD</a:t>
              </a:r>
            </a:p>
            <a:p>
              <a:pPr eaLnBrk="1" hangingPunct="1"/>
              <a:r>
                <a:rPr lang="en-US" b="1">
                  <a:solidFill>
                    <a:srgbClr val="000000"/>
                  </a:solidFill>
                  <a:latin typeface="Book Antiqua" pitchFamily="18" charset="0"/>
                </a:rPr>
                <a:t>(Privación)</a:t>
              </a:r>
              <a:endParaRPr lang="es-ES" b="1">
                <a:solidFill>
                  <a:srgbClr val="000000"/>
                </a:solidFill>
              </a:endParaRPr>
            </a:p>
          </p:txBody>
        </p:sp>
        <p:sp>
          <p:nvSpPr>
            <p:cNvPr id="44037" name="Text Box 5"/>
            <p:cNvSpPr txBox="1">
              <a:spLocks noChangeArrowheads="1"/>
            </p:cNvSpPr>
            <p:nvPr/>
          </p:nvSpPr>
          <p:spPr bwMode="auto">
            <a:xfrm>
              <a:off x="591" y="1372"/>
              <a:ext cx="1584" cy="504"/>
            </a:xfrm>
            <a:prstGeom prst="rect">
              <a:avLst/>
            </a:prstGeom>
            <a:solidFill>
              <a:srgbClr val="FFCC99"/>
            </a:solidFill>
            <a:ln w="9525">
              <a:solidFill>
                <a:srgbClr val="000000"/>
              </a:solidFill>
              <a:miter lim="800000"/>
              <a:headEnd/>
              <a:tailEnd/>
            </a:ln>
          </p:spPr>
          <p:txBody>
            <a:bodyPr/>
            <a:lstStyle/>
            <a:p>
              <a:pPr eaLnBrk="1" hangingPunct="1"/>
              <a:endParaRPr lang="es-AR" b="1">
                <a:solidFill>
                  <a:srgbClr val="000000"/>
                </a:solidFill>
                <a:latin typeface="Times New Roman" pitchFamily="18" charset="0"/>
              </a:endParaRPr>
            </a:p>
            <a:p>
              <a:pPr eaLnBrk="1" hangingPunct="1"/>
              <a:r>
                <a:rPr lang="es-AR" b="1">
                  <a:solidFill>
                    <a:srgbClr val="000000"/>
                  </a:solidFill>
                  <a:latin typeface="Times New Roman" pitchFamily="18" charset="0"/>
                </a:rPr>
                <a:t>SATISFACCIÓN (Disminución del impulso y la satisfacción de la necesidad original)</a:t>
              </a:r>
              <a:endParaRPr lang="es-ES" b="1">
                <a:solidFill>
                  <a:srgbClr val="000000"/>
                </a:solidFill>
              </a:endParaRPr>
            </a:p>
          </p:txBody>
        </p:sp>
        <p:sp>
          <p:nvSpPr>
            <p:cNvPr id="44038" name="Text Box 6"/>
            <p:cNvSpPr txBox="1">
              <a:spLocks noChangeArrowheads="1"/>
            </p:cNvSpPr>
            <p:nvPr/>
          </p:nvSpPr>
          <p:spPr bwMode="auto">
            <a:xfrm>
              <a:off x="2607" y="895"/>
              <a:ext cx="1440" cy="504"/>
            </a:xfrm>
            <a:prstGeom prst="rect">
              <a:avLst/>
            </a:prstGeom>
            <a:solidFill>
              <a:srgbClr val="FFCC99"/>
            </a:solidFill>
            <a:ln w="9525">
              <a:solidFill>
                <a:srgbClr val="000000"/>
              </a:solidFill>
              <a:miter lim="800000"/>
              <a:headEnd/>
              <a:tailEnd/>
            </a:ln>
          </p:spPr>
          <p:txBody>
            <a:bodyPr/>
            <a:lstStyle/>
            <a:p>
              <a:pPr eaLnBrk="1" hangingPunct="1"/>
              <a:endParaRPr lang="es-AR" b="1">
                <a:solidFill>
                  <a:srgbClr val="000000"/>
                </a:solidFill>
                <a:latin typeface="Times New Roman" pitchFamily="18" charset="0"/>
              </a:endParaRPr>
            </a:p>
            <a:p>
              <a:pPr eaLnBrk="1" hangingPunct="1"/>
              <a:r>
                <a:rPr lang="es-AR" b="1">
                  <a:solidFill>
                    <a:srgbClr val="000000"/>
                  </a:solidFill>
                  <a:latin typeface="Times New Roman" pitchFamily="18" charset="0"/>
                </a:rPr>
                <a:t>IMPULSO</a:t>
              </a:r>
            </a:p>
            <a:p>
              <a:pPr eaLnBrk="1" hangingPunct="1"/>
              <a:r>
                <a:rPr lang="es-AR" b="1">
                  <a:solidFill>
                    <a:srgbClr val="000000"/>
                  </a:solidFill>
                  <a:latin typeface="Times New Roman" pitchFamily="18" charset="0"/>
                </a:rPr>
                <a:t>(Tensiones o impulsos para satisfacer una Necesidad)</a:t>
              </a:r>
              <a:endParaRPr lang="es-ES" b="1">
                <a:solidFill>
                  <a:srgbClr val="000000"/>
                </a:solidFill>
              </a:endParaRPr>
            </a:p>
          </p:txBody>
        </p:sp>
        <p:sp>
          <p:nvSpPr>
            <p:cNvPr id="44039" name="Text Box 7"/>
            <p:cNvSpPr txBox="1">
              <a:spLocks noChangeArrowheads="1"/>
            </p:cNvSpPr>
            <p:nvPr/>
          </p:nvSpPr>
          <p:spPr bwMode="auto">
            <a:xfrm>
              <a:off x="2607" y="1372"/>
              <a:ext cx="1440" cy="504"/>
            </a:xfrm>
            <a:prstGeom prst="rect">
              <a:avLst/>
            </a:prstGeom>
            <a:solidFill>
              <a:srgbClr val="FFCC99"/>
            </a:solidFill>
            <a:ln w="9525">
              <a:solidFill>
                <a:srgbClr val="000000"/>
              </a:solidFill>
              <a:miter lim="800000"/>
              <a:headEnd/>
              <a:tailEnd/>
            </a:ln>
          </p:spPr>
          <p:txBody>
            <a:bodyPr/>
            <a:lstStyle/>
            <a:p>
              <a:pPr eaLnBrk="1" hangingPunct="1"/>
              <a:endParaRPr lang="es-AR" sz="1400">
                <a:latin typeface="Times New Roman" pitchFamily="18" charset="0"/>
              </a:endParaRPr>
            </a:p>
            <a:p>
              <a:pPr eaLnBrk="1" hangingPunct="1"/>
              <a:r>
                <a:rPr lang="es-AR" sz="2000" b="1">
                  <a:solidFill>
                    <a:srgbClr val="000000"/>
                  </a:solidFill>
                  <a:latin typeface="Times New Roman" pitchFamily="18" charset="0"/>
                </a:rPr>
                <a:t>ACCIONES (Conducta dirigida hacia una meta)</a:t>
              </a:r>
              <a:endParaRPr lang="es-ES" sz="2000" b="1">
                <a:solidFill>
                  <a:srgbClr val="000000"/>
                </a:solidFill>
              </a:endParaRPr>
            </a:p>
          </p:txBody>
        </p:sp>
        <p:sp>
          <p:nvSpPr>
            <p:cNvPr id="44040" name="Line 8"/>
            <p:cNvSpPr>
              <a:spLocks noChangeShapeType="1"/>
            </p:cNvSpPr>
            <p:nvPr/>
          </p:nvSpPr>
          <p:spPr bwMode="auto">
            <a:xfrm flipH="1">
              <a:off x="2175" y="1525"/>
              <a:ext cx="432" cy="0"/>
            </a:xfrm>
            <a:prstGeom prst="line">
              <a:avLst/>
            </a:prstGeom>
            <a:noFill/>
            <a:ln w="9525">
              <a:solidFill>
                <a:srgbClr val="000000"/>
              </a:solidFill>
              <a:round/>
              <a:headEnd/>
              <a:tailEnd type="triangle" w="med" len="med"/>
            </a:ln>
          </p:spPr>
          <p:txBody>
            <a:bodyPr/>
            <a:lstStyle/>
            <a:p>
              <a:endParaRPr lang="es-MX"/>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9999FF"/>
        </a:solidFill>
        <a:effectLst/>
      </p:bgPr>
    </p:bg>
    <p:spTree>
      <p:nvGrpSpPr>
        <p:cNvPr id="1" name=""/>
        <p:cNvGrpSpPr/>
        <p:nvPr/>
      </p:nvGrpSpPr>
      <p:grpSpPr>
        <a:xfrm>
          <a:off x="0" y="0"/>
          <a:ext cx="0" cy="0"/>
          <a:chOff x="0" y="0"/>
          <a:chExt cx="0" cy="0"/>
        </a:xfrm>
      </p:grpSpPr>
      <p:sp>
        <p:nvSpPr>
          <p:cNvPr id="45058" name="Text Box 2"/>
          <p:cNvSpPr txBox="1">
            <a:spLocks noChangeArrowheads="1"/>
          </p:cNvSpPr>
          <p:nvPr/>
        </p:nvSpPr>
        <p:spPr bwMode="auto">
          <a:xfrm>
            <a:off x="1979613" y="549275"/>
            <a:ext cx="2057400" cy="1371600"/>
          </a:xfrm>
          <a:prstGeom prst="rect">
            <a:avLst/>
          </a:prstGeom>
          <a:solidFill>
            <a:srgbClr val="FFCC99"/>
          </a:solidFill>
          <a:ln w="9525">
            <a:solidFill>
              <a:srgbClr val="000000"/>
            </a:solidFill>
            <a:miter lim="800000"/>
            <a:headEnd/>
            <a:tailEnd/>
          </a:ln>
        </p:spPr>
        <p:txBody>
          <a:bodyPr/>
          <a:lstStyle/>
          <a:p>
            <a:pPr eaLnBrk="1" hangingPunct="1"/>
            <a:r>
              <a:rPr lang="es-AR" sz="1400" b="1">
                <a:solidFill>
                  <a:srgbClr val="000000"/>
                </a:solidFill>
                <a:latin typeface="Times New Roman" pitchFamily="18" charset="0"/>
              </a:rPr>
              <a:t>DINERO:</a:t>
            </a:r>
            <a:r>
              <a:rPr lang="es-AR" sz="1400">
                <a:solidFill>
                  <a:srgbClr val="000000"/>
                </a:solidFill>
                <a:latin typeface="Times New Roman" pitchFamily="18" charset="0"/>
              </a:rPr>
              <a:t> El valor concedido a éste puede exceder el valor monetario y se lo puede denominar también como categoría o poder.</a:t>
            </a:r>
            <a:endParaRPr lang="es-ES">
              <a:solidFill>
                <a:srgbClr val="000000"/>
              </a:solidFill>
            </a:endParaRPr>
          </a:p>
        </p:txBody>
      </p:sp>
      <p:grpSp>
        <p:nvGrpSpPr>
          <p:cNvPr id="45059" name="Group 3"/>
          <p:cNvGrpSpPr>
            <a:grpSpLocks/>
          </p:cNvGrpSpPr>
          <p:nvPr/>
        </p:nvGrpSpPr>
        <p:grpSpPr bwMode="auto">
          <a:xfrm>
            <a:off x="2051050" y="549275"/>
            <a:ext cx="5829300" cy="5029200"/>
            <a:chOff x="447" y="1152"/>
            <a:chExt cx="3672" cy="3168"/>
          </a:xfrm>
        </p:grpSpPr>
        <p:sp>
          <p:nvSpPr>
            <p:cNvPr id="45060" name="Text Box 4"/>
            <p:cNvSpPr txBox="1">
              <a:spLocks noChangeArrowheads="1"/>
            </p:cNvSpPr>
            <p:nvPr/>
          </p:nvSpPr>
          <p:spPr bwMode="auto">
            <a:xfrm>
              <a:off x="2391" y="1152"/>
              <a:ext cx="1728" cy="864"/>
            </a:xfrm>
            <a:prstGeom prst="rect">
              <a:avLst/>
            </a:prstGeom>
            <a:solidFill>
              <a:srgbClr val="FFCC99"/>
            </a:solidFill>
            <a:ln w="9525">
              <a:solidFill>
                <a:srgbClr val="000000"/>
              </a:solidFill>
              <a:miter lim="800000"/>
              <a:headEnd/>
              <a:tailEnd/>
            </a:ln>
          </p:spPr>
          <p:txBody>
            <a:bodyPr/>
            <a:lstStyle/>
            <a:p>
              <a:pPr eaLnBrk="1" hangingPunct="1"/>
              <a:r>
                <a:rPr lang="es-AR" sz="1400" b="1">
                  <a:solidFill>
                    <a:srgbClr val="000000"/>
                  </a:solidFill>
                  <a:latin typeface="Times New Roman" pitchFamily="18" charset="0"/>
                </a:rPr>
                <a:t>PARTICIPACIÓN:</a:t>
              </a:r>
              <a:r>
                <a:rPr lang="es-AR" sz="1400">
                  <a:solidFill>
                    <a:srgbClr val="000000"/>
                  </a:solidFill>
                  <a:latin typeface="Times New Roman" pitchFamily="18" charset="0"/>
                </a:rPr>
                <a:t> Éste apela a la Necesidad de asociación y aceptación, ya que produce que los empleados formen parte de los problemas y soluciones que le son propias de la organización.</a:t>
              </a:r>
              <a:endParaRPr lang="es-ES">
                <a:solidFill>
                  <a:srgbClr val="000000"/>
                </a:solidFill>
              </a:endParaRPr>
            </a:p>
          </p:txBody>
        </p:sp>
        <p:sp>
          <p:nvSpPr>
            <p:cNvPr id="45061" name="Text Box 5"/>
            <p:cNvSpPr txBox="1">
              <a:spLocks noChangeArrowheads="1"/>
            </p:cNvSpPr>
            <p:nvPr/>
          </p:nvSpPr>
          <p:spPr bwMode="auto">
            <a:xfrm>
              <a:off x="1238" y="2505"/>
              <a:ext cx="2016" cy="288"/>
            </a:xfrm>
            <a:prstGeom prst="rect">
              <a:avLst/>
            </a:prstGeom>
            <a:solidFill>
              <a:srgbClr val="FFCC99"/>
            </a:solidFill>
            <a:ln w="57150" cmpd="thinThick">
              <a:solidFill>
                <a:srgbClr val="000000"/>
              </a:solidFill>
              <a:miter lim="800000"/>
              <a:headEnd/>
              <a:tailEnd/>
            </a:ln>
          </p:spPr>
          <p:txBody>
            <a:bodyPr/>
            <a:lstStyle/>
            <a:p>
              <a:pPr eaLnBrk="1" hangingPunct="1"/>
              <a:r>
                <a:rPr lang="en-US" sz="1600" b="1" i="1">
                  <a:solidFill>
                    <a:srgbClr val="000000"/>
                  </a:solidFill>
                  <a:latin typeface="Times New Roman" pitchFamily="18" charset="0"/>
                </a:rPr>
                <a:t>TÉCNICAS MOTIVACIONALES</a:t>
              </a:r>
              <a:endParaRPr lang="es-ES">
                <a:solidFill>
                  <a:srgbClr val="000000"/>
                </a:solidFill>
              </a:endParaRPr>
            </a:p>
          </p:txBody>
        </p:sp>
        <p:sp>
          <p:nvSpPr>
            <p:cNvPr id="45062" name="Text Box 6"/>
            <p:cNvSpPr txBox="1">
              <a:spLocks noChangeArrowheads="1"/>
            </p:cNvSpPr>
            <p:nvPr/>
          </p:nvSpPr>
          <p:spPr bwMode="auto">
            <a:xfrm>
              <a:off x="447" y="3312"/>
              <a:ext cx="1512" cy="1008"/>
            </a:xfrm>
            <a:prstGeom prst="rect">
              <a:avLst/>
            </a:prstGeom>
            <a:solidFill>
              <a:srgbClr val="FFCC99"/>
            </a:solidFill>
            <a:ln w="9525">
              <a:solidFill>
                <a:srgbClr val="000000"/>
              </a:solidFill>
              <a:miter lim="800000"/>
              <a:headEnd/>
              <a:tailEnd/>
            </a:ln>
          </p:spPr>
          <p:txBody>
            <a:bodyPr/>
            <a:lstStyle/>
            <a:p>
              <a:pPr eaLnBrk="1" hangingPunct="1"/>
              <a:r>
                <a:rPr lang="es-AR" sz="1400" b="1" dirty="0">
                  <a:solidFill>
                    <a:srgbClr val="000000"/>
                  </a:solidFill>
                  <a:latin typeface="Times New Roman" pitchFamily="18" charset="0"/>
                </a:rPr>
                <a:t>CALIDAD DE VIDA EN EL TRABAJO:</a:t>
              </a:r>
              <a:r>
                <a:rPr lang="es-AR" sz="1400" dirty="0">
                  <a:solidFill>
                    <a:srgbClr val="000000"/>
                  </a:solidFill>
                  <a:latin typeface="Times New Roman" pitchFamily="18" charset="0"/>
                </a:rPr>
                <a:t> Se diseñan puestos con objetos de enriquecer las tareas de las mismas, combinando sistema socio-técnicos con enfoques de administración.</a:t>
              </a:r>
              <a:endParaRPr lang="es-ES" dirty="0">
                <a:solidFill>
                  <a:srgbClr val="000000"/>
                </a:solidFill>
              </a:endParaRPr>
            </a:p>
          </p:txBody>
        </p:sp>
        <p:sp>
          <p:nvSpPr>
            <p:cNvPr id="45063" name="Text Box 7"/>
            <p:cNvSpPr txBox="1">
              <a:spLocks noChangeArrowheads="1"/>
            </p:cNvSpPr>
            <p:nvPr/>
          </p:nvSpPr>
          <p:spPr bwMode="auto">
            <a:xfrm>
              <a:off x="2463" y="3312"/>
              <a:ext cx="1440" cy="1008"/>
            </a:xfrm>
            <a:prstGeom prst="rect">
              <a:avLst/>
            </a:prstGeom>
            <a:solidFill>
              <a:srgbClr val="FFCC99"/>
            </a:solidFill>
            <a:ln w="9525">
              <a:solidFill>
                <a:srgbClr val="000000"/>
              </a:solidFill>
              <a:miter lim="800000"/>
              <a:headEnd/>
              <a:tailEnd/>
            </a:ln>
          </p:spPr>
          <p:txBody>
            <a:bodyPr/>
            <a:lstStyle/>
            <a:p>
              <a:pPr eaLnBrk="1" hangingPunct="1"/>
              <a:r>
                <a:rPr lang="es-AR" sz="1400" b="1">
                  <a:solidFill>
                    <a:srgbClr val="000000"/>
                  </a:solidFill>
                  <a:latin typeface="Times New Roman" pitchFamily="18" charset="0"/>
                </a:rPr>
                <a:t>ENREQUECIMIENTO DE LOS PUESTOS:</a:t>
              </a:r>
              <a:r>
                <a:rPr lang="es-AR" sz="1400">
                  <a:solidFill>
                    <a:srgbClr val="000000"/>
                  </a:solidFill>
                  <a:latin typeface="Times New Roman" pitchFamily="18" charset="0"/>
                </a:rPr>
                <a:t> Se le da una mayor importancia al cargo de la que éste ocupa abarcando además limitaciones y eficacia de los mismos.</a:t>
              </a:r>
            </a:p>
            <a:p>
              <a:pPr eaLnBrk="1" hangingPunct="1"/>
              <a:endParaRPr lang="es-AR" sz="1400">
                <a:solidFill>
                  <a:srgbClr val="000000"/>
                </a:solidFill>
                <a:latin typeface="Times New Roman" pitchFamily="18" charset="0"/>
              </a:endParaRPr>
            </a:p>
            <a:p>
              <a:pPr eaLnBrk="1" hangingPunct="1"/>
              <a:endParaRPr lang="es-AR" sz="1400">
                <a:latin typeface="Times New Roman" pitchFamily="18" charset="0"/>
              </a:endParaRPr>
            </a:p>
            <a:p>
              <a:pPr eaLnBrk="1" hangingPunct="1"/>
              <a:endParaRPr lang="es-AR" sz="1400">
                <a:latin typeface="Times New Roman" pitchFamily="18" charset="0"/>
              </a:endParaRPr>
            </a:p>
            <a:p>
              <a:pPr algn="l" eaLnBrk="1" hangingPunct="1"/>
              <a:endParaRPr lang="es-ES"/>
            </a:p>
          </p:txBody>
        </p:sp>
        <p:sp>
          <p:nvSpPr>
            <p:cNvPr id="45064" name="Line 8"/>
            <p:cNvSpPr>
              <a:spLocks noChangeShapeType="1"/>
            </p:cNvSpPr>
            <p:nvPr/>
          </p:nvSpPr>
          <p:spPr bwMode="auto">
            <a:xfrm flipV="1">
              <a:off x="2175" y="2289"/>
              <a:ext cx="0" cy="216"/>
            </a:xfrm>
            <a:prstGeom prst="line">
              <a:avLst/>
            </a:prstGeom>
            <a:noFill/>
            <a:ln w="9525">
              <a:solidFill>
                <a:srgbClr val="000000"/>
              </a:solidFill>
              <a:round/>
              <a:headEnd/>
              <a:tailEnd/>
            </a:ln>
          </p:spPr>
          <p:txBody>
            <a:bodyPr/>
            <a:lstStyle/>
            <a:p>
              <a:endParaRPr lang="es-MX"/>
            </a:p>
          </p:txBody>
        </p:sp>
        <p:sp>
          <p:nvSpPr>
            <p:cNvPr id="45065" name="Line 9"/>
            <p:cNvSpPr>
              <a:spLocks noChangeShapeType="1"/>
            </p:cNvSpPr>
            <p:nvPr/>
          </p:nvSpPr>
          <p:spPr bwMode="auto">
            <a:xfrm>
              <a:off x="1095" y="2289"/>
              <a:ext cx="2088" cy="0"/>
            </a:xfrm>
            <a:prstGeom prst="line">
              <a:avLst/>
            </a:prstGeom>
            <a:noFill/>
            <a:ln w="9525">
              <a:solidFill>
                <a:srgbClr val="000000"/>
              </a:solidFill>
              <a:round/>
              <a:headEnd/>
              <a:tailEnd/>
            </a:ln>
          </p:spPr>
          <p:txBody>
            <a:bodyPr/>
            <a:lstStyle/>
            <a:p>
              <a:endParaRPr lang="es-MX"/>
            </a:p>
          </p:txBody>
        </p:sp>
        <p:sp>
          <p:nvSpPr>
            <p:cNvPr id="45066" name="Line 10"/>
            <p:cNvSpPr>
              <a:spLocks noChangeShapeType="1"/>
            </p:cNvSpPr>
            <p:nvPr/>
          </p:nvSpPr>
          <p:spPr bwMode="auto">
            <a:xfrm flipV="1">
              <a:off x="1095" y="2073"/>
              <a:ext cx="0" cy="216"/>
            </a:xfrm>
            <a:prstGeom prst="line">
              <a:avLst/>
            </a:prstGeom>
            <a:noFill/>
            <a:ln w="9525">
              <a:solidFill>
                <a:srgbClr val="000000"/>
              </a:solidFill>
              <a:round/>
              <a:headEnd/>
              <a:tailEnd type="triangle" w="med" len="med"/>
            </a:ln>
          </p:spPr>
          <p:txBody>
            <a:bodyPr/>
            <a:lstStyle/>
            <a:p>
              <a:endParaRPr lang="es-MX"/>
            </a:p>
          </p:txBody>
        </p:sp>
        <p:sp>
          <p:nvSpPr>
            <p:cNvPr id="45067" name="Line 11"/>
            <p:cNvSpPr>
              <a:spLocks noChangeShapeType="1"/>
            </p:cNvSpPr>
            <p:nvPr/>
          </p:nvSpPr>
          <p:spPr bwMode="auto">
            <a:xfrm flipV="1">
              <a:off x="3183" y="2073"/>
              <a:ext cx="0" cy="216"/>
            </a:xfrm>
            <a:prstGeom prst="line">
              <a:avLst/>
            </a:prstGeom>
            <a:noFill/>
            <a:ln w="9525">
              <a:solidFill>
                <a:srgbClr val="000000"/>
              </a:solidFill>
              <a:round/>
              <a:headEnd/>
              <a:tailEnd type="triangle" w="med" len="med"/>
            </a:ln>
          </p:spPr>
          <p:txBody>
            <a:bodyPr/>
            <a:lstStyle/>
            <a:p>
              <a:endParaRPr lang="es-MX"/>
            </a:p>
          </p:txBody>
        </p:sp>
        <p:sp>
          <p:nvSpPr>
            <p:cNvPr id="45068" name="Line 12"/>
            <p:cNvSpPr>
              <a:spLocks noChangeShapeType="1"/>
            </p:cNvSpPr>
            <p:nvPr/>
          </p:nvSpPr>
          <p:spPr bwMode="auto">
            <a:xfrm>
              <a:off x="2175" y="2793"/>
              <a:ext cx="0" cy="216"/>
            </a:xfrm>
            <a:prstGeom prst="line">
              <a:avLst/>
            </a:prstGeom>
            <a:noFill/>
            <a:ln w="9525">
              <a:solidFill>
                <a:srgbClr val="000000"/>
              </a:solidFill>
              <a:round/>
              <a:headEnd/>
              <a:tailEnd/>
            </a:ln>
          </p:spPr>
          <p:txBody>
            <a:bodyPr/>
            <a:lstStyle/>
            <a:p>
              <a:endParaRPr lang="es-MX"/>
            </a:p>
          </p:txBody>
        </p:sp>
        <p:sp>
          <p:nvSpPr>
            <p:cNvPr id="45069" name="Line 13"/>
            <p:cNvSpPr>
              <a:spLocks noChangeShapeType="1"/>
            </p:cNvSpPr>
            <p:nvPr/>
          </p:nvSpPr>
          <p:spPr bwMode="auto">
            <a:xfrm>
              <a:off x="1095" y="3009"/>
              <a:ext cx="2088" cy="0"/>
            </a:xfrm>
            <a:prstGeom prst="line">
              <a:avLst/>
            </a:prstGeom>
            <a:noFill/>
            <a:ln w="9525">
              <a:solidFill>
                <a:srgbClr val="000000"/>
              </a:solidFill>
              <a:round/>
              <a:headEnd/>
              <a:tailEnd/>
            </a:ln>
          </p:spPr>
          <p:txBody>
            <a:bodyPr/>
            <a:lstStyle/>
            <a:p>
              <a:endParaRPr lang="es-MX"/>
            </a:p>
          </p:txBody>
        </p:sp>
        <p:sp>
          <p:nvSpPr>
            <p:cNvPr id="45070" name="Line 14"/>
            <p:cNvSpPr>
              <a:spLocks noChangeShapeType="1"/>
            </p:cNvSpPr>
            <p:nvPr/>
          </p:nvSpPr>
          <p:spPr bwMode="auto">
            <a:xfrm>
              <a:off x="1095" y="3009"/>
              <a:ext cx="0" cy="216"/>
            </a:xfrm>
            <a:prstGeom prst="line">
              <a:avLst/>
            </a:prstGeom>
            <a:noFill/>
            <a:ln w="9525">
              <a:solidFill>
                <a:srgbClr val="000000"/>
              </a:solidFill>
              <a:round/>
              <a:headEnd/>
              <a:tailEnd type="triangle" w="med" len="med"/>
            </a:ln>
          </p:spPr>
          <p:txBody>
            <a:bodyPr/>
            <a:lstStyle/>
            <a:p>
              <a:endParaRPr lang="es-MX"/>
            </a:p>
          </p:txBody>
        </p:sp>
        <p:sp>
          <p:nvSpPr>
            <p:cNvPr id="45071" name="Line 15"/>
            <p:cNvSpPr>
              <a:spLocks noChangeShapeType="1"/>
            </p:cNvSpPr>
            <p:nvPr/>
          </p:nvSpPr>
          <p:spPr bwMode="auto">
            <a:xfrm>
              <a:off x="3183" y="3009"/>
              <a:ext cx="0" cy="216"/>
            </a:xfrm>
            <a:prstGeom prst="line">
              <a:avLst/>
            </a:prstGeom>
            <a:noFill/>
            <a:ln w="9525">
              <a:solidFill>
                <a:srgbClr val="000000"/>
              </a:solidFill>
              <a:round/>
              <a:headEnd/>
              <a:tailEnd type="triangle" w="med" len="med"/>
            </a:ln>
          </p:spPr>
          <p:txBody>
            <a:bodyPr/>
            <a:lstStyle/>
            <a:p>
              <a:endParaRPr lang="es-MX"/>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80" name="Rectangle 4"/>
          <p:cNvSpPr>
            <a:spLocks noGrp="1" noChangeArrowheads="1"/>
          </p:cNvSpPr>
          <p:nvPr>
            <p:ph type="ctrTitle"/>
          </p:nvPr>
        </p:nvSpPr>
        <p:spPr/>
        <p:txBody>
          <a:bodyPr/>
          <a:lstStyle/>
          <a:p>
            <a:pPr eaLnBrk="1" hangingPunct="1">
              <a:defRPr/>
            </a:pPr>
            <a:r>
              <a:rPr lang="es-ES" sz="5400" b="1" smtClean="0">
                <a:solidFill>
                  <a:srgbClr val="FF0000"/>
                </a:solidFill>
                <a:effectLst>
                  <a:outerShdw blurRad="38100" dist="38100" dir="2700000" algn="tl">
                    <a:srgbClr val="FFFFFF"/>
                  </a:outerShdw>
                </a:effectLst>
              </a:rPr>
              <a:t>CAPACITACION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ChangeArrowheads="1"/>
          </p:cNvSpPr>
          <p:nvPr/>
        </p:nvSpPr>
        <p:spPr bwMode="auto">
          <a:xfrm>
            <a:off x="395288" y="333375"/>
            <a:ext cx="8569325" cy="6345238"/>
          </a:xfrm>
          <a:prstGeom prst="rect">
            <a:avLst/>
          </a:prstGeom>
          <a:noFill/>
          <a:ln w="9525">
            <a:noFill/>
            <a:miter lim="800000"/>
            <a:headEnd/>
            <a:tailEnd/>
          </a:ln>
        </p:spPr>
        <p:txBody>
          <a:bodyPr>
            <a:spAutoFit/>
          </a:bodyPr>
          <a:lstStyle/>
          <a:p>
            <a:pPr algn="just" eaLnBrk="1" hangingPunct="1"/>
            <a:r>
              <a:rPr lang="es-ES" sz="2800">
                <a:cs typeface="Arial" charset="0"/>
              </a:rPr>
              <a:t>La </a:t>
            </a:r>
            <a:r>
              <a:rPr lang="es-ES" sz="2800" b="1">
                <a:cs typeface="Arial" charset="0"/>
              </a:rPr>
              <a:t>capacitación</a:t>
            </a:r>
            <a:r>
              <a:rPr lang="es-ES" sz="2800">
                <a:cs typeface="Arial" charset="0"/>
              </a:rPr>
              <a:t> es una manera de </a:t>
            </a:r>
            <a:r>
              <a:rPr lang="es-ES" sz="2800" b="1">
                <a:cs typeface="Arial" charset="0"/>
              </a:rPr>
              <a:t>proporcionar</a:t>
            </a:r>
            <a:r>
              <a:rPr lang="es-ES" sz="2800">
                <a:cs typeface="Arial" charset="0"/>
              </a:rPr>
              <a:t> a los empleados las </a:t>
            </a:r>
            <a:r>
              <a:rPr lang="es-ES" sz="2800" b="1">
                <a:cs typeface="Arial" charset="0"/>
              </a:rPr>
              <a:t>habilidades </a:t>
            </a:r>
            <a:r>
              <a:rPr lang="es-ES" sz="2800">
                <a:cs typeface="Arial" charset="0"/>
              </a:rPr>
              <a:t>necesarias para</a:t>
            </a:r>
          </a:p>
          <a:p>
            <a:pPr algn="just" eaLnBrk="1" hangingPunct="1"/>
            <a:r>
              <a:rPr lang="es-ES" sz="2800" b="1">
                <a:cs typeface="Arial" charset="0"/>
              </a:rPr>
              <a:t>desempeñar </a:t>
            </a:r>
            <a:r>
              <a:rPr lang="es-ES" sz="2800">
                <a:cs typeface="Arial" charset="0"/>
              </a:rPr>
              <a:t>su trabajo con mayor</a:t>
            </a:r>
            <a:r>
              <a:rPr lang="es-ES" sz="2800" b="1">
                <a:cs typeface="Arial" charset="0"/>
              </a:rPr>
              <a:t> eficiencia</a:t>
            </a:r>
            <a:r>
              <a:rPr lang="es-ES" sz="2800">
                <a:cs typeface="Arial" charset="0"/>
              </a:rPr>
              <a:t>. </a:t>
            </a:r>
          </a:p>
          <a:p>
            <a:pPr algn="just" eaLnBrk="1" hangingPunct="1"/>
            <a:endParaRPr lang="es-MX" sz="2800">
              <a:cs typeface="Arial" charset="0"/>
            </a:endParaRPr>
          </a:p>
          <a:p>
            <a:pPr algn="just" eaLnBrk="1" hangingPunct="1"/>
            <a:endParaRPr lang="es-MX" sz="2800">
              <a:cs typeface="Arial" charset="0"/>
            </a:endParaRPr>
          </a:p>
          <a:p>
            <a:pPr algn="just" eaLnBrk="1" hangingPunct="1"/>
            <a:endParaRPr lang="es-MX" sz="2800">
              <a:cs typeface="Arial" charset="0"/>
            </a:endParaRPr>
          </a:p>
          <a:p>
            <a:pPr algn="just" eaLnBrk="1" hangingPunct="1"/>
            <a:endParaRPr lang="es-MX" sz="2800">
              <a:cs typeface="Arial" charset="0"/>
            </a:endParaRPr>
          </a:p>
          <a:p>
            <a:pPr algn="just" eaLnBrk="1" hangingPunct="1"/>
            <a:endParaRPr lang="es-MX" sz="2800">
              <a:cs typeface="Arial" charset="0"/>
            </a:endParaRPr>
          </a:p>
          <a:p>
            <a:pPr algn="just" eaLnBrk="1" hangingPunct="1"/>
            <a:endParaRPr lang="es-MX" sz="2800">
              <a:cs typeface="Arial" charset="0"/>
            </a:endParaRPr>
          </a:p>
          <a:p>
            <a:pPr algn="just" eaLnBrk="1" hangingPunct="1"/>
            <a:endParaRPr lang="es-MX">
              <a:cs typeface="Arial" charset="0"/>
            </a:endParaRPr>
          </a:p>
          <a:p>
            <a:pPr algn="just" eaLnBrk="1" hangingPunct="1"/>
            <a:r>
              <a:rPr lang="es-ES" sz="2800">
                <a:cs typeface="Arial" charset="0"/>
              </a:rPr>
              <a:t>Este término abarca dos elementos personales: </a:t>
            </a:r>
          </a:p>
          <a:p>
            <a:pPr algn="just" eaLnBrk="1" hangingPunct="1"/>
            <a:endParaRPr lang="es-ES" sz="2800">
              <a:cs typeface="Arial" charset="0"/>
            </a:endParaRPr>
          </a:p>
          <a:p>
            <a:pPr lvl="4" algn="just" eaLnBrk="1" hangingPunct="1">
              <a:buFontTx/>
              <a:buChar char="•"/>
            </a:pPr>
            <a:r>
              <a:rPr lang="es-ES" sz="2800">
                <a:cs typeface="Arial" charset="0"/>
              </a:rPr>
              <a:t>Capacitador</a:t>
            </a:r>
          </a:p>
          <a:p>
            <a:pPr lvl="4" algn="just" eaLnBrk="1" hangingPunct="1">
              <a:buFontTx/>
              <a:buChar char="•"/>
            </a:pPr>
            <a:r>
              <a:rPr lang="es-MX" sz="2800">
                <a:cs typeface="Arial" charset="0"/>
              </a:rPr>
              <a:t>Capacitado</a:t>
            </a:r>
            <a:endParaRPr lang="es-ES" sz="2800">
              <a:cs typeface="Arial" charset="0"/>
            </a:endParaRPr>
          </a:p>
          <a:p>
            <a:pPr algn="just" eaLnBrk="1" hangingPunct="1"/>
            <a:endParaRPr lang="es-ES" sz="2800">
              <a:cs typeface="Arial" charset="0"/>
            </a:endParaRPr>
          </a:p>
        </p:txBody>
      </p:sp>
      <p:sp>
        <p:nvSpPr>
          <p:cNvPr id="47107" name="Rectangle 7"/>
          <p:cNvSpPr>
            <a:spLocks noChangeArrowheads="1"/>
          </p:cNvSpPr>
          <p:nvPr/>
        </p:nvSpPr>
        <p:spPr bwMode="auto">
          <a:xfrm>
            <a:off x="684213" y="1916113"/>
            <a:ext cx="3382962" cy="2233612"/>
          </a:xfrm>
          <a:prstGeom prst="rect">
            <a:avLst/>
          </a:prstGeom>
          <a:solidFill>
            <a:srgbClr val="99FF33"/>
          </a:solidFill>
          <a:ln w="9525">
            <a:solidFill>
              <a:schemeClr val="tx1"/>
            </a:solidFill>
            <a:miter lim="800000"/>
            <a:headEnd/>
            <a:tailEnd/>
          </a:ln>
        </p:spPr>
        <p:txBody>
          <a:bodyPr wrap="none" anchor="ctr"/>
          <a:lstStyle/>
          <a:p>
            <a:pPr algn="l" eaLnBrk="1" hangingPunct="1"/>
            <a:endParaRPr lang="en-US">
              <a:cs typeface="Arial" charset="0"/>
            </a:endParaRPr>
          </a:p>
        </p:txBody>
      </p:sp>
      <p:pic>
        <p:nvPicPr>
          <p:cNvPr id="31749" name="Picture 9" descr="DV766020">
            <a:hlinkClick r:id="rId3"/>
          </p:cNvPr>
          <p:cNvPicPr>
            <a:picLocks noChangeAspect="1" noChangeArrowheads="1"/>
          </p:cNvPicPr>
          <p:nvPr/>
        </p:nvPicPr>
        <p:blipFill>
          <a:blip r:embed="rId4" cstate="print"/>
          <a:srcRect/>
          <a:stretch>
            <a:fillRect/>
          </a:stretch>
        </p:blipFill>
        <p:spPr bwMode="auto">
          <a:xfrm>
            <a:off x="969963" y="2135188"/>
            <a:ext cx="2881312" cy="1870075"/>
          </a:xfrm>
          <a:prstGeom prst="rect">
            <a:avLst/>
          </a:prstGeom>
          <a:noFill/>
          <a:ln w="9525">
            <a:noFill/>
            <a:miter lim="800000"/>
            <a:headEnd/>
            <a:tailEnd/>
          </a:ln>
        </p:spPr>
      </p:pic>
      <p:sp>
        <p:nvSpPr>
          <p:cNvPr id="47109" name="Rectangle 8"/>
          <p:cNvSpPr>
            <a:spLocks noChangeArrowheads="1"/>
          </p:cNvSpPr>
          <p:nvPr/>
        </p:nvSpPr>
        <p:spPr bwMode="auto">
          <a:xfrm>
            <a:off x="4572000" y="1700213"/>
            <a:ext cx="3313113" cy="2736850"/>
          </a:xfrm>
          <a:prstGeom prst="rect">
            <a:avLst/>
          </a:prstGeom>
          <a:solidFill>
            <a:srgbClr val="99FF33"/>
          </a:solidFill>
          <a:ln w="9525">
            <a:solidFill>
              <a:schemeClr val="tx1"/>
            </a:solidFill>
            <a:miter lim="800000"/>
            <a:headEnd/>
            <a:tailEnd/>
          </a:ln>
        </p:spPr>
        <p:txBody>
          <a:bodyPr wrap="none" anchor="ctr"/>
          <a:lstStyle/>
          <a:p>
            <a:pPr algn="l" eaLnBrk="1" hangingPunct="1"/>
            <a:endParaRPr lang="en-US">
              <a:cs typeface="Arial" charset="0"/>
            </a:endParaRPr>
          </a:p>
        </p:txBody>
      </p:sp>
      <p:pic>
        <p:nvPicPr>
          <p:cNvPr id="31750" name="Picture 11" descr="DV794017">
            <a:hlinkClick r:id="rId5"/>
          </p:cNvPr>
          <p:cNvPicPr>
            <a:picLocks noChangeAspect="1" noChangeArrowheads="1"/>
          </p:cNvPicPr>
          <p:nvPr/>
        </p:nvPicPr>
        <p:blipFill>
          <a:blip r:embed="rId6" cstate="print"/>
          <a:srcRect/>
          <a:stretch>
            <a:fillRect/>
          </a:stretch>
        </p:blipFill>
        <p:spPr bwMode="auto">
          <a:xfrm>
            <a:off x="4787900" y="1800225"/>
            <a:ext cx="2916238" cy="2492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1748"/>
                                        </p:tgtEl>
                                        <p:attrNameLst>
                                          <p:attrName>style.visibility</p:attrName>
                                        </p:attrNameLst>
                                      </p:cBhvr>
                                      <p:to>
                                        <p:strVal val="visible"/>
                                      </p:to>
                                    </p:set>
                                    <p:animEffect transition="in" filter="box(in)">
                                      <p:cBhvr>
                                        <p:cTn id="7" dur="500"/>
                                        <p:tgtEl>
                                          <p:spTgt spid="31748"/>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1749"/>
                                        </p:tgtEl>
                                        <p:attrNameLst>
                                          <p:attrName>style.visibility</p:attrName>
                                        </p:attrNameLst>
                                      </p:cBhvr>
                                      <p:to>
                                        <p:strVal val="visible"/>
                                      </p:to>
                                    </p:set>
                                    <p:animEffect transition="in" filter="box(in)">
                                      <p:cBhvr>
                                        <p:cTn id="11" dur="500"/>
                                        <p:tgtEl>
                                          <p:spTgt spid="31749"/>
                                        </p:tgtEl>
                                      </p:cBhvr>
                                    </p:animEffect>
                                  </p:childTnLst>
                                </p:cTn>
                              </p:par>
                            </p:childTnLst>
                          </p:cTn>
                        </p:par>
                        <p:par>
                          <p:cTn id="12" fill="hold">
                            <p:stCondLst>
                              <p:cond delay="1000"/>
                            </p:stCondLst>
                            <p:childTnLst>
                              <p:par>
                                <p:cTn id="13" presetID="4" presetClass="entr" presetSubtype="16" fill="hold" nodeType="afterEffect">
                                  <p:stCondLst>
                                    <p:cond delay="0"/>
                                  </p:stCondLst>
                                  <p:childTnLst>
                                    <p:set>
                                      <p:cBhvr>
                                        <p:cTn id="14" dur="1" fill="hold">
                                          <p:stCondLst>
                                            <p:cond delay="0"/>
                                          </p:stCondLst>
                                        </p:cTn>
                                        <p:tgtEl>
                                          <p:spTgt spid="31750"/>
                                        </p:tgtEl>
                                        <p:attrNameLst>
                                          <p:attrName>style.visibility</p:attrName>
                                        </p:attrNameLst>
                                      </p:cBhvr>
                                      <p:to>
                                        <p:strVal val="visible"/>
                                      </p:to>
                                    </p:set>
                                    <p:animEffect transition="in" filter="box(in)">
                                      <p:cBhvr>
                                        <p:cTn id="15" dur="500"/>
                                        <p:tgtEl>
                                          <p:spTgt spid="317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body" idx="1"/>
          </p:nvPr>
        </p:nvSpPr>
        <p:spPr>
          <a:xfrm>
            <a:off x="457200" y="1341438"/>
            <a:ext cx="8686800" cy="4572000"/>
          </a:xfrm>
        </p:spPr>
        <p:txBody>
          <a:bodyPr/>
          <a:lstStyle/>
          <a:p>
            <a:pPr algn="just" eaLnBrk="1" hangingPunct="1">
              <a:lnSpc>
                <a:spcPct val="80000"/>
              </a:lnSpc>
              <a:buClr>
                <a:srgbClr val="0033CC"/>
              </a:buClr>
              <a:buFontTx/>
              <a:buNone/>
              <a:defRPr/>
            </a:pPr>
            <a:endParaRPr lang="es-ES" sz="2000" b="1" smtClean="0"/>
          </a:p>
          <a:p>
            <a:pPr algn="just" eaLnBrk="1" hangingPunct="1">
              <a:lnSpc>
                <a:spcPct val="80000"/>
              </a:lnSpc>
              <a:buClr>
                <a:srgbClr val="0033CC"/>
              </a:buClr>
              <a:buFontTx/>
              <a:buNone/>
              <a:defRPr/>
            </a:pPr>
            <a:r>
              <a:rPr lang="es-ES" sz="2000" b="1" smtClean="0"/>
              <a:t>DÉCADA DE LOS 50.</a:t>
            </a:r>
            <a:endParaRPr lang="es-ES" sz="2000" smtClean="0"/>
          </a:p>
          <a:p>
            <a:pPr eaLnBrk="1" hangingPunct="1">
              <a:lnSpc>
                <a:spcPct val="80000"/>
              </a:lnSpc>
              <a:buClr>
                <a:srgbClr val="0033CC"/>
              </a:buClr>
              <a:buFontTx/>
              <a:buNone/>
              <a:defRPr/>
            </a:pPr>
            <a:r>
              <a:rPr lang="es-ES" sz="2000" smtClean="0"/>
              <a:t>En esta década surge la carrera de relaciones industriales.</a:t>
            </a:r>
            <a:endParaRPr lang="es-ES" sz="2000" b="1" smtClean="0"/>
          </a:p>
          <a:p>
            <a:pPr eaLnBrk="1" hangingPunct="1">
              <a:lnSpc>
                <a:spcPct val="80000"/>
              </a:lnSpc>
              <a:buClr>
                <a:srgbClr val="0033CC"/>
              </a:buClr>
              <a:buFontTx/>
              <a:buNone/>
              <a:defRPr/>
            </a:pPr>
            <a:endParaRPr lang="es-ES" sz="2000" b="1" smtClean="0"/>
          </a:p>
          <a:p>
            <a:pPr eaLnBrk="1" hangingPunct="1">
              <a:lnSpc>
                <a:spcPct val="80000"/>
              </a:lnSpc>
              <a:buClr>
                <a:srgbClr val="0033CC"/>
              </a:buClr>
              <a:buFontTx/>
              <a:buNone/>
              <a:defRPr/>
            </a:pPr>
            <a:r>
              <a:rPr lang="es-ES" sz="2000" b="1" smtClean="0"/>
              <a:t>DÉCADA DE LOS 60.</a:t>
            </a:r>
            <a:endParaRPr lang="es-ES" sz="2000" smtClean="0"/>
          </a:p>
          <a:p>
            <a:pPr eaLnBrk="1" hangingPunct="1">
              <a:lnSpc>
                <a:spcPct val="80000"/>
              </a:lnSpc>
              <a:buClr>
                <a:srgbClr val="0033CC"/>
              </a:buClr>
              <a:buFontTx/>
              <a:buNone/>
              <a:defRPr/>
            </a:pPr>
            <a:r>
              <a:rPr lang="es-ES" sz="2000" smtClean="0"/>
              <a:t>Surgen los método jurídicos como un mejoramiento para la defensa del individuo.</a:t>
            </a:r>
            <a:endParaRPr lang="es-ES" sz="2000" b="1" smtClean="0"/>
          </a:p>
          <a:p>
            <a:pPr eaLnBrk="1" hangingPunct="1">
              <a:lnSpc>
                <a:spcPct val="80000"/>
              </a:lnSpc>
              <a:buClr>
                <a:srgbClr val="0033CC"/>
              </a:buClr>
              <a:buFontTx/>
              <a:buNone/>
              <a:defRPr/>
            </a:pPr>
            <a:endParaRPr lang="es-ES" sz="2000" b="1" smtClean="0"/>
          </a:p>
          <a:p>
            <a:pPr eaLnBrk="1" hangingPunct="1">
              <a:lnSpc>
                <a:spcPct val="80000"/>
              </a:lnSpc>
              <a:buClr>
                <a:srgbClr val="0033CC"/>
              </a:buClr>
              <a:buFontTx/>
              <a:buNone/>
              <a:defRPr/>
            </a:pPr>
            <a:r>
              <a:rPr lang="es-ES" sz="2000" b="1" smtClean="0"/>
              <a:t>DÉCADA DE LOS 70.</a:t>
            </a:r>
          </a:p>
          <a:p>
            <a:pPr eaLnBrk="1" hangingPunct="1">
              <a:lnSpc>
                <a:spcPct val="80000"/>
              </a:lnSpc>
              <a:buClr>
                <a:srgbClr val="0033CC"/>
              </a:buClr>
              <a:buFontTx/>
              <a:buNone/>
              <a:defRPr/>
            </a:pPr>
            <a:r>
              <a:rPr lang="es-ES" sz="2000" smtClean="0"/>
              <a:t>Por primera vez se utiliza el termino administración de los recursos humanos.</a:t>
            </a:r>
            <a:endParaRPr lang="es-ES" sz="2000" b="1" smtClean="0"/>
          </a:p>
          <a:p>
            <a:pPr eaLnBrk="1" hangingPunct="1">
              <a:lnSpc>
                <a:spcPct val="80000"/>
              </a:lnSpc>
              <a:buClr>
                <a:srgbClr val="0033CC"/>
              </a:buClr>
              <a:buFontTx/>
              <a:buNone/>
              <a:defRPr/>
            </a:pPr>
            <a:endParaRPr lang="es-ES" sz="2000" b="1" smtClean="0"/>
          </a:p>
          <a:p>
            <a:pPr eaLnBrk="1" hangingPunct="1">
              <a:lnSpc>
                <a:spcPct val="80000"/>
              </a:lnSpc>
              <a:buClr>
                <a:srgbClr val="0033CC"/>
              </a:buClr>
              <a:buFontTx/>
              <a:buNone/>
              <a:defRPr/>
            </a:pPr>
            <a:r>
              <a:rPr lang="es-ES" sz="2000" b="1" smtClean="0"/>
              <a:t>DÉCADA DE LOS 80.</a:t>
            </a:r>
          </a:p>
          <a:p>
            <a:pPr eaLnBrk="1" hangingPunct="1">
              <a:lnSpc>
                <a:spcPct val="80000"/>
              </a:lnSpc>
              <a:buClr>
                <a:srgbClr val="0033CC"/>
              </a:buClr>
              <a:buFontTx/>
              <a:buNone/>
              <a:defRPr/>
            </a:pPr>
            <a:r>
              <a:rPr lang="es-ES" sz="2000" smtClean="0"/>
              <a:t>La administración de recursos humanos llega a su madurez estableciendo áreas administrativas, como: capacitación, sueldos y salarios contratación y empleo </a:t>
            </a:r>
            <a:r>
              <a:rPr lang="es-ES" sz="2000" u="sng" smtClean="0"/>
              <a:t>desarrollo organizacional</a:t>
            </a:r>
            <a:r>
              <a:rPr lang="es-ES" sz="2000" smtClean="0"/>
              <a:t>.</a:t>
            </a:r>
            <a:endParaRPr lang="es-ES" sz="2000" b="1" smtClean="0"/>
          </a:p>
          <a:p>
            <a:pPr eaLnBrk="1" hangingPunct="1">
              <a:lnSpc>
                <a:spcPct val="80000"/>
              </a:lnSpc>
              <a:buClr>
                <a:srgbClr val="0033CC"/>
              </a:buClr>
              <a:buFontTx/>
              <a:buNone/>
              <a:defRPr/>
            </a:pPr>
            <a:r>
              <a:rPr lang="es-ES" sz="2000" b="1" smtClean="0"/>
              <a:t>Década de los 90.</a:t>
            </a:r>
          </a:p>
          <a:p>
            <a:pPr eaLnBrk="1" hangingPunct="1">
              <a:lnSpc>
                <a:spcPct val="80000"/>
              </a:lnSpc>
              <a:buClr>
                <a:srgbClr val="0033CC"/>
              </a:buClr>
              <a:buFontTx/>
              <a:buNone/>
              <a:defRPr/>
            </a:pPr>
            <a:r>
              <a:rPr lang="es-ES" sz="2000" smtClean="0"/>
              <a:t>En esta década se retoma el crecimiento del producto interno.</a:t>
            </a:r>
            <a:endParaRPr lang="es-MX" sz="2000" smtClean="0"/>
          </a:p>
        </p:txBody>
      </p:sp>
      <p:sp>
        <p:nvSpPr>
          <p:cNvPr id="100357" name="Rectangle 5"/>
          <p:cNvSpPr>
            <a:spLocks noGrp="1" noChangeArrowheads="1"/>
          </p:cNvSpPr>
          <p:nvPr>
            <p:ph type="title"/>
          </p:nvPr>
        </p:nvSpPr>
        <p:spPr>
          <a:xfrm>
            <a:off x="277813" y="404813"/>
            <a:ext cx="8686800" cy="838200"/>
          </a:xfrm>
        </p:spPr>
        <p:txBody>
          <a:bodyPr/>
          <a:lstStyle/>
          <a:p>
            <a:pPr algn="ctr" eaLnBrk="1" hangingPunct="1">
              <a:defRPr/>
            </a:pPr>
            <a:r>
              <a:rPr lang="es-ES" smtClean="0">
                <a:solidFill>
                  <a:srgbClr val="FD1127"/>
                </a:solidFill>
                <a:effectLst>
                  <a:outerShdw blurRad="38100" dist="38100" dir="2700000" algn="tl">
                    <a:srgbClr val="FFFFFF"/>
                  </a:outerShdw>
                </a:effectLst>
              </a:rPr>
              <a:t>ANTECEDENTES DE LOS RECURSOS HUMANOS</a:t>
            </a:r>
            <a:endParaRPr lang="es-MX" smtClean="0">
              <a:solidFill>
                <a:srgbClr val="FD1127"/>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Oval 6"/>
          <p:cNvSpPr>
            <a:spLocks noChangeArrowheads="1"/>
          </p:cNvSpPr>
          <p:nvPr/>
        </p:nvSpPr>
        <p:spPr bwMode="auto">
          <a:xfrm>
            <a:off x="1835150" y="260350"/>
            <a:ext cx="5184775" cy="3816350"/>
          </a:xfrm>
          <a:prstGeom prst="ellipse">
            <a:avLst/>
          </a:prstGeom>
          <a:solidFill>
            <a:srgbClr val="FF9900"/>
          </a:solidFill>
          <a:ln w="9525">
            <a:noFill/>
            <a:round/>
            <a:headEnd/>
            <a:tailEnd/>
          </a:ln>
        </p:spPr>
        <p:txBody>
          <a:bodyPr wrap="none" anchor="ctr"/>
          <a:lstStyle/>
          <a:p>
            <a:pPr eaLnBrk="1" hangingPunct="1"/>
            <a:endParaRPr lang="es-ES">
              <a:cs typeface="Arial" charset="0"/>
            </a:endParaRPr>
          </a:p>
        </p:txBody>
      </p:sp>
      <p:pic>
        <p:nvPicPr>
          <p:cNvPr id="32772" name="Picture 4" descr="Capacitacion"/>
          <p:cNvPicPr>
            <a:picLocks noChangeAspect="1" noChangeArrowheads="1"/>
          </p:cNvPicPr>
          <p:nvPr/>
        </p:nvPicPr>
        <p:blipFill>
          <a:blip r:embed="rId3" cstate="print"/>
          <a:srcRect/>
          <a:stretch>
            <a:fillRect/>
          </a:stretch>
        </p:blipFill>
        <p:spPr bwMode="auto">
          <a:xfrm>
            <a:off x="2700338" y="765175"/>
            <a:ext cx="3455987" cy="2798763"/>
          </a:xfrm>
          <a:prstGeom prst="rect">
            <a:avLst/>
          </a:prstGeom>
          <a:noFill/>
          <a:ln w="9525">
            <a:noFill/>
            <a:miter lim="800000"/>
            <a:headEnd/>
            <a:tailEnd/>
          </a:ln>
        </p:spPr>
      </p:pic>
      <p:sp>
        <p:nvSpPr>
          <p:cNvPr id="32773" name="Rectangle 5"/>
          <p:cNvSpPr>
            <a:spLocks noChangeArrowheads="1"/>
          </p:cNvSpPr>
          <p:nvPr/>
        </p:nvSpPr>
        <p:spPr bwMode="auto">
          <a:xfrm>
            <a:off x="1187450" y="4005263"/>
            <a:ext cx="7200900" cy="2308225"/>
          </a:xfrm>
          <a:prstGeom prst="rect">
            <a:avLst/>
          </a:prstGeom>
          <a:noFill/>
          <a:ln w="9525">
            <a:noFill/>
            <a:miter lim="800000"/>
            <a:headEnd/>
            <a:tailEnd/>
          </a:ln>
        </p:spPr>
        <p:txBody>
          <a:bodyPr>
            <a:spAutoFit/>
          </a:bodyPr>
          <a:lstStyle/>
          <a:p>
            <a:pPr algn="just" eaLnBrk="1" hangingPunct="1"/>
            <a:r>
              <a:rPr lang="es-ES" sz="2400" b="1">
                <a:cs typeface="Arial" charset="0"/>
              </a:rPr>
              <a:t>Capacitador</a:t>
            </a:r>
          </a:p>
          <a:p>
            <a:pPr algn="just" eaLnBrk="1" hangingPunct="1"/>
            <a:endParaRPr lang="es-ES" sz="2400" b="1">
              <a:cs typeface="Arial" charset="0"/>
            </a:endParaRPr>
          </a:p>
          <a:p>
            <a:pPr algn="just" eaLnBrk="1" hangingPunct="1"/>
            <a:r>
              <a:rPr lang="es-ES" sz="2400">
                <a:cs typeface="Arial" charset="0"/>
              </a:rPr>
              <a:t>Es la persona </a:t>
            </a:r>
            <a:r>
              <a:rPr lang="es-ES" sz="2400" b="1">
                <a:cs typeface="Arial" charset="0"/>
              </a:rPr>
              <a:t>especializada</a:t>
            </a:r>
            <a:r>
              <a:rPr lang="es-ES" sz="2400">
                <a:cs typeface="Arial" charset="0"/>
              </a:rPr>
              <a:t> en el</a:t>
            </a:r>
          </a:p>
          <a:p>
            <a:pPr algn="just" eaLnBrk="1" hangingPunct="1"/>
            <a:r>
              <a:rPr lang="es-ES" sz="2400">
                <a:cs typeface="Arial" charset="0"/>
              </a:rPr>
              <a:t>ramo en que se va a dar la </a:t>
            </a:r>
            <a:r>
              <a:rPr lang="es-ES" sz="2400" b="1">
                <a:cs typeface="Arial" charset="0"/>
              </a:rPr>
              <a:t>capacitación</a:t>
            </a:r>
            <a:r>
              <a:rPr lang="es-ES" sz="2400">
                <a:cs typeface="Arial" charset="0"/>
              </a:rPr>
              <a:t> y es el</a:t>
            </a:r>
          </a:p>
          <a:p>
            <a:pPr algn="just" eaLnBrk="1" hangingPunct="1"/>
            <a:r>
              <a:rPr lang="es-ES" sz="2400">
                <a:cs typeface="Arial" charset="0"/>
              </a:rPr>
              <a:t>encargado de </a:t>
            </a:r>
            <a:r>
              <a:rPr lang="es-ES" sz="2400" b="1">
                <a:cs typeface="Arial" charset="0"/>
              </a:rPr>
              <a:t>enseñar</a:t>
            </a:r>
            <a:r>
              <a:rPr lang="es-ES" sz="2400">
                <a:cs typeface="Arial" charset="0"/>
              </a:rPr>
              <a:t> al empleado las nuevas </a:t>
            </a:r>
            <a:r>
              <a:rPr lang="es-ES" sz="2400" b="1">
                <a:cs typeface="Arial" charset="0"/>
              </a:rPr>
              <a:t>técnicas</a:t>
            </a:r>
            <a:r>
              <a:rPr lang="es-ES" sz="2400">
                <a:cs typeface="Arial" charset="0"/>
              </a:rPr>
              <a:t> a utilizar dentro de la empresa.</a:t>
            </a:r>
          </a:p>
        </p:txBody>
      </p:sp>
      <p:sp>
        <p:nvSpPr>
          <p:cNvPr id="48133" name="Line 7"/>
          <p:cNvSpPr>
            <a:spLocks noChangeShapeType="1"/>
          </p:cNvSpPr>
          <p:nvPr/>
        </p:nvSpPr>
        <p:spPr bwMode="auto">
          <a:xfrm flipV="1">
            <a:off x="3276600" y="3429000"/>
            <a:ext cx="504825" cy="792163"/>
          </a:xfrm>
          <a:prstGeom prst="line">
            <a:avLst/>
          </a:prstGeom>
          <a:noFill/>
          <a:ln w="76200">
            <a:solidFill>
              <a:srgbClr val="99FF33"/>
            </a:solidFill>
            <a:round/>
            <a:headEnd/>
            <a:tailEnd type="triangle" w="med" len="med"/>
          </a:ln>
        </p:spPr>
        <p:txBody>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2773"/>
                                        </p:tgtEl>
                                        <p:attrNameLst>
                                          <p:attrName>style.visibility</p:attrName>
                                        </p:attrNameLst>
                                      </p:cBhvr>
                                      <p:to>
                                        <p:strVal val="visible"/>
                                      </p:to>
                                    </p:set>
                                    <p:animEffect transition="in" filter="box(in)">
                                      <p:cBhvr>
                                        <p:cTn id="7" dur="500"/>
                                        <p:tgtEl>
                                          <p:spTgt spid="3277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2772"/>
                                        </p:tgtEl>
                                        <p:attrNameLst>
                                          <p:attrName>style.visibility</p:attrName>
                                        </p:attrNameLst>
                                      </p:cBhvr>
                                      <p:to>
                                        <p:strVal val="visible"/>
                                      </p:to>
                                    </p:set>
                                    <p:animEffect transition="in" filter="box(in)">
                                      <p:cBhvr>
                                        <p:cTn id="11"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ChangeArrowheads="1"/>
          </p:cNvSpPr>
          <p:nvPr/>
        </p:nvSpPr>
        <p:spPr bwMode="auto">
          <a:xfrm>
            <a:off x="323850" y="908050"/>
            <a:ext cx="3671888" cy="5329238"/>
          </a:xfrm>
          <a:prstGeom prst="rect">
            <a:avLst/>
          </a:prstGeom>
          <a:solidFill>
            <a:schemeClr val="accent1"/>
          </a:solidFill>
          <a:ln w="9525">
            <a:solidFill>
              <a:schemeClr val="tx1"/>
            </a:solidFill>
            <a:miter lim="800000"/>
            <a:headEnd/>
            <a:tailEnd/>
          </a:ln>
        </p:spPr>
        <p:txBody>
          <a:bodyPr wrap="none" anchor="ctr"/>
          <a:lstStyle/>
          <a:p>
            <a:pPr algn="l" eaLnBrk="1" hangingPunct="1"/>
            <a:endParaRPr lang="en-US">
              <a:cs typeface="Arial" charset="0"/>
            </a:endParaRPr>
          </a:p>
        </p:txBody>
      </p:sp>
      <p:pic>
        <p:nvPicPr>
          <p:cNvPr id="33796" name="Picture 4" descr="ac01"/>
          <p:cNvPicPr>
            <a:picLocks noChangeAspect="1" noChangeArrowheads="1"/>
          </p:cNvPicPr>
          <p:nvPr/>
        </p:nvPicPr>
        <p:blipFill>
          <a:blip r:embed="rId3" cstate="print"/>
          <a:srcRect/>
          <a:stretch>
            <a:fillRect/>
          </a:stretch>
        </p:blipFill>
        <p:spPr bwMode="auto">
          <a:xfrm>
            <a:off x="428625" y="1214438"/>
            <a:ext cx="3240088" cy="4822825"/>
          </a:xfrm>
          <a:prstGeom prst="rect">
            <a:avLst/>
          </a:prstGeom>
          <a:noFill/>
          <a:ln w="9525">
            <a:noFill/>
            <a:miter lim="800000"/>
            <a:headEnd/>
            <a:tailEnd/>
          </a:ln>
        </p:spPr>
      </p:pic>
      <p:sp>
        <p:nvSpPr>
          <p:cNvPr id="33797" name="Rectangle 5"/>
          <p:cNvSpPr>
            <a:spLocks noChangeArrowheads="1"/>
          </p:cNvSpPr>
          <p:nvPr/>
        </p:nvSpPr>
        <p:spPr bwMode="auto">
          <a:xfrm>
            <a:off x="4356100" y="1268413"/>
            <a:ext cx="4037013" cy="4154487"/>
          </a:xfrm>
          <a:prstGeom prst="rect">
            <a:avLst/>
          </a:prstGeom>
          <a:noFill/>
          <a:ln w="9525">
            <a:noFill/>
            <a:miter lim="800000"/>
            <a:headEnd/>
            <a:tailEnd/>
          </a:ln>
        </p:spPr>
        <p:txBody>
          <a:bodyPr>
            <a:spAutoFit/>
          </a:bodyPr>
          <a:lstStyle/>
          <a:p>
            <a:pPr algn="just" eaLnBrk="1" hangingPunct="1"/>
            <a:r>
              <a:rPr lang="es-ES" sz="2400" b="1">
                <a:cs typeface="Arial" charset="0"/>
              </a:rPr>
              <a:t>Capacitado</a:t>
            </a:r>
          </a:p>
          <a:p>
            <a:pPr algn="just" eaLnBrk="1" hangingPunct="1"/>
            <a:endParaRPr lang="es-ES" sz="2400" b="1">
              <a:cs typeface="Arial" charset="0"/>
            </a:endParaRPr>
          </a:p>
          <a:p>
            <a:pPr algn="just" eaLnBrk="1" hangingPunct="1"/>
            <a:r>
              <a:rPr lang="es-ES" sz="2400">
                <a:cs typeface="Arial" charset="0"/>
              </a:rPr>
              <a:t>Es la persona que va a </a:t>
            </a:r>
            <a:r>
              <a:rPr lang="es-ES" sz="2400" b="1">
                <a:cs typeface="Arial" charset="0"/>
              </a:rPr>
              <a:t>aprender</a:t>
            </a:r>
            <a:r>
              <a:rPr lang="es-ES" sz="2400">
                <a:cs typeface="Arial" charset="0"/>
              </a:rPr>
              <a:t> no sólo los </a:t>
            </a:r>
            <a:r>
              <a:rPr lang="es-ES" sz="2400" b="1">
                <a:cs typeface="Arial" charset="0"/>
              </a:rPr>
              <a:t>conocimientos básicos</a:t>
            </a:r>
            <a:r>
              <a:rPr lang="es-ES" sz="2400">
                <a:cs typeface="Arial" charset="0"/>
              </a:rPr>
              <a:t>, sino también a </a:t>
            </a:r>
            <a:r>
              <a:rPr lang="es-ES" sz="2400" b="1">
                <a:cs typeface="Arial" charset="0"/>
              </a:rPr>
              <a:t>manejar</a:t>
            </a:r>
            <a:r>
              <a:rPr lang="es-ES" sz="2400">
                <a:cs typeface="Arial" charset="0"/>
              </a:rPr>
              <a:t> diferentes </a:t>
            </a:r>
            <a:r>
              <a:rPr lang="es-ES" sz="2400" b="1">
                <a:cs typeface="Arial" charset="0"/>
              </a:rPr>
              <a:t>situaciones</a:t>
            </a:r>
            <a:r>
              <a:rPr lang="es-ES" sz="2400">
                <a:cs typeface="Arial" charset="0"/>
              </a:rPr>
              <a:t> así como </a:t>
            </a:r>
            <a:r>
              <a:rPr lang="es-ES" sz="2400" b="1">
                <a:cs typeface="Arial" charset="0"/>
              </a:rPr>
              <a:t>corregir</a:t>
            </a:r>
            <a:r>
              <a:rPr lang="es-ES" sz="2400">
                <a:cs typeface="Arial" charset="0"/>
              </a:rPr>
              <a:t> sus </a:t>
            </a:r>
            <a:r>
              <a:rPr lang="es-ES" sz="2400" b="1">
                <a:cs typeface="Arial" charset="0"/>
              </a:rPr>
              <a:t>propios errores</a:t>
            </a:r>
            <a:r>
              <a:rPr lang="es-ES" sz="2400">
                <a:cs typeface="Arial" charset="0"/>
              </a:rPr>
              <a:t> con el fin de obtener un </a:t>
            </a:r>
            <a:r>
              <a:rPr lang="es-ES" sz="2400" b="1">
                <a:cs typeface="Arial" charset="0"/>
              </a:rPr>
              <a:t>desarrollo personal.</a:t>
            </a:r>
          </a:p>
        </p:txBody>
      </p:sp>
      <p:sp>
        <p:nvSpPr>
          <p:cNvPr id="49157" name="Line 7"/>
          <p:cNvSpPr>
            <a:spLocks noChangeShapeType="1"/>
          </p:cNvSpPr>
          <p:nvPr/>
        </p:nvSpPr>
        <p:spPr bwMode="auto">
          <a:xfrm flipH="1">
            <a:off x="3563938" y="1916113"/>
            <a:ext cx="720725" cy="1081087"/>
          </a:xfrm>
          <a:prstGeom prst="line">
            <a:avLst/>
          </a:prstGeom>
          <a:noFill/>
          <a:ln w="76200">
            <a:solidFill>
              <a:srgbClr val="99FF33"/>
            </a:solidFill>
            <a:round/>
            <a:headEnd/>
            <a:tailEnd type="triangle" w="med" len="med"/>
          </a:ln>
        </p:spPr>
        <p:txBody>
          <a:bodyPr/>
          <a:lstStyle/>
          <a:p>
            <a:endParaRPr lang="es-MX"/>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33797"/>
                                        </p:tgtEl>
                                        <p:attrNameLst>
                                          <p:attrName>style.visibility</p:attrName>
                                        </p:attrNameLst>
                                      </p:cBhvr>
                                      <p:to>
                                        <p:strVal val="visible"/>
                                      </p:to>
                                    </p:set>
                                    <p:animEffect transition="in" filter="box(in)">
                                      <p:cBhvr>
                                        <p:cTn id="7" dur="500"/>
                                        <p:tgtEl>
                                          <p:spTgt spid="33797"/>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33796"/>
                                        </p:tgtEl>
                                        <p:attrNameLst>
                                          <p:attrName>style.visibility</p:attrName>
                                        </p:attrNameLst>
                                      </p:cBhvr>
                                      <p:to>
                                        <p:strVal val="visible"/>
                                      </p:to>
                                    </p:set>
                                    <p:animEffect transition="in" filter="box(in)">
                                      <p:cBhvr>
                                        <p:cTn id="11"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Rectángulo"/>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endParaRPr lang="es-MX"/>
          </a:p>
        </p:txBody>
      </p:sp>
      <p:graphicFrame>
        <p:nvGraphicFramePr>
          <p:cNvPr id="14" name="13 Diagrama"/>
          <p:cNvGraphicFramePr/>
          <p:nvPr/>
        </p:nvGraphicFramePr>
        <p:xfrm>
          <a:off x="428660" y="71414"/>
          <a:ext cx="9144000" cy="6143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18 Rectángulo"/>
          <p:cNvSpPr/>
          <p:nvPr/>
        </p:nvSpPr>
        <p:spPr>
          <a:xfrm>
            <a:off x="0" y="5857892"/>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Y DESARROLLO  -</a:t>
            </a:r>
          </a:p>
        </p:txBody>
      </p:sp>
      <p:pic>
        <p:nvPicPr>
          <p:cNvPr id="4108" name="Picture 12" descr="http://delivery.gettyimages.com/xc/76038165.jpg?v=1&amp;c=NewsMaker&amp;k=2&amp;d=8885DE58C8EB8FCF3B8C5E91FE404CD0"/>
          <p:cNvPicPr>
            <a:picLocks noChangeAspect="1" noChangeArrowheads="1"/>
          </p:cNvPicPr>
          <p:nvPr/>
        </p:nvPicPr>
        <p:blipFill>
          <a:blip r:embed="rId8" cstate="print">
            <a:clrChange>
              <a:clrFrom>
                <a:srgbClr val="FCFCFC"/>
              </a:clrFrom>
              <a:clrTo>
                <a:srgbClr val="FCFCFC">
                  <a:alpha val="0"/>
                </a:srgbClr>
              </a:clrTo>
            </a:clrChange>
          </a:blip>
          <a:srcRect l="18842" t="20711" r="27745" b="8283"/>
          <a:stretch>
            <a:fillRect/>
          </a:stretch>
        </p:blipFill>
        <p:spPr bwMode="auto">
          <a:xfrm>
            <a:off x="-32" y="3857710"/>
            <a:ext cx="1357290" cy="2714561"/>
          </a:xfrm>
          <a:prstGeom prst="rect">
            <a:avLst/>
          </a:prstGeom>
          <a:noFill/>
          <a:effectLst>
            <a:reflection blurRad="6350" stA="52000" endA="300" endPos="3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15 Rectángulo"/>
          <p:cNvSpPr/>
          <p:nvPr/>
        </p:nvSpPr>
        <p:spPr>
          <a:xfrm>
            <a:off x="0" y="0"/>
            <a:ext cx="9144000" cy="6357938"/>
          </a:xfrm>
          <a:prstGeom prst="rect">
            <a:avLst/>
          </a:prstGeom>
          <a:gradFill flip="none" rotWithShape="1">
            <a:gsLst>
              <a:gs pos="56000">
                <a:schemeClr val="lt1">
                  <a:tint val="80000"/>
                  <a:satMod val="300000"/>
                </a:schemeClr>
              </a:gs>
              <a:gs pos="97000">
                <a:schemeClr val="lt1">
                  <a:shade val="30000"/>
                  <a:satMod val="200000"/>
                </a:schemeClr>
              </a:gs>
            </a:gsLst>
            <a:lin ang="0" scaled="1"/>
            <a:tileRect/>
          </a:gradFill>
        </p:spPr>
        <p:style>
          <a:lnRef idx="2">
            <a:schemeClr val="accent1">
              <a:shade val="50000"/>
            </a:schemeClr>
          </a:lnRef>
          <a:fillRef idx="1003">
            <a:schemeClr val="lt1"/>
          </a:fillRef>
          <a:effectRef idx="0">
            <a:schemeClr val="accent1"/>
          </a:effectRef>
          <a:fontRef idx="minor">
            <a:schemeClr val="lt1"/>
          </a:fontRef>
        </p:style>
        <p:txBody>
          <a:bodyPr anchor="ctr"/>
          <a:lstStyle/>
          <a:p>
            <a:pPr eaLnBrk="1" hangingPunct="1">
              <a:defRPr/>
            </a:pPr>
            <a:endParaRPr lang="es-MX"/>
          </a:p>
        </p:txBody>
      </p:sp>
      <p:pic>
        <p:nvPicPr>
          <p:cNvPr id="51203" name="3 Imagen" descr="200551823-001.jpg"/>
          <p:cNvPicPr>
            <a:picLocks noChangeAspect="1"/>
          </p:cNvPicPr>
          <p:nvPr/>
        </p:nvPicPr>
        <p:blipFill>
          <a:blip r:embed="rId3" cstate="print">
            <a:clrChange>
              <a:clrFrom>
                <a:srgbClr val="FAF7F2"/>
              </a:clrFrom>
              <a:clrTo>
                <a:srgbClr val="FAF7F2">
                  <a:alpha val="0"/>
                </a:srgbClr>
              </a:clrTo>
            </a:clrChange>
          </a:blip>
          <a:srcRect l="6329" t="31712" r="12659" b="5058"/>
          <a:stretch>
            <a:fillRect/>
          </a:stretch>
        </p:blipFill>
        <p:spPr bwMode="auto">
          <a:xfrm>
            <a:off x="0" y="928688"/>
            <a:ext cx="4100513" cy="4805362"/>
          </a:xfrm>
          <a:prstGeom prst="rect">
            <a:avLst/>
          </a:prstGeom>
          <a:noFill/>
          <a:ln w="9525">
            <a:noFill/>
            <a:miter lim="800000"/>
            <a:headEnd/>
            <a:tailEnd/>
          </a:ln>
        </p:spPr>
      </p:pic>
      <p:sp>
        <p:nvSpPr>
          <p:cNvPr id="7" name="6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Y DESARROLLO  -</a:t>
            </a:r>
          </a:p>
        </p:txBody>
      </p:sp>
      <p:sp>
        <p:nvSpPr>
          <p:cNvPr id="51207" name="7 Rectángulo"/>
          <p:cNvSpPr>
            <a:spLocks noChangeArrowheads="1"/>
          </p:cNvSpPr>
          <p:nvPr/>
        </p:nvSpPr>
        <p:spPr bwMode="auto">
          <a:xfrm>
            <a:off x="3492500" y="333375"/>
            <a:ext cx="1827213" cy="457200"/>
          </a:xfrm>
          <a:prstGeom prst="rect">
            <a:avLst/>
          </a:prstGeom>
          <a:noFill/>
          <a:ln w="9525">
            <a:noFill/>
            <a:miter lim="800000"/>
            <a:headEnd/>
            <a:tailEnd/>
          </a:ln>
        </p:spPr>
        <p:txBody>
          <a:bodyPr wrap="none">
            <a:spAutoFit/>
          </a:bodyPr>
          <a:lstStyle/>
          <a:p>
            <a:pPr algn="l" eaLnBrk="1" hangingPunct="1"/>
            <a:r>
              <a:rPr lang="es-ES_tradnl" sz="2400" b="1">
                <a:solidFill>
                  <a:srgbClr val="002060"/>
                </a:solidFill>
                <a:latin typeface="Calibri" pitchFamily="34" charset="0"/>
                <a:cs typeface="Arial" charset="0"/>
              </a:rPr>
              <a:t>Cambiar la </a:t>
            </a:r>
            <a:endParaRPr lang="es-MX" sz="2400" b="1">
              <a:solidFill>
                <a:srgbClr val="002060"/>
              </a:solidFill>
              <a:cs typeface="Arial" charset="0"/>
            </a:endParaRPr>
          </a:p>
        </p:txBody>
      </p:sp>
      <p:sp>
        <p:nvSpPr>
          <p:cNvPr id="9" name="8 Rectángulo"/>
          <p:cNvSpPr/>
          <p:nvPr/>
        </p:nvSpPr>
        <p:spPr>
          <a:xfrm>
            <a:off x="5205413" y="333375"/>
            <a:ext cx="1311275" cy="406400"/>
          </a:xfrm>
          <a:prstGeom prst="rect">
            <a:avLst/>
          </a:prstGeom>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none">
            <a:spAutoFit/>
          </a:bodyPr>
          <a:lstStyle/>
          <a:p>
            <a:pPr algn="l" eaLnBrk="1" hangingPunct="1">
              <a:defRPr/>
            </a:pPr>
            <a:r>
              <a:rPr lang="es-ES_tradnl" sz="2000" b="1" dirty="0">
                <a:solidFill>
                  <a:srgbClr val="FFC000"/>
                </a:solidFill>
              </a:rPr>
              <a:t>ACTITUD</a:t>
            </a:r>
            <a:endParaRPr lang="es-MX" sz="2000" b="1" dirty="0">
              <a:solidFill>
                <a:srgbClr val="FFC000"/>
              </a:solidFill>
            </a:endParaRPr>
          </a:p>
        </p:txBody>
      </p:sp>
      <p:sp>
        <p:nvSpPr>
          <p:cNvPr id="51209" name="9 Rectángulo"/>
          <p:cNvSpPr>
            <a:spLocks noChangeArrowheads="1"/>
          </p:cNvSpPr>
          <p:nvPr/>
        </p:nvSpPr>
        <p:spPr bwMode="auto">
          <a:xfrm>
            <a:off x="6516688" y="333375"/>
            <a:ext cx="2487612" cy="457200"/>
          </a:xfrm>
          <a:prstGeom prst="rect">
            <a:avLst/>
          </a:prstGeom>
          <a:noFill/>
          <a:ln w="9525">
            <a:noFill/>
            <a:miter lim="800000"/>
            <a:headEnd/>
            <a:tailEnd/>
          </a:ln>
        </p:spPr>
        <p:txBody>
          <a:bodyPr wrap="none">
            <a:spAutoFit/>
          </a:bodyPr>
          <a:lstStyle/>
          <a:p>
            <a:pPr algn="l" eaLnBrk="1" hangingPunct="1"/>
            <a:r>
              <a:rPr lang="es-ES_tradnl" sz="2400" b="1">
                <a:solidFill>
                  <a:srgbClr val="002060"/>
                </a:solidFill>
                <a:latin typeface="Calibri" pitchFamily="34" charset="0"/>
                <a:cs typeface="Arial" charset="0"/>
              </a:rPr>
              <a:t>de las personas</a:t>
            </a:r>
            <a:endParaRPr lang="es-MX" sz="2400" b="1">
              <a:solidFill>
                <a:srgbClr val="002060"/>
              </a:solidFill>
              <a:latin typeface="Calibri" pitchFamily="34" charset="0"/>
              <a:cs typeface="Arial" charset="0"/>
            </a:endParaRPr>
          </a:p>
        </p:txBody>
      </p:sp>
      <p:sp>
        <p:nvSpPr>
          <p:cNvPr id="51210" name="10 Rectángulo"/>
          <p:cNvSpPr>
            <a:spLocks noChangeArrowheads="1"/>
          </p:cNvSpPr>
          <p:nvPr/>
        </p:nvSpPr>
        <p:spPr bwMode="auto">
          <a:xfrm>
            <a:off x="3779838" y="692150"/>
            <a:ext cx="5129212" cy="1187450"/>
          </a:xfrm>
          <a:prstGeom prst="rect">
            <a:avLst/>
          </a:prstGeom>
          <a:noFill/>
          <a:ln w="9525">
            <a:noFill/>
            <a:miter lim="800000"/>
            <a:headEnd/>
            <a:tailEnd/>
          </a:ln>
        </p:spPr>
        <p:txBody>
          <a:bodyPr>
            <a:spAutoFit/>
          </a:bodyPr>
          <a:lstStyle/>
          <a:p>
            <a:pPr eaLnBrk="1" hangingPunct="1"/>
            <a:r>
              <a:rPr lang="es-ES_tradnl" sz="2400" b="1">
                <a:solidFill>
                  <a:srgbClr val="002060"/>
                </a:solidFill>
                <a:latin typeface="Calibri" pitchFamily="34" charset="0"/>
                <a:cs typeface="Arial" charset="0"/>
              </a:rPr>
              <a:t>con varias finalidades, entre las cuales están </a:t>
            </a:r>
          </a:p>
          <a:p>
            <a:pPr eaLnBrk="1" hangingPunct="1"/>
            <a:endParaRPr lang="es-MX" sz="2400" b="1">
              <a:solidFill>
                <a:srgbClr val="002060"/>
              </a:solidFill>
              <a:latin typeface="Calibri" pitchFamily="34" charset="0"/>
              <a:cs typeface="Arial" charset="0"/>
            </a:endParaRPr>
          </a:p>
        </p:txBody>
      </p:sp>
      <p:sp>
        <p:nvSpPr>
          <p:cNvPr id="51211" name="13 Rectángulo"/>
          <p:cNvSpPr>
            <a:spLocks noChangeArrowheads="1"/>
          </p:cNvSpPr>
          <p:nvPr/>
        </p:nvSpPr>
        <p:spPr bwMode="auto">
          <a:xfrm>
            <a:off x="3948113" y="2060575"/>
            <a:ext cx="5195887" cy="457200"/>
          </a:xfrm>
          <a:prstGeom prst="rect">
            <a:avLst/>
          </a:prstGeom>
          <a:noFill/>
          <a:ln w="9525">
            <a:noFill/>
            <a:miter lim="800000"/>
            <a:headEnd/>
            <a:tailEnd/>
          </a:ln>
        </p:spPr>
        <p:txBody>
          <a:bodyPr>
            <a:spAutoFit/>
          </a:bodyPr>
          <a:lstStyle/>
          <a:p>
            <a:pPr algn="l" eaLnBrk="1" hangingPunct="1"/>
            <a:r>
              <a:rPr lang="es-ES_tradnl" sz="2400" b="1">
                <a:solidFill>
                  <a:srgbClr val="002060"/>
                </a:solidFill>
                <a:latin typeface="Calibri" pitchFamily="34" charset="0"/>
                <a:cs typeface="Arial" charset="0"/>
              </a:rPr>
              <a:t>entre los empleados, aumentar su </a:t>
            </a:r>
            <a:endParaRPr lang="es-MX" sz="2400" b="1">
              <a:solidFill>
                <a:srgbClr val="002060"/>
              </a:solidFill>
              <a:latin typeface="Calibri" pitchFamily="34" charset="0"/>
              <a:cs typeface="Arial" charset="0"/>
            </a:endParaRPr>
          </a:p>
        </p:txBody>
      </p:sp>
      <p:sp>
        <p:nvSpPr>
          <p:cNvPr id="17" name="16 Rectángulo"/>
          <p:cNvSpPr/>
          <p:nvPr/>
        </p:nvSpPr>
        <p:spPr>
          <a:xfrm>
            <a:off x="6873875" y="1484313"/>
            <a:ext cx="2270125" cy="406400"/>
          </a:xfrm>
          <a:prstGeom prst="rect">
            <a:avLst/>
          </a:prstGeom>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none">
            <a:spAutoFit/>
          </a:bodyPr>
          <a:lstStyle/>
          <a:p>
            <a:pPr algn="l" eaLnBrk="1" hangingPunct="1">
              <a:defRPr/>
            </a:pPr>
            <a:r>
              <a:rPr lang="es-ES_tradnl" sz="2000" b="1" dirty="0">
                <a:solidFill>
                  <a:srgbClr val="FFC000"/>
                </a:solidFill>
              </a:rPr>
              <a:t>SATISFACTORIO</a:t>
            </a:r>
            <a:endParaRPr lang="es-MX" sz="2000" b="1" dirty="0">
              <a:solidFill>
                <a:srgbClr val="FFC000"/>
              </a:solidFill>
            </a:endParaRPr>
          </a:p>
        </p:txBody>
      </p:sp>
      <p:sp>
        <p:nvSpPr>
          <p:cNvPr id="51213" name="17 Rectángulo"/>
          <p:cNvSpPr>
            <a:spLocks noChangeArrowheads="1"/>
          </p:cNvSpPr>
          <p:nvPr/>
        </p:nvSpPr>
        <p:spPr bwMode="auto">
          <a:xfrm>
            <a:off x="3995738" y="1484313"/>
            <a:ext cx="3030537" cy="457200"/>
          </a:xfrm>
          <a:prstGeom prst="rect">
            <a:avLst/>
          </a:prstGeom>
          <a:noFill/>
          <a:ln w="9525">
            <a:noFill/>
            <a:miter lim="800000"/>
            <a:headEnd/>
            <a:tailEnd/>
          </a:ln>
        </p:spPr>
        <p:txBody>
          <a:bodyPr wrap="none">
            <a:spAutoFit/>
          </a:bodyPr>
          <a:lstStyle/>
          <a:p>
            <a:pPr eaLnBrk="1" hangingPunct="1"/>
            <a:r>
              <a:rPr lang="es-ES_tradnl" sz="2400" b="1">
                <a:solidFill>
                  <a:srgbClr val="002060"/>
                </a:solidFill>
                <a:latin typeface="Calibri" pitchFamily="34" charset="0"/>
                <a:cs typeface="Arial" charset="0"/>
              </a:rPr>
              <a:t>crear un clima más </a:t>
            </a:r>
            <a:endParaRPr lang="es-MX" sz="2400" b="1">
              <a:solidFill>
                <a:srgbClr val="002060"/>
              </a:solidFill>
              <a:latin typeface="Calibri" pitchFamily="34" charset="0"/>
              <a:cs typeface="Arial" charset="0"/>
            </a:endParaRPr>
          </a:p>
        </p:txBody>
      </p:sp>
      <p:sp>
        <p:nvSpPr>
          <p:cNvPr id="19" name="18 Rectángulo"/>
          <p:cNvSpPr/>
          <p:nvPr/>
        </p:nvSpPr>
        <p:spPr>
          <a:xfrm>
            <a:off x="4716463" y="2565400"/>
            <a:ext cx="1816100" cy="406400"/>
          </a:xfrm>
          <a:prstGeom prst="rect">
            <a:avLst/>
          </a:prstGeom>
          <a:effectLst>
            <a:outerShdw blurRad="50800" dist="38100" dir="5400000" algn="t" rotWithShape="0">
              <a:prstClr val="black">
                <a:alpha val="40000"/>
              </a:prstClr>
            </a:outerShdw>
          </a:effectLst>
        </p:spPr>
        <p:style>
          <a:lnRef idx="1">
            <a:schemeClr val="dk1"/>
          </a:lnRef>
          <a:fillRef idx="3">
            <a:schemeClr val="dk1"/>
          </a:fillRef>
          <a:effectRef idx="2">
            <a:schemeClr val="dk1"/>
          </a:effectRef>
          <a:fontRef idx="minor">
            <a:schemeClr val="lt1"/>
          </a:fontRef>
        </p:style>
        <p:txBody>
          <a:bodyPr wrap="none">
            <a:spAutoFit/>
          </a:bodyPr>
          <a:lstStyle/>
          <a:p>
            <a:pPr algn="l" eaLnBrk="1" hangingPunct="1">
              <a:defRPr/>
            </a:pPr>
            <a:r>
              <a:rPr lang="es-ES_tradnl" sz="2000" b="1" dirty="0">
                <a:solidFill>
                  <a:srgbClr val="FFC000"/>
                </a:solidFill>
              </a:rPr>
              <a:t>MOTIVACIÓN</a:t>
            </a:r>
            <a:endParaRPr lang="es-MX" sz="2000" b="1" dirty="0">
              <a:solidFill>
                <a:srgbClr val="FFC000"/>
              </a:solidFill>
            </a:endParaRPr>
          </a:p>
        </p:txBody>
      </p:sp>
      <p:sp>
        <p:nvSpPr>
          <p:cNvPr id="51215" name="19 Rectángulo"/>
          <p:cNvSpPr>
            <a:spLocks noChangeArrowheads="1"/>
          </p:cNvSpPr>
          <p:nvPr/>
        </p:nvSpPr>
        <p:spPr bwMode="auto">
          <a:xfrm>
            <a:off x="6588125" y="2487613"/>
            <a:ext cx="2387600" cy="457200"/>
          </a:xfrm>
          <a:prstGeom prst="rect">
            <a:avLst/>
          </a:prstGeom>
          <a:noFill/>
          <a:ln w="9525">
            <a:noFill/>
            <a:miter lim="800000"/>
            <a:headEnd/>
            <a:tailEnd/>
          </a:ln>
        </p:spPr>
        <p:txBody>
          <a:bodyPr wrap="none">
            <a:spAutoFit/>
          </a:bodyPr>
          <a:lstStyle/>
          <a:p>
            <a:pPr algn="l" eaLnBrk="1" hangingPunct="1"/>
            <a:r>
              <a:rPr lang="es-ES_tradnl" sz="2400" b="1">
                <a:solidFill>
                  <a:srgbClr val="002060"/>
                </a:solidFill>
                <a:latin typeface="Calibri" pitchFamily="34" charset="0"/>
                <a:cs typeface="Arial" charset="0"/>
              </a:rPr>
              <a:t>y hacerlos más</a:t>
            </a:r>
            <a:endParaRPr lang="es-MX" sz="2400">
              <a:cs typeface="Arial" charset="0"/>
            </a:endParaRPr>
          </a:p>
        </p:txBody>
      </p:sp>
      <p:grpSp>
        <p:nvGrpSpPr>
          <p:cNvPr id="51216" name="21 Grupo"/>
          <p:cNvGrpSpPr>
            <a:grpSpLocks/>
          </p:cNvGrpSpPr>
          <p:nvPr/>
        </p:nvGrpSpPr>
        <p:grpSpPr bwMode="auto">
          <a:xfrm>
            <a:off x="4643438" y="2997200"/>
            <a:ext cx="6572250" cy="822325"/>
            <a:chOff x="4714876" y="2928934"/>
            <a:chExt cx="6572264" cy="821796"/>
          </a:xfrm>
        </p:grpSpPr>
        <p:sp>
          <p:nvSpPr>
            <p:cNvPr id="51218" name="5 Rectángulo"/>
            <p:cNvSpPr>
              <a:spLocks noChangeArrowheads="1"/>
            </p:cNvSpPr>
            <p:nvPr/>
          </p:nvSpPr>
          <p:spPr bwMode="auto">
            <a:xfrm>
              <a:off x="6715130" y="2928934"/>
              <a:ext cx="4572010" cy="821796"/>
            </a:xfrm>
            <a:prstGeom prst="rect">
              <a:avLst/>
            </a:prstGeom>
            <a:noFill/>
            <a:ln w="9525">
              <a:noFill/>
              <a:miter lim="800000"/>
              <a:headEnd/>
              <a:tailEnd/>
            </a:ln>
          </p:spPr>
          <p:txBody>
            <a:bodyPr>
              <a:spAutoFit/>
            </a:bodyPr>
            <a:lstStyle/>
            <a:p>
              <a:pPr algn="l" eaLnBrk="1" hangingPunct="1"/>
              <a:endParaRPr lang="es-ES_tradnl" sz="2400" b="1">
                <a:solidFill>
                  <a:srgbClr val="002060"/>
                </a:solidFill>
                <a:latin typeface="Calibri" pitchFamily="34" charset="0"/>
                <a:cs typeface="Arial" charset="0"/>
              </a:endParaRPr>
            </a:p>
            <a:p>
              <a:pPr algn="l" eaLnBrk="1" hangingPunct="1"/>
              <a:endParaRPr lang="es-MX" sz="2400" b="1">
                <a:solidFill>
                  <a:srgbClr val="002060"/>
                </a:solidFill>
                <a:latin typeface="Calibri" pitchFamily="34" charset="0"/>
                <a:cs typeface="Arial" charset="0"/>
              </a:endParaRPr>
            </a:p>
          </p:txBody>
        </p:sp>
        <p:sp>
          <p:nvSpPr>
            <p:cNvPr id="51219" name="20 Rectángulo"/>
            <p:cNvSpPr>
              <a:spLocks noChangeArrowheads="1"/>
            </p:cNvSpPr>
            <p:nvPr/>
          </p:nvSpPr>
          <p:spPr bwMode="auto">
            <a:xfrm>
              <a:off x="4714876" y="2928934"/>
              <a:ext cx="3860808" cy="456906"/>
            </a:xfrm>
            <a:prstGeom prst="rect">
              <a:avLst/>
            </a:prstGeom>
            <a:noFill/>
            <a:ln w="9525">
              <a:noFill/>
              <a:miter lim="800000"/>
              <a:headEnd/>
              <a:tailEnd/>
            </a:ln>
          </p:spPr>
          <p:txBody>
            <a:bodyPr wrap="none">
              <a:spAutoFit/>
            </a:bodyPr>
            <a:lstStyle/>
            <a:p>
              <a:pPr algn="l" eaLnBrk="1" hangingPunct="1"/>
              <a:r>
                <a:rPr lang="es-ES_tradnl" sz="2400" b="1">
                  <a:solidFill>
                    <a:srgbClr val="002060"/>
                  </a:solidFill>
                  <a:latin typeface="Calibri" pitchFamily="34" charset="0"/>
                  <a:cs typeface="Arial" charset="0"/>
                </a:rPr>
                <a:t>receptivos a las  técnicas</a:t>
              </a:r>
              <a:endParaRPr lang="es-MX" sz="2400">
                <a:cs typeface="Arial" charset="0"/>
              </a:endParaRPr>
            </a:p>
          </p:txBody>
        </p:sp>
      </p:grpSp>
      <p:sp>
        <p:nvSpPr>
          <p:cNvPr id="51217" name="22 Rectángulo"/>
          <p:cNvSpPr>
            <a:spLocks noChangeArrowheads="1"/>
          </p:cNvSpPr>
          <p:nvPr/>
        </p:nvSpPr>
        <p:spPr bwMode="auto">
          <a:xfrm>
            <a:off x="4356100" y="3344863"/>
            <a:ext cx="4692650" cy="579437"/>
          </a:xfrm>
          <a:prstGeom prst="rect">
            <a:avLst/>
          </a:prstGeom>
          <a:noFill/>
          <a:ln w="9525">
            <a:noFill/>
            <a:miter lim="800000"/>
            <a:headEnd/>
            <a:tailEnd/>
          </a:ln>
        </p:spPr>
        <p:txBody>
          <a:bodyPr wrap="none">
            <a:spAutoFit/>
          </a:bodyPr>
          <a:lstStyle/>
          <a:p>
            <a:pPr algn="l" eaLnBrk="1" hangingPunct="1"/>
            <a:r>
              <a:rPr lang="es-ES_tradnl" sz="3200" b="1">
                <a:solidFill>
                  <a:srgbClr val="FF0000"/>
                </a:solidFill>
                <a:latin typeface="Calibri" pitchFamily="34" charset="0"/>
                <a:cs typeface="Arial" charset="0"/>
              </a:rPr>
              <a:t>supervisión y gerencia.</a:t>
            </a:r>
            <a:endParaRPr lang="es-MX" sz="3200">
              <a:solidFill>
                <a:srgbClr val="FF0000"/>
              </a:solidFill>
              <a:cs typeface="Arial" charset="0"/>
            </a:endParaRPr>
          </a:p>
        </p:txBody>
      </p:sp>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gradFill flip="none" rotWithShape="1">
            <a:gsLst>
              <a:gs pos="40000">
                <a:schemeClr val="lt1">
                  <a:tint val="80000"/>
                  <a:satMod val="300000"/>
                </a:schemeClr>
              </a:gs>
              <a:gs pos="81000">
                <a:schemeClr val="lt1">
                  <a:shade val="30000"/>
                  <a:satMod val="200000"/>
                </a:schemeClr>
              </a:gs>
            </a:gsLst>
            <a:path path="circle">
              <a:fillToRect t="100000" r="100000"/>
            </a:path>
            <a:tileRect l="-100000" b="-100000"/>
          </a:gradFill>
        </p:spPr>
        <p:style>
          <a:lnRef idx="2">
            <a:schemeClr val="accent1">
              <a:shade val="50000"/>
            </a:schemeClr>
          </a:lnRef>
          <a:fillRef idx="1003">
            <a:schemeClr val="lt1"/>
          </a:fillRef>
          <a:effectRef idx="0">
            <a:schemeClr val="accent1"/>
          </a:effectRef>
          <a:fontRef idx="minor">
            <a:schemeClr val="lt1"/>
          </a:fontRef>
        </p:style>
        <p:txBody>
          <a:bodyPr anchor="ctr"/>
          <a:lstStyle/>
          <a:p>
            <a:pPr eaLnBrk="1" hangingPunct="1">
              <a:defRPr/>
            </a:pPr>
            <a:endParaRPr lang="es-MX"/>
          </a:p>
        </p:txBody>
      </p:sp>
      <p:sp>
        <p:nvSpPr>
          <p:cNvPr id="12" name="11 Rectángulo"/>
          <p:cNvSpPr/>
          <p:nvPr/>
        </p:nvSpPr>
        <p:spPr>
          <a:xfrm>
            <a:off x="0" y="3571875"/>
            <a:ext cx="9144000" cy="461963"/>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r" eaLnBrk="1" hangingPunct="1">
              <a:defRPr/>
            </a:pPr>
            <a:r>
              <a:rPr lang="es-MX" sz="2000" dirty="0"/>
              <a:t>Conduce a </a:t>
            </a:r>
            <a:r>
              <a:rPr lang="es-MX" sz="2400" dirty="0">
                <a:solidFill>
                  <a:srgbClr val="FFC000"/>
                </a:solidFill>
              </a:rPr>
              <a:t>rentabilidad</a:t>
            </a:r>
            <a:r>
              <a:rPr lang="es-MX" sz="2400" dirty="0"/>
              <a:t> </a:t>
            </a:r>
            <a:r>
              <a:rPr lang="es-MX" sz="2000" dirty="0"/>
              <a:t>más alta y a actitudes mas </a:t>
            </a:r>
            <a:r>
              <a:rPr lang="es-MX" sz="2400" dirty="0">
                <a:solidFill>
                  <a:srgbClr val="FF0000"/>
                </a:solidFill>
              </a:rPr>
              <a:t>positivas</a:t>
            </a:r>
            <a:endParaRPr lang="es-MX" sz="2000" dirty="0"/>
          </a:p>
        </p:txBody>
      </p:sp>
      <p:sp>
        <p:nvSpPr>
          <p:cNvPr id="14" name="13 Rectángulo"/>
          <p:cNvSpPr/>
          <p:nvPr/>
        </p:nvSpPr>
        <p:spPr>
          <a:xfrm>
            <a:off x="0" y="928688"/>
            <a:ext cx="9144000" cy="461962"/>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lgn="l" eaLnBrk="1" hangingPunct="1">
              <a:defRPr/>
            </a:pPr>
            <a:r>
              <a:rPr lang="es-MX" sz="2000" dirty="0"/>
              <a:t>Mejora el </a:t>
            </a:r>
            <a:r>
              <a:rPr lang="es-MX" sz="2400" dirty="0">
                <a:solidFill>
                  <a:srgbClr val="FF0066"/>
                </a:solidFill>
              </a:rPr>
              <a:t>conocimiento</a:t>
            </a:r>
            <a:r>
              <a:rPr lang="es-MX" sz="2400" dirty="0"/>
              <a:t> </a:t>
            </a:r>
            <a:r>
              <a:rPr lang="es-MX" sz="2000" dirty="0"/>
              <a:t>del puesto a todos los niveles</a:t>
            </a:r>
          </a:p>
        </p:txBody>
      </p:sp>
      <p:sp>
        <p:nvSpPr>
          <p:cNvPr id="16" name="15 Rectángulo"/>
          <p:cNvSpPr/>
          <p:nvPr/>
        </p:nvSpPr>
        <p:spPr>
          <a:xfrm>
            <a:off x="6429375" y="1643063"/>
            <a:ext cx="1000125" cy="1714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s-MX"/>
          </a:p>
        </p:txBody>
      </p:sp>
      <p:sp>
        <p:nvSpPr>
          <p:cNvPr id="17" name="16 Rectángulo"/>
          <p:cNvSpPr/>
          <p:nvPr/>
        </p:nvSpPr>
        <p:spPr>
          <a:xfrm>
            <a:off x="5000625" y="2071688"/>
            <a:ext cx="428625" cy="3571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s-MX"/>
          </a:p>
        </p:txBody>
      </p:sp>
      <p:sp>
        <p:nvSpPr>
          <p:cNvPr id="18" name="17 Rectángulo"/>
          <p:cNvSpPr/>
          <p:nvPr/>
        </p:nvSpPr>
        <p:spPr>
          <a:xfrm>
            <a:off x="8501063" y="2071688"/>
            <a:ext cx="357187" cy="5000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es-MX"/>
          </a:p>
        </p:txBody>
      </p:sp>
      <p:pic>
        <p:nvPicPr>
          <p:cNvPr id="13" name="12 Imagen" descr="74866504.jpg"/>
          <p:cNvPicPr>
            <a:picLocks noChangeAspect="1"/>
          </p:cNvPicPr>
          <p:nvPr/>
        </p:nvPicPr>
        <p:blipFill>
          <a:blip r:embed="rId3" cstate="print">
            <a:clrChange>
              <a:clrFrom>
                <a:srgbClr val="F5F5F3"/>
              </a:clrFrom>
              <a:clrTo>
                <a:srgbClr val="F5F5F3">
                  <a:alpha val="0"/>
                </a:srgbClr>
              </a:clrTo>
            </a:clrChange>
          </a:blip>
          <a:srcRect l="6436" t="8875" r="8910"/>
          <a:stretch>
            <a:fillRect/>
          </a:stretch>
        </p:blipFill>
        <p:spPr>
          <a:xfrm>
            <a:off x="4651956" y="357166"/>
            <a:ext cx="4492044" cy="3236375"/>
          </a:xfrm>
          <a:prstGeom prst="rect">
            <a:avLst/>
          </a:prstGeom>
          <a:effectLst>
            <a:outerShdw blurRad="50800" dist="38100" algn="l" rotWithShape="0">
              <a:prstClr val="black">
                <a:alpha val="40000"/>
              </a:prstClr>
            </a:outerShdw>
            <a:softEdge rad="31750"/>
          </a:effectLst>
        </p:spPr>
      </p:pic>
      <p:sp>
        <p:nvSpPr>
          <p:cNvPr id="19" name="18 Forma libre"/>
          <p:cNvSpPr/>
          <p:nvPr/>
        </p:nvSpPr>
        <p:spPr>
          <a:xfrm>
            <a:off x="5783263" y="1622425"/>
            <a:ext cx="2459037" cy="92075"/>
          </a:xfrm>
          <a:custGeom>
            <a:avLst/>
            <a:gdLst>
              <a:gd name="connsiteX0" fmla="*/ 2459865 w 2459865"/>
              <a:gd name="connsiteY0" fmla="*/ 193183 h 521594"/>
              <a:gd name="connsiteX1" fmla="*/ 1416676 w 2459865"/>
              <a:gd name="connsiteY1" fmla="*/ 489397 h 521594"/>
              <a:gd name="connsiteX2" fmla="*/ 0 w 2459865"/>
              <a:gd name="connsiteY2" fmla="*/ 0 h 521594"/>
            </a:gdLst>
            <a:ahLst/>
            <a:cxnLst>
              <a:cxn ang="0">
                <a:pos x="connsiteX0" y="connsiteY0"/>
              </a:cxn>
              <a:cxn ang="0">
                <a:pos x="connsiteX1" y="connsiteY1"/>
              </a:cxn>
              <a:cxn ang="0">
                <a:pos x="connsiteX2" y="connsiteY2"/>
              </a:cxn>
            </a:cxnLst>
            <a:rect l="l" t="t" r="r" b="b"/>
            <a:pathLst>
              <a:path w="2459865" h="521594">
                <a:moveTo>
                  <a:pt x="2459865" y="193183"/>
                </a:moveTo>
                <a:cubicBezTo>
                  <a:pt x="2143259" y="357388"/>
                  <a:pt x="1826653" y="521594"/>
                  <a:pt x="1416676" y="489397"/>
                </a:cubicBezTo>
                <a:cubicBezTo>
                  <a:pt x="1006699" y="457200"/>
                  <a:pt x="409978" y="122349"/>
                  <a:pt x="0" y="0"/>
                </a:cubicBezTo>
              </a:path>
            </a:pathLst>
          </a:custGeom>
        </p:spPr>
        <p:style>
          <a:lnRef idx="3">
            <a:schemeClr val="dk1"/>
          </a:lnRef>
          <a:fillRef idx="0">
            <a:schemeClr val="dk1"/>
          </a:fillRef>
          <a:effectRef idx="2">
            <a:schemeClr val="dk1"/>
          </a:effectRef>
          <a:fontRef idx="minor">
            <a:schemeClr val="tx1"/>
          </a:fontRef>
        </p:style>
        <p:txBody>
          <a:bodyPr anchor="ctr"/>
          <a:lstStyle/>
          <a:p>
            <a:pPr eaLnBrk="1" hangingPunct="1">
              <a:defRPr/>
            </a:pPr>
            <a:endParaRPr lang="es-MX" dirty="0"/>
          </a:p>
        </p:txBody>
      </p:sp>
      <p:pic>
        <p:nvPicPr>
          <p:cNvPr id="8196" name="Picture 4"/>
          <p:cNvPicPr>
            <a:picLocks noChangeAspect="1" noChangeArrowheads="1"/>
          </p:cNvPicPr>
          <p:nvPr/>
        </p:nvPicPr>
        <p:blipFill>
          <a:blip r:embed="rId4" cstate="print">
            <a:clrChange>
              <a:clrFrom>
                <a:srgbClr val="FFFFFF"/>
              </a:clrFrom>
              <a:clrTo>
                <a:srgbClr val="FFFFFF">
                  <a:alpha val="0"/>
                </a:srgbClr>
              </a:clrTo>
            </a:clrChange>
          </a:blip>
          <a:srcRect t="15888"/>
          <a:stretch>
            <a:fillRect/>
          </a:stretch>
        </p:blipFill>
        <p:spPr bwMode="auto">
          <a:xfrm>
            <a:off x="5374" y="2499083"/>
            <a:ext cx="2732696" cy="4353542"/>
          </a:xfrm>
          <a:prstGeom prst="rect">
            <a:avLst/>
          </a:prstGeom>
          <a:noFill/>
          <a:ln w="9525">
            <a:noFill/>
            <a:miter lim="800000"/>
            <a:headEnd/>
            <a:tailEnd/>
          </a:ln>
          <a:effectLst>
            <a:softEdge rad="31750"/>
          </a:effectLst>
        </p:spPr>
      </p:pic>
      <p:grpSp>
        <p:nvGrpSpPr>
          <p:cNvPr id="52237" name="30 Grupo"/>
          <p:cNvGrpSpPr>
            <a:grpSpLocks/>
          </p:cNvGrpSpPr>
          <p:nvPr/>
        </p:nvGrpSpPr>
        <p:grpSpPr bwMode="auto">
          <a:xfrm>
            <a:off x="6572250" y="4643438"/>
            <a:ext cx="1714500" cy="2081212"/>
            <a:chOff x="5357818" y="4643445"/>
            <a:chExt cx="1714512" cy="2081225"/>
          </a:xfrm>
        </p:grpSpPr>
        <p:sp>
          <p:nvSpPr>
            <p:cNvPr id="28" name="27 Flecha abajo"/>
            <p:cNvSpPr/>
            <p:nvPr/>
          </p:nvSpPr>
          <p:spPr>
            <a:xfrm rot="10800000">
              <a:off x="5357818" y="5500700"/>
              <a:ext cx="571504" cy="1071569"/>
            </a:xfrm>
            <a:prstGeom prst="downArrow">
              <a:avLst>
                <a:gd name="adj1" fmla="val 50000"/>
                <a:gd name="adj2" fmla="val 63869"/>
              </a:avLst>
            </a:prstGeom>
            <a:solidFill>
              <a:schemeClr val="tx1"/>
            </a:solidFill>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eaLnBrk="1" hangingPunct="1">
                <a:defRPr/>
              </a:pPr>
              <a:endParaRPr lang="es-MX"/>
            </a:p>
          </p:txBody>
        </p:sp>
        <p:sp>
          <p:nvSpPr>
            <p:cNvPr id="29" name="28 Flecha abajo"/>
            <p:cNvSpPr/>
            <p:nvPr/>
          </p:nvSpPr>
          <p:spPr>
            <a:xfrm rot="10800000">
              <a:off x="5929322" y="5072073"/>
              <a:ext cx="571504" cy="1500196"/>
            </a:xfrm>
            <a:prstGeom prst="downArrow">
              <a:avLst>
                <a:gd name="adj1" fmla="val 50000"/>
                <a:gd name="adj2" fmla="val 63869"/>
              </a:avLst>
            </a:prstGeom>
            <a:solidFill>
              <a:schemeClr val="tx1"/>
            </a:solidFill>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eaLnBrk="1" hangingPunct="1">
                <a:defRPr/>
              </a:pPr>
              <a:endParaRPr lang="es-MX"/>
            </a:p>
          </p:txBody>
        </p:sp>
        <p:sp>
          <p:nvSpPr>
            <p:cNvPr id="30" name="29 Flecha abajo"/>
            <p:cNvSpPr/>
            <p:nvPr/>
          </p:nvSpPr>
          <p:spPr>
            <a:xfrm rot="10800000">
              <a:off x="6500826" y="4643445"/>
              <a:ext cx="571504" cy="2081225"/>
            </a:xfrm>
            <a:prstGeom prst="downArrow">
              <a:avLst>
                <a:gd name="adj1" fmla="val 50000"/>
                <a:gd name="adj2" fmla="val 63869"/>
              </a:avLst>
            </a:prstGeom>
            <a:solidFill>
              <a:schemeClr val="tx1"/>
            </a:solidFill>
            <a:ln>
              <a:noFill/>
            </a:ln>
          </p:spPr>
          <p:style>
            <a:lnRef idx="2">
              <a:schemeClr val="accent1">
                <a:shade val="50000"/>
              </a:schemeClr>
            </a:lnRef>
            <a:fillRef idx="1003">
              <a:schemeClr val="dk1"/>
            </a:fillRef>
            <a:effectRef idx="0">
              <a:schemeClr val="accent1"/>
            </a:effectRef>
            <a:fontRef idx="minor">
              <a:schemeClr val="lt1"/>
            </a:fontRef>
          </p:style>
          <p:txBody>
            <a:bodyPr anchor="ctr"/>
            <a:lstStyle/>
            <a:p>
              <a:pPr eaLnBrk="1" hangingPunct="1">
                <a:defRPr/>
              </a:pPr>
              <a:endParaRPr lang="es-MX"/>
            </a:p>
          </p:txBody>
        </p:sp>
      </p:grpSp>
      <p:sp>
        <p:nvSpPr>
          <p:cNvPr id="11" name="10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Y DESARROLLO  -</a:t>
            </a:r>
          </a:p>
        </p:txBody>
      </p:sp>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53250" name="3 Imagen" descr="200551822-004.jpg"/>
          <p:cNvPicPr>
            <a:picLocks noChangeAspect="1"/>
          </p:cNvPicPr>
          <p:nvPr/>
        </p:nvPicPr>
        <p:blipFill>
          <a:blip r:embed="rId3" cstate="print">
            <a:clrChange>
              <a:clrFrom>
                <a:srgbClr val="F5F5FF"/>
              </a:clrFrom>
              <a:clrTo>
                <a:srgbClr val="F5F5FF">
                  <a:alpha val="0"/>
                </a:srgbClr>
              </a:clrTo>
            </a:clrChange>
          </a:blip>
          <a:srcRect t="11113"/>
          <a:stretch>
            <a:fillRect/>
          </a:stretch>
        </p:blipFill>
        <p:spPr bwMode="auto">
          <a:xfrm>
            <a:off x="0" y="0"/>
            <a:ext cx="9144000" cy="5413375"/>
          </a:xfrm>
          <a:prstGeom prst="rect">
            <a:avLst/>
          </a:prstGeom>
          <a:noFill/>
          <a:ln w="9525">
            <a:noFill/>
            <a:miter lim="800000"/>
            <a:headEnd/>
            <a:tailEnd/>
          </a:ln>
        </p:spPr>
      </p:pic>
      <p:sp>
        <p:nvSpPr>
          <p:cNvPr id="5" name="4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en RH  -</a:t>
            </a:r>
          </a:p>
        </p:txBody>
      </p:sp>
      <p:sp>
        <p:nvSpPr>
          <p:cNvPr id="6" name="5 Rectángulo"/>
          <p:cNvSpPr/>
          <p:nvPr/>
        </p:nvSpPr>
        <p:spPr>
          <a:xfrm>
            <a:off x="4214813" y="4643438"/>
            <a:ext cx="4714875" cy="1384300"/>
          </a:xfrm>
          <a:prstGeom prst="rect">
            <a:avLst/>
          </a:prstGeom>
        </p:spPr>
        <p:txBody>
          <a:bodyPr>
            <a:spAutoFit/>
          </a:bodyPr>
          <a:lstStyle/>
          <a:p>
            <a:pPr algn="r" eaLnBrk="1" fontAlgn="auto" hangingPunct="1">
              <a:spcAft>
                <a:spcPts val="0"/>
              </a:spcAft>
              <a:defRPr/>
            </a:pPr>
            <a:r>
              <a:rPr lang="es-ES" sz="2000" b="1" dirty="0">
                <a:solidFill>
                  <a:srgbClr val="002060"/>
                </a:solidFill>
                <a:latin typeface="+mj-lt"/>
                <a:cs typeface="Arial" charset="0"/>
              </a:rPr>
              <a:t>Toda empresa que en su presupuesto incluya el desarrollo de programas de capacitación, dará a conocer a sus empleados el </a:t>
            </a:r>
            <a:r>
              <a:rPr lang="es-ES" sz="2400" b="1" dirty="0">
                <a:solidFill>
                  <a:srgbClr val="FF0000"/>
                </a:solidFill>
                <a:latin typeface="+mj-lt"/>
                <a:cs typeface="Arial" charset="0"/>
              </a:rPr>
              <a:t>interés</a:t>
            </a:r>
            <a:r>
              <a:rPr lang="es-ES" sz="2400" b="1" dirty="0">
                <a:solidFill>
                  <a:srgbClr val="002060"/>
                </a:solidFill>
                <a:latin typeface="+mj-lt"/>
                <a:cs typeface="Arial" charset="0"/>
              </a:rPr>
              <a:t> </a:t>
            </a:r>
            <a:r>
              <a:rPr lang="es-ES" sz="2000" b="1" dirty="0">
                <a:solidFill>
                  <a:srgbClr val="002060"/>
                </a:solidFill>
                <a:latin typeface="+mj-lt"/>
                <a:cs typeface="Arial" charset="0"/>
              </a:rPr>
              <a:t>que tiene en ello.</a:t>
            </a:r>
            <a:r>
              <a:rPr lang="es-ES_tradnl" sz="2000" b="1" dirty="0">
                <a:solidFill>
                  <a:srgbClr val="002060"/>
                </a:solidFill>
                <a:latin typeface="+mj-lt"/>
                <a:cs typeface="Arial" charset="0"/>
              </a:rPr>
              <a:t> </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3"/>
          <p:cNvPicPr>
            <a:picLocks noChangeAspect="1" noChangeArrowheads="1"/>
          </p:cNvPicPr>
          <p:nvPr/>
        </p:nvPicPr>
        <p:blipFill>
          <a:blip r:embed="rId3" cstate="print"/>
          <a:srcRect/>
          <a:stretch>
            <a:fillRect/>
          </a:stretch>
        </p:blipFill>
        <p:spPr bwMode="auto">
          <a:xfrm>
            <a:off x="7000875" y="66675"/>
            <a:ext cx="1357313" cy="930275"/>
          </a:xfrm>
          <a:prstGeom prst="rect">
            <a:avLst/>
          </a:prstGeom>
          <a:noFill/>
          <a:ln w="9525">
            <a:noFill/>
            <a:miter lim="800000"/>
            <a:headEnd/>
            <a:tailEnd/>
          </a:ln>
        </p:spPr>
      </p:pic>
      <p:sp>
        <p:nvSpPr>
          <p:cNvPr id="4" name="2 Marcador de contenido"/>
          <p:cNvSpPr txBox="1">
            <a:spLocks/>
          </p:cNvSpPr>
          <p:nvPr/>
        </p:nvSpPr>
        <p:spPr>
          <a:xfrm>
            <a:off x="9415463" y="1600200"/>
            <a:ext cx="8229600" cy="4525963"/>
          </a:xfrm>
          <a:prstGeom prst="rect">
            <a:avLst/>
          </a:prstGeom>
        </p:spPr>
        <p:txBody>
          <a:bodyPr>
            <a:normAutofit/>
          </a:bodyPr>
          <a:lstStyle/>
          <a:p>
            <a:pPr marL="342900" indent="-342900" algn="l" eaLnBrk="1" fontAlgn="auto" hangingPunct="1">
              <a:spcBef>
                <a:spcPct val="20000"/>
              </a:spcBef>
              <a:spcAft>
                <a:spcPts val="0"/>
              </a:spcAft>
              <a:buFont typeface="Arial" pitchFamily="34" charset="0"/>
              <a:buChar char="•"/>
              <a:defRPr/>
            </a:pPr>
            <a:endParaRPr lang="es-ES" sz="3200" dirty="0">
              <a:latin typeface="+mn-lt"/>
            </a:endParaRPr>
          </a:p>
          <a:p>
            <a:pPr marL="342900" indent="-342900" algn="just" eaLnBrk="1" fontAlgn="auto" hangingPunct="1">
              <a:spcBef>
                <a:spcPct val="20000"/>
              </a:spcBef>
              <a:spcAft>
                <a:spcPts val="0"/>
              </a:spcAft>
              <a:buFont typeface="Arial" pitchFamily="34" charset="0"/>
              <a:buBlip>
                <a:blip r:embed="rId4"/>
              </a:buBlip>
              <a:defRPr/>
            </a:pPr>
            <a:endParaRPr lang="es-ES" sz="3200" dirty="0">
              <a:latin typeface="+mn-lt"/>
            </a:endParaRPr>
          </a:p>
          <a:p>
            <a:pPr marL="342900" indent="-342900" algn="just" eaLnBrk="1" fontAlgn="auto" hangingPunct="1">
              <a:spcBef>
                <a:spcPct val="20000"/>
              </a:spcBef>
              <a:spcAft>
                <a:spcPts val="0"/>
              </a:spcAft>
              <a:buFont typeface="Arial" pitchFamily="34" charset="0"/>
              <a:buNone/>
              <a:defRPr/>
            </a:pPr>
            <a:endParaRPr lang="es-ES" sz="3200" dirty="0">
              <a:latin typeface="+mn-lt"/>
            </a:endParaRPr>
          </a:p>
          <a:p>
            <a:pPr marL="342900" indent="-342900" algn="just" eaLnBrk="1" fontAlgn="auto" hangingPunct="1">
              <a:spcBef>
                <a:spcPct val="20000"/>
              </a:spcBef>
              <a:spcAft>
                <a:spcPts val="0"/>
              </a:spcAft>
              <a:buFont typeface="Arial" pitchFamily="34" charset="0"/>
              <a:buNone/>
              <a:defRPr/>
            </a:pPr>
            <a:endParaRPr lang="es-ES" sz="3200" dirty="0">
              <a:latin typeface="+mn-lt"/>
            </a:endParaRPr>
          </a:p>
          <a:p>
            <a:pPr marL="342900" indent="-342900" algn="just" eaLnBrk="1" fontAlgn="auto" hangingPunct="1">
              <a:spcBef>
                <a:spcPct val="20000"/>
              </a:spcBef>
              <a:spcAft>
                <a:spcPts val="0"/>
              </a:spcAft>
              <a:buFont typeface="Arial" pitchFamily="34" charset="0"/>
              <a:buNone/>
              <a:defRPr/>
            </a:pPr>
            <a:endParaRPr lang="es-ES" sz="3200" dirty="0">
              <a:latin typeface="+mn-lt"/>
            </a:endParaRPr>
          </a:p>
        </p:txBody>
      </p:sp>
      <p:pic>
        <p:nvPicPr>
          <p:cNvPr id="54276" name="4 Imagen" descr="74579933.jpg"/>
          <p:cNvPicPr>
            <a:picLocks noChangeAspect="1"/>
          </p:cNvPicPr>
          <p:nvPr/>
        </p:nvPicPr>
        <p:blipFill>
          <a:blip r:embed="rId5" cstate="print"/>
          <a:srcRect t="9940"/>
          <a:stretch>
            <a:fillRect/>
          </a:stretch>
        </p:blipFill>
        <p:spPr bwMode="auto">
          <a:xfrm>
            <a:off x="0" y="1373188"/>
            <a:ext cx="9144000" cy="5484812"/>
          </a:xfrm>
          <a:prstGeom prst="rect">
            <a:avLst/>
          </a:prstGeom>
          <a:noFill/>
          <a:ln w="9525">
            <a:noFill/>
            <a:miter lim="800000"/>
            <a:headEnd/>
            <a:tailEnd/>
          </a:ln>
        </p:spPr>
      </p:pic>
      <p:sp>
        <p:nvSpPr>
          <p:cNvPr id="7" name="6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en RH  -</a:t>
            </a:r>
          </a:p>
        </p:txBody>
      </p:sp>
      <p:sp>
        <p:nvSpPr>
          <p:cNvPr id="8" name="7 Rectángulo"/>
          <p:cNvSpPr/>
          <p:nvPr/>
        </p:nvSpPr>
        <p:spPr>
          <a:xfrm>
            <a:off x="0" y="1000125"/>
            <a:ext cx="9144000" cy="1000125"/>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endParaRPr lang="es-MX"/>
          </a:p>
        </p:txBody>
      </p:sp>
      <p:sp>
        <p:nvSpPr>
          <p:cNvPr id="10" name="9 Rectángulo"/>
          <p:cNvSpPr/>
          <p:nvPr/>
        </p:nvSpPr>
        <p:spPr>
          <a:xfrm>
            <a:off x="0" y="1052513"/>
            <a:ext cx="9144000" cy="1006475"/>
          </a:xfrm>
          <a:prstGeom prst="rect">
            <a:avLst/>
          </a:prstGeom>
        </p:spPr>
        <p:txBody>
          <a:bodyPr>
            <a:spAutoFit/>
          </a:bodyPr>
          <a:lstStyle/>
          <a:p>
            <a:pPr marL="342900" indent="-342900" eaLnBrk="1" fontAlgn="auto" hangingPunct="1">
              <a:spcBef>
                <a:spcPct val="20000"/>
              </a:spcBef>
              <a:spcAft>
                <a:spcPts val="0"/>
              </a:spcAft>
              <a:defRPr/>
            </a:pPr>
            <a:r>
              <a:rPr lang="es-ES_tradnl" sz="2000" dirty="0">
                <a:solidFill>
                  <a:srgbClr val="FFC000"/>
                </a:solidFill>
                <a:effectLst>
                  <a:outerShdw blurRad="38100" dist="38100" dir="2700000" algn="tl">
                    <a:srgbClr val="000000">
                      <a:alpha val="43137"/>
                    </a:srgbClr>
                  </a:outerShdw>
                </a:effectLst>
                <a:latin typeface="+mj-lt"/>
                <a:cs typeface="Arial" charset="0"/>
              </a:rPr>
              <a:t>El </a:t>
            </a:r>
            <a:r>
              <a:rPr lang="es-ES_tradnl" sz="2000" dirty="0">
                <a:solidFill>
                  <a:srgbClr val="FF0000"/>
                </a:solidFill>
                <a:effectLst>
                  <a:outerShdw blurRad="38100" dist="38100" dir="2700000" algn="tl">
                    <a:srgbClr val="000000">
                      <a:alpha val="43137"/>
                    </a:srgbClr>
                  </a:outerShdw>
                </a:effectLst>
                <a:latin typeface="+mj-lt"/>
                <a:cs typeface="Arial" charset="0"/>
              </a:rPr>
              <a:t>entrenamiento</a:t>
            </a:r>
            <a:r>
              <a:rPr lang="es-ES_tradnl" sz="2000" dirty="0">
                <a:solidFill>
                  <a:srgbClr val="FFC000"/>
                </a:solidFill>
                <a:effectLst>
                  <a:outerShdw blurRad="38100" dist="38100" dir="2700000" algn="tl">
                    <a:srgbClr val="000000">
                      <a:alpha val="43137"/>
                    </a:srgbClr>
                  </a:outerShdw>
                </a:effectLst>
                <a:latin typeface="+mj-lt"/>
                <a:cs typeface="Arial" charset="0"/>
              </a:rPr>
              <a:t>, el </a:t>
            </a:r>
            <a:r>
              <a:rPr lang="es-ES_tradnl" sz="2000" dirty="0">
                <a:solidFill>
                  <a:srgbClr val="FF0000"/>
                </a:solidFill>
                <a:effectLst>
                  <a:outerShdw blurRad="38100" dist="38100" dir="2700000" algn="tl">
                    <a:srgbClr val="000000">
                      <a:alpha val="43137"/>
                    </a:srgbClr>
                  </a:outerShdw>
                </a:effectLst>
                <a:latin typeface="+mj-lt"/>
                <a:cs typeface="Arial" charset="0"/>
              </a:rPr>
              <a:t>desarrollo de personal </a:t>
            </a:r>
            <a:r>
              <a:rPr lang="es-ES_tradnl" sz="2000" dirty="0">
                <a:solidFill>
                  <a:srgbClr val="FFC000"/>
                </a:solidFill>
                <a:effectLst>
                  <a:outerShdw blurRad="38100" dist="38100" dir="2700000" algn="tl">
                    <a:srgbClr val="000000">
                      <a:alpha val="43137"/>
                    </a:srgbClr>
                  </a:outerShdw>
                </a:effectLst>
                <a:latin typeface="+mj-lt"/>
                <a:cs typeface="Arial" charset="0"/>
              </a:rPr>
              <a:t>y el </a:t>
            </a:r>
            <a:r>
              <a:rPr lang="es-ES_tradnl" sz="2000" dirty="0">
                <a:solidFill>
                  <a:srgbClr val="FF0000"/>
                </a:solidFill>
                <a:effectLst>
                  <a:outerShdw blurRad="38100" dist="38100" dir="2700000" algn="tl">
                    <a:srgbClr val="000000">
                      <a:alpha val="43137"/>
                    </a:srgbClr>
                  </a:outerShdw>
                </a:effectLst>
                <a:latin typeface="+mj-lt"/>
                <a:cs typeface="Arial" charset="0"/>
              </a:rPr>
              <a:t>desarrollo organizacional </a:t>
            </a:r>
            <a:r>
              <a:rPr lang="es-ES_tradnl" sz="2000" dirty="0">
                <a:solidFill>
                  <a:srgbClr val="FFC000"/>
                </a:solidFill>
                <a:effectLst>
                  <a:outerShdw blurRad="38100" dist="38100" dir="2700000" algn="tl">
                    <a:srgbClr val="000000">
                      <a:alpha val="43137"/>
                    </a:srgbClr>
                  </a:outerShdw>
                </a:effectLst>
                <a:latin typeface="+mj-lt"/>
                <a:cs typeface="Arial" charset="0"/>
              </a:rPr>
              <a:t>constituyen tres estratos de amplitudes diferentes en la definición del desarrollo de RH.</a:t>
            </a:r>
            <a:endParaRPr lang="es-MX" sz="2000" dirty="0">
              <a:solidFill>
                <a:srgbClr val="FFC000"/>
              </a:solidFill>
              <a:effectLst>
                <a:outerShdw blurRad="38100" dist="38100" dir="2700000" algn="tl">
                  <a:srgbClr val="000000">
                    <a:alpha val="43137"/>
                  </a:srgbClr>
                </a:outerShdw>
              </a:effectLst>
              <a:latin typeface="+mj-lt"/>
              <a:cs typeface="Arial" charset="0"/>
            </a:endParaRPr>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11 Diagrama"/>
          <p:cNvGraphicFramePr/>
          <p:nvPr/>
        </p:nvGraphicFramePr>
        <p:xfrm>
          <a:off x="71406" y="0"/>
          <a:ext cx="9072594" cy="6215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12 CuadroTexto"/>
          <p:cNvSpPr txBox="1"/>
          <p:nvPr/>
        </p:nvSpPr>
        <p:spPr>
          <a:xfrm>
            <a:off x="785813" y="2357438"/>
            <a:ext cx="2460625" cy="1570037"/>
          </a:xfrm>
          <a:prstGeom prst="rect">
            <a:avLst/>
          </a:prstGeom>
          <a:noFill/>
        </p:spPr>
        <p:txBody>
          <a:bodyPr wrap="none">
            <a:spAutoFit/>
          </a:bodyPr>
          <a:lstStyle/>
          <a:p>
            <a:pPr eaLnBrk="1" hangingPunct="1">
              <a:defRPr/>
            </a:pPr>
            <a:r>
              <a:rPr lang="es-MX" sz="4800" b="1" dirty="0">
                <a:solidFill>
                  <a:schemeClr val="bg1"/>
                </a:solidFill>
                <a:effectLst>
                  <a:outerShdw blurRad="38100" dist="38100" dir="2700000" algn="tl">
                    <a:srgbClr val="000000">
                      <a:alpha val="43137"/>
                    </a:srgbClr>
                  </a:outerShdw>
                </a:effectLst>
                <a:latin typeface="+mj-lt"/>
                <a:cs typeface="Arial" charset="0"/>
              </a:rPr>
              <a:t>Estratos</a:t>
            </a:r>
          </a:p>
          <a:p>
            <a:pPr eaLnBrk="1" hangingPunct="1">
              <a:defRPr/>
            </a:pPr>
            <a:r>
              <a:rPr lang="es-MX" sz="4800" b="1" dirty="0">
                <a:solidFill>
                  <a:schemeClr val="bg1"/>
                </a:solidFill>
                <a:effectLst>
                  <a:outerShdw blurRad="38100" dist="38100" dir="2700000" algn="tl">
                    <a:srgbClr val="000000">
                      <a:alpha val="43137"/>
                    </a:srgbClr>
                  </a:outerShdw>
                </a:effectLst>
                <a:latin typeface="+mj-lt"/>
                <a:cs typeface="Arial" charset="0"/>
              </a:rPr>
              <a:t>Menores</a:t>
            </a:r>
          </a:p>
        </p:txBody>
      </p:sp>
      <p:sp>
        <p:nvSpPr>
          <p:cNvPr id="15" name="14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en RH  -</a:t>
            </a:r>
          </a:p>
        </p:txBody>
      </p:sp>
      <p:pic>
        <p:nvPicPr>
          <p:cNvPr id="17" name="Picture 12" descr="http://delivery.gettyimages.com/xc/76038165.jpg?v=1&amp;c=NewsMaker&amp;k=2&amp;d=8885DE58C8EB8FCF3B8C5E91FE404CD0"/>
          <p:cNvPicPr>
            <a:picLocks noChangeAspect="1" noChangeArrowheads="1"/>
          </p:cNvPicPr>
          <p:nvPr/>
        </p:nvPicPr>
        <p:blipFill>
          <a:blip r:embed="rId8" cstate="print">
            <a:clrChange>
              <a:clrFrom>
                <a:srgbClr val="FCFCFC"/>
              </a:clrFrom>
              <a:clrTo>
                <a:srgbClr val="FCFCFC">
                  <a:alpha val="0"/>
                </a:srgbClr>
              </a:clrTo>
            </a:clrChange>
          </a:blip>
          <a:srcRect l="18842" t="20711" r="27745" b="8283"/>
          <a:stretch>
            <a:fillRect/>
          </a:stretch>
        </p:blipFill>
        <p:spPr bwMode="auto">
          <a:xfrm>
            <a:off x="7358082" y="3571876"/>
            <a:ext cx="1357290" cy="2714561"/>
          </a:xfrm>
          <a:prstGeom prst="rect">
            <a:avLst/>
          </a:prstGeom>
          <a:noFill/>
          <a:effectLst>
            <a:reflection blurRad="6350" stA="52000" endA="300" endPos="3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71406"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CuadroTexto"/>
          <p:cNvSpPr txBox="1"/>
          <p:nvPr/>
        </p:nvSpPr>
        <p:spPr>
          <a:xfrm>
            <a:off x="642938" y="2643188"/>
            <a:ext cx="2398712" cy="1570037"/>
          </a:xfrm>
          <a:prstGeom prst="rect">
            <a:avLst/>
          </a:prstGeom>
          <a:noFill/>
        </p:spPr>
        <p:txBody>
          <a:bodyPr wrap="none">
            <a:spAutoFit/>
          </a:bodyPr>
          <a:lstStyle/>
          <a:p>
            <a:pPr eaLnBrk="1" hangingPunct="1">
              <a:defRPr/>
            </a:pPr>
            <a:r>
              <a:rPr lang="es-MX" sz="4800" b="1" dirty="0">
                <a:effectLst>
                  <a:outerShdw blurRad="38100" dist="38100" dir="2700000" algn="tl">
                    <a:srgbClr val="000000">
                      <a:alpha val="43137"/>
                    </a:srgbClr>
                  </a:outerShdw>
                </a:effectLst>
                <a:latin typeface="+mj-lt"/>
                <a:cs typeface="Arial" charset="0"/>
              </a:rPr>
              <a:t>Estratos</a:t>
            </a:r>
          </a:p>
          <a:p>
            <a:pPr eaLnBrk="1" hangingPunct="1">
              <a:defRPr/>
            </a:pPr>
            <a:r>
              <a:rPr lang="es-MX" sz="4800" b="1" dirty="0">
                <a:effectLst>
                  <a:outerShdw blurRad="38100" dist="38100" dir="2700000" algn="tl">
                    <a:srgbClr val="000000">
                      <a:alpha val="43137"/>
                    </a:srgbClr>
                  </a:outerShdw>
                </a:effectLst>
                <a:latin typeface="+mj-lt"/>
                <a:cs typeface="Arial" charset="0"/>
              </a:rPr>
              <a:t>Mayores</a:t>
            </a:r>
          </a:p>
        </p:txBody>
      </p:sp>
      <p:sp>
        <p:nvSpPr>
          <p:cNvPr id="14" name="13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CAPACITACIÓN en RH  -</a:t>
            </a:r>
          </a:p>
        </p:txBody>
      </p:sp>
      <p:pic>
        <p:nvPicPr>
          <p:cNvPr id="16" name="Picture 12" descr="http://delivery.gettyimages.com/xc/76038165.jpg?v=1&amp;c=NewsMaker&amp;k=2&amp;d=8885DE58C8EB8FCF3B8C5E91FE404CD0"/>
          <p:cNvPicPr>
            <a:picLocks noChangeAspect="1" noChangeArrowheads="1"/>
          </p:cNvPicPr>
          <p:nvPr/>
        </p:nvPicPr>
        <p:blipFill>
          <a:blip r:embed="rId8" cstate="print">
            <a:clrChange>
              <a:clrFrom>
                <a:srgbClr val="FCFCFC"/>
              </a:clrFrom>
              <a:clrTo>
                <a:srgbClr val="FCFCFC">
                  <a:alpha val="0"/>
                </a:srgbClr>
              </a:clrTo>
            </a:clrChange>
          </a:blip>
          <a:srcRect l="18842" t="20711" r="27745" b="8283"/>
          <a:stretch>
            <a:fillRect/>
          </a:stretch>
        </p:blipFill>
        <p:spPr bwMode="auto">
          <a:xfrm>
            <a:off x="3500430" y="3786190"/>
            <a:ext cx="1357290" cy="2714561"/>
          </a:xfrm>
          <a:prstGeom prst="rect">
            <a:avLst/>
          </a:prstGeom>
          <a:noFill/>
          <a:effectLst>
            <a:reflection blurRad="6350" stA="52000" endA="300" endPos="35000" dir="5400000" sy="-100000" algn="bl" rotWithShape="0"/>
          </a:effectLst>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DETERMINACIÓN DE NECESIDADES -</a:t>
            </a:r>
          </a:p>
        </p:txBody>
      </p:sp>
      <p:pic>
        <p:nvPicPr>
          <p:cNvPr id="57349" name="Picture 5" descr="http://delivery.gettyimages.com/xc/74076159.jpg?v=1&amp;c=NewsMaker&amp;k=2&amp;d=6DBDF7A00BE74AFB52626AE4C8A29F54"/>
          <p:cNvPicPr>
            <a:picLocks noChangeAspect="1" noChangeArrowheads="1"/>
          </p:cNvPicPr>
          <p:nvPr/>
        </p:nvPicPr>
        <p:blipFill>
          <a:blip r:embed="rId3" cstate="print"/>
          <a:srcRect t="6435"/>
          <a:stretch>
            <a:fillRect/>
          </a:stretch>
        </p:blipFill>
        <p:spPr bwMode="auto">
          <a:xfrm>
            <a:off x="0" y="571500"/>
            <a:ext cx="9144000" cy="5715000"/>
          </a:xfrm>
          <a:prstGeom prst="rect">
            <a:avLst/>
          </a:prstGeom>
          <a:noFill/>
          <a:ln w="9525">
            <a:noFill/>
            <a:miter lim="800000"/>
            <a:headEnd/>
            <a:tailEnd/>
          </a:ln>
        </p:spPr>
      </p:pic>
      <p:sp>
        <p:nvSpPr>
          <p:cNvPr id="7" name="6 Rectángulo"/>
          <p:cNvSpPr/>
          <p:nvPr/>
        </p:nvSpPr>
        <p:spPr>
          <a:xfrm>
            <a:off x="0" y="0"/>
            <a:ext cx="9144000" cy="928688"/>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eaLnBrk="1" hangingPunct="1">
              <a:defRPr/>
            </a:pPr>
            <a:endParaRPr lang="es-MX"/>
          </a:p>
        </p:txBody>
      </p:sp>
      <p:sp>
        <p:nvSpPr>
          <p:cNvPr id="8" name="7 Rectángulo"/>
          <p:cNvSpPr/>
          <p:nvPr/>
        </p:nvSpPr>
        <p:spPr>
          <a:xfrm>
            <a:off x="0" y="0"/>
            <a:ext cx="9144000" cy="954088"/>
          </a:xfrm>
          <a:prstGeom prst="rect">
            <a:avLst/>
          </a:prstGeom>
        </p:spPr>
        <p:txBody>
          <a:bodyPr>
            <a:spAutoFit/>
          </a:bodyPr>
          <a:lstStyle/>
          <a:p>
            <a:pPr eaLnBrk="1" hangingPunct="1">
              <a:defRPr/>
            </a:pPr>
            <a:r>
              <a:rPr lang="es-MX" dirty="0">
                <a:effectLst>
                  <a:outerShdw blurRad="38100" dist="38100" dir="2700000" algn="tl">
                    <a:srgbClr val="000000">
                      <a:alpha val="43137"/>
                    </a:srgbClr>
                  </a:outerShdw>
                </a:effectLst>
                <a:latin typeface="+mn-lt"/>
                <a:cs typeface="Arial" charset="0"/>
              </a:rPr>
              <a:t>La determinación de las necesidades de capacitación es una responsabilidad de línea y una función de staff, corresponde al </a:t>
            </a:r>
            <a:r>
              <a:rPr lang="es-MX" sz="2000" dirty="0">
                <a:effectLst>
                  <a:outerShdw blurRad="38100" dist="38100" dir="2700000" algn="tl">
                    <a:srgbClr val="000000">
                      <a:alpha val="43137"/>
                    </a:srgbClr>
                  </a:outerShdw>
                </a:effectLst>
                <a:latin typeface="+mn-lt"/>
                <a:cs typeface="Arial" charset="0"/>
              </a:rPr>
              <a:t>administrador de línea </a:t>
            </a:r>
            <a:r>
              <a:rPr lang="es-MX" dirty="0">
                <a:effectLst>
                  <a:outerShdw blurRad="38100" dist="38100" dir="2700000" algn="tl">
                    <a:srgbClr val="000000">
                      <a:alpha val="43137"/>
                    </a:srgbClr>
                  </a:outerShdw>
                </a:effectLst>
                <a:latin typeface="+mn-lt"/>
                <a:cs typeface="Arial" charset="0"/>
              </a:rPr>
              <a:t>la responsabilidad por la percepción de los problemas provocados por la carencia de capacitación.</a:t>
            </a: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p:cNvSpPr>
            <a:spLocks noGrp="1" noChangeArrowheads="1"/>
          </p:cNvSpPr>
          <p:nvPr>
            <p:ph type="title"/>
          </p:nvPr>
        </p:nvSpPr>
        <p:spPr>
          <a:xfrm>
            <a:off x="457200" y="260350"/>
            <a:ext cx="8686800" cy="838200"/>
          </a:xfrm>
        </p:spPr>
        <p:txBody>
          <a:bodyPr/>
          <a:lstStyle/>
          <a:p>
            <a:pPr algn="ctr" eaLnBrk="1" hangingPunct="1">
              <a:defRPr/>
            </a:pPr>
            <a:r>
              <a:rPr lang="es-ES" sz="3200" smtClean="0">
                <a:solidFill>
                  <a:srgbClr val="FD1127"/>
                </a:solidFill>
                <a:effectLst>
                  <a:outerShdw blurRad="38100" dist="38100" dir="2700000" algn="tl">
                    <a:srgbClr val="FFFFFF"/>
                  </a:outerShdw>
                </a:effectLst>
              </a:rPr>
              <a:t>EL CARÁCTER MULTIPLE DE LA ADMINISTRACION DE RECURSOS HUMANOS</a:t>
            </a:r>
            <a:r>
              <a:rPr lang="es-MX" sz="3200" smtClean="0">
                <a:solidFill>
                  <a:srgbClr val="FD1127"/>
                </a:solidFill>
                <a:effectLst>
                  <a:outerShdw blurRad="38100" dist="38100" dir="2700000" algn="tl">
                    <a:srgbClr val="FFFFFF"/>
                  </a:outerShdw>
                </a:effectLst>
              </a:rPr>
              <a:t> </a:t>
            </a:r>
          </a:p>
        </p:txBody>
      </p:sp>
      <p:sp>
        <p:nvSpPr>
          <p:cNvPr id="105476" name="Rectangle 4"/>
          <p:cNvSpPr>
            <a:spLocks noGrp="1" noChangeArrowheads="1"/>
          </p:cNvSpPr>
          <p:nvPr>
            <p:ph type="body" idx="1"/>
          </p:nvPr>
        </p:nvSpPr>
        <p:spPr/>
        <p:txBody>
          <a:bodyPr/>
          <a:lstStyle/>
          <a:p>
            <a:pPr algn="just" eaLnBrk="1" hangingPunct="1">
              <a:lnSpc>
                <a:spcPct val="115000"/>
              </a:lnSpc>
              <a:buClr>
                <a:srgbClr val="0033CC"/>
              </a:buClr>
              <a:buFontTx/>
              <a:buNone/>
              <a:defRPr/>
            </a:pPr>
            <a:r>
              <a:rPr lang="es-ES" sz="2000" b="1" smtClean="0"/>
              <a:t>Administración de Recursos Humanos es un área en la que confluyen varias disciplinas; incluye conceptos de psicología industrial y organizacional, ingeniería industrial, derecho laboral, ingeniería en seguridad, medicina laboral,  ingeniería de sistemas, cibernética, etc. Los asuntos tratados por la ARH se refieren tanto a aspectos internos como externos de la organización .</a:t>
            </a:r>
          </a:p>
          <a:p>
            <a:pPr algn="just" eaLnBrk="1" hangingPunct="1">
              <a:lnSpc>
                <a:spcPct val="115000"/>
              </a:lnSpc>
              <a:buClr>
                <a:srgbClr val="0033CC"/>
              </a:buClr>
              <a:buFontTx/>
              <a:buNone/>
              <a:defRPr/>
            </a:pPr>
            <a:r>
              <a:rPr lang="es-ES" sz="2000" b="1" smtClean="0"/>
              <a:t>Es común encontrar bajo diferentes denominaciones a la dependencia encargada de la ARH, llegándose a contar hasta diez rubros que se dedican a la misma actividad,  todo depende de la empresa y el sector económico en el que se encuentre, las más usuales son las siguientes:</a:t>
            </a:r>
            <a:endParaRPr lang="es-MX" sz="2000" b="1"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p:cNvSpPr/>
          <p:nvPr/>
        </p:nvSpPr>
        <p:spPr>
          <a:xfrm>
            <a:off x="2857500" y="2586038"/>
            <a:ext cx="3357563" cy="12001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eaLnBrk="1" hangingPunct="1">
              <a:defRPr/>
            </a:pPr>
            <a:r>
              <a:rPr lang="es-ES_tradnl" dirty="0"/>
              <a:t>Los principales medios utilizados para la </a:t>
            </a:r>
            <a:r>
              <a:rPr lang="es-ES_tradnl" i="1" dirty="0"/>
              <a:t>determinación de necesidades de entrenamiento </a:t>
            </a:r>
            <a:r>
              <a:rPr lang="es-ES_tradnl" dirty="0"/>
              <a:t>son:</a:t>
            </a:r>
            <a:endParaRPr lang="es-MX" dirty="0"/>
          </a:p>
        </p:txBody>
      </p:sp>
      <p:graphicFrame>
        <p:nvGraphicFramePr>
          <p:cNvPr id="14" name="13 Diagrama"/>
          <p:cNvGraphicFramePr/>
          <p:nvPr/>
        </p:nvGraphicFramePr>
        <p:xfrm>
          <a:off x="6350" y="55563"/>
          <a:ext cx="9144000" cy="61436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15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DETERMINANTES  -</a:t>
            </a:r>
          </a:p>
        </p:txBody>
      </p:sp>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nvGraphicFramePr>
        <p:xfrm>
          <a:off x="0" y="0"/>
          <a:ext cx="9144000" cy="60722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11 Rectángulo"/>
          <p:cNvSpPr/>
          <p:nvPr/>
        </p:nvSpPr>
        <p:spPr>
          <a:xfrm>
            <a:off x="0" y="6334804"/>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  PROCESO 4 ETAPAS  -</a:t>
            </a:r>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5" descr="http://delivery.gettyimages.com/xc/200569565-025.jpg?v=1&amp;c=NewsMaker&amp;k=2&amp;d=CED48661B87C5DBFC7714365E2FD65FAB67CEC6333C1D55B"/>
          <p:cNvPicPr>
            <a:picLocks noChangeAspect="1" noChangeArrowheads="1"/>
          </p:cNvPicPr>
          <p:nvPr/>
        </p:nvPicPr>
        <p:blipFill>
          <a:blip r:embed="rId3" cstate="print"/>
          <a:srcRect/>
          <a:stretch>
            <a:fillRect/>
          </a:stretch>
        </p:blipFill>
        <p:spPr bwMode="auto">
          <a:xfrm>
            <a:off x="0" y="0"/>
            <a:ext cx="9144000" cy="6862763"/>
          </a:xfrm>
          <a:prstGeom prst="rect">
            <a:avLst/>
          </a:prstGeom>
          <a:noFill/>
          <a:ln w="9525">
            <a:noFill/>
            <a:miter lim="800000"/>
            <a:headEnd/>
            <a:tailEnd/>
          </a:ln>
        </p:spPr>
      </p:pic>
      <p:sp>
        <p:nvSpPr>
          <p:cNvPr id="7" name="6 Rectángulo"/>
          <p:cNvSpPr/>
          <p:nvPr/>
        </p:nvSpPr>
        <p:spPr>
          <a:xfrm>
            <a:off x="0" y="119698"/>
            <a:ext cx="9144000" cy="523220"/>
          </a:xfrm>
          <a:prstGeom prst="rect">
            <a:avLst/>
          </a:prstGeom>
          <a:ln>
            <a:noFill/>
          </a:ln>
        </p:spPr>
        <p:style>
          <a:lnRef idx="1">
            <a:schemeClr val="dk1"/>
          </a:lnRef>
          <a:fillRef idx="1003">
            <a:schemeClr val="dk1"/>
          </a:fillRef>
          <a:effectRef idx="2">
            <a:schemeClr val="dk1"/>
          </a:effectRef>
          <a:fontRef idx="minor">
            <a:schemeClr val="lt1"/>
          </a:fontRef>
        </p:style>
        <p:txBody>
          <a:bodyPr>
            <a:spAutoFit/>
          </a:bodyPr>
          <a:lstStyle/>
          <a:p>
            <a:pPr algn="l" eaLnBrk="1" hangingPunct="1">
              <a:buFont typeface="Arial" charset="0"/>
              <a:buNone/>
              <a:defRPr/>
            </a:pPr>
            <a:r>
              <a:rPr lang="es-MX" sz="2800" b="1" dirty="0">
                <a:effectLst>
                  <a:outerShdw blurRad="38100" dist="38100" dir="2700000" algn="tl">
                    <a:srgbClr val="000000">
                      <a:alpha val="43137"/>
                    </a:srgbClr>
                  </a:outerShdw>
                </a:effectLst>
                <a:latin typeface="+mj-lt"/>
              </a:rPr>
              <a:t>    CONCLUSIÓN</a:t>
            </a:r>
          </a:p>
        </p:txBody>
      </p:sp>
      <p:sp>
        <p:nvSpPr>
          <p:cNvPr id="6" name="5 Marcador de contenido"/>
          <p:cNvSpPr>
            <a:spLocks noGrp="1"/>
          </p:cNvSpPr>
          <p:nvPr>
            <p:ph idx="4294967295"/>
          </p:nvPr>
        </p:nvSpPr>
        <p:spPr>
          <a:xfrm>
            <a:off x="323850" y="1484313"/>
            <a:ext cx="8229600" cy="4525962"/>
          </a:xfrm>
        </p:spPr>
        <p:txBody>
          <a:bodyPr>
            <a:noAutofit/>
          </a:bodyPr>
          <a:lstStyle/>
          <a:p>
            <a:pPr algn="just" eaLnBrk="1" hangingPunct="1">
              <a:lnSpc>
                <a:spcPct val="90000"/>
              </a:lnSpc>
              <a:defRPr/>
            </a:pPr>
            <a:r>
              <a:rPr lang="es-ES" smtClean="0">
                <a:solidFill>
                  <a:srgbClr val="99FF33"/>
                </a:solidFill>
                <a:effectLst>
                  <a:outerShdw blurRad="38100" dist="38100" dir="2700000" algn="tl">
                    <a:srgbClr val="FFFFFF"/>
                  </a:outerShdw>
                </a:effectLst>
              </a:rPr>
              <a:t>Tanto la Capacitación como el Desarrollo de los Recursos Humanos son factores determinantes en el cumplimiento de los objetivos de toda organización. </a:t>
            </a:r>
          </a:p>
          <a:p>
            <a:pPr algn="just" eaLnBrk="1" hangingPunct="1">
              <a:lnSpc>
                <a:spcPct val="90000"/>
              </a:lnSpc>
              <a:defRPr/>
            </a:pPr>
            <a:r>
              <a:rPr lang="es-ES" smtClean="0">
                <a:solidFill>
                  <a:srgbClr val="99FF33"/>
                </a:solidFill>
                <a:effectLst>
                  <a:outerShdw blurRad="38100" dist="38100" dir="2700000" algn="tl">
                    <a:srgbClr val="FFFFFF"/>
                  </a:outerShdw>
                </a:effectLst>
              </a:rPr>
              <a:t>Desarrollar actitudes así como destrezas y el crecimiento personal profesional, en los empleados y ejecutivos permite que éstos desempeñen su trabajo con mayor eficiencia y calidad.</a:t>
            </a:r>
            <a:endParaRPr lang="es-MX" smtClean="0">
              <a:solidFill>
                <a:srgbClr val="99FF33"/>
              </a:solidFill>
              <a:effectLst>
                <a:outerShdw blurRad="38100" dist="38100" dir="2700000" algn="tl">
                  <a:srgbClr val="FFFFFF"/>
                </a:outerShdw>
              </a:effectLst>
            </a:endParaRPr>
          </a:p>
          <a:p>
            <a:pPr algn="just" eaLnBrk="1" hangingPunct="1">
              <a:lnSpc>
                <a:spcPct val="90000"/>
              </a:lnSpc>
              <a:defRPr/>
            </a:pPr>
            <a:endParaRPr lang="es-MX" smtClean="0">
              <a:solidFill>
                <a:srgbClr val="FF0066"/>
              </a:solidFill>
              <a:effectLst>
                <a:outerShdw blurRad="38100" dist="38100" dir="2700000" algn="tl">
                  <a:srgbClr val="FFFFFF"/>
                </a:outerShdw>
              </a:effectLst>
            </a:endParaRPr>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0" y="0"/>
            <a:ext cx="9144000" cy="6867525"/>
          </a:xfrm>
          <a:prstGeom prst="rect">
            <a:avLst/>
          </a:prstGeom>
          <a:noFill/>
          <a:ln w="9525">
            <a:noFill/>
            <a:miter lim="800000"/>
            <a:headEnd/>
            <a:tailEnd/>
          </a:ln>
        </p:spPr>
      </p:pic>
      <p:sp>
        <p:nvSpPr>
          <p:cNvPr id="61443" name="Text Box 3"/>
          <p:cNvSpPr txBox="1">
            <a:spLocks noChangeArrowheads="1"/>
          </p:cNvSpPr>
          <p:nvPr/>
        </p:nvSpPr>
        <p:spPr bwMode="auto">
          <a:xfrm>
            <a:off x="395288" y="620713"/>
            <a:ext cx="5029200" cy="823912"/>
          </a:xfrm>
          <a:prstGeom prst="rect">
            <a:avLst/>
          </a:prstGeom>
          <a:noFill/>
          <a:ln w="9525">
            <a:noFill/>
            <a:miter lim="800000"/>
            <a:headEnd/>
            <a:tailEnd/>
          </a:ln>
        </p:spPr>
        <p:txBody>
          <a:bodyPr>
            <a:spAutoFit/>
          </a:bodyPr>
          <a:lstStyle/>
          <a:p>
            <a:pPr>
              <a:spcBef>
                <a:spcPct val="50000"/>
              </a:spcBef>
            </a:pPr>
            <a:r>
              <a:rPr lang="es-ES_tradnl" sz="4800" b="1" i="1">
                <a:solidFill>
                  <a:srgbClr val="FFFFFF"/>
                </a:solidFill>
                <a:latin typeface="Arial Narrow" pitchFamily="34" charset="0"/>
              </a:rPr>
              <a:t>Y recuerda:</a:t>
            </a:r>
          </a:p>
        </p:txBody>
      </p:sp>
      <p:sp>
        <p:nvSpPr>
          <p:cNvPr id="61444" name="AutoShape 4"/>
          <p:cNvSpPr>
            <a:spLocks noChangeArrowheads="1"/>
          </p:cNvSpPr>
          <p:nvPr/>
        </p:nvSpPr>
        <p:spPr bwMode="auto">
          <a:xfrm>
            <a:off x="3851275" y="3933825"/>
            <a:ext cx="2592388" cy="2159000"/>
          </a:xfrm>
          <a:prstGeom prst="wedgeEllipseCallout">
            <a:avLst>
              <a:gd name="adj1" fmla="val 82148"/>
              <a:gd name="adj2" fmla="val -46764"/>
            </a:avLst>
          </a:prstGeom>
          <a:solidFill>
            <a:schemeClr val="accent1"/>
          </a:solidFill>
          <a:ln w="9525">
            <a:solidFill>
              <a:schemeClr val="tx1"/>
            </a:solidFill>
            <a:miter lim="800000"/>
            <a:headEnd/>
            <a:tailEnd/>
          </a:ln>
        </p:spPr>
        <p:txBody>
          <a:bodyPr/>
          <a:lstStyle/>
          <a:p>
            <a:endParaRPr lang="es-ES" sz="2400">
              <a:latin typeface="Times New Roman" pitchFamily="18" charset="0"/>
            </a:endParaRPr>
          </a:p>
        </p:txBody>
      </p:sp>
      <p:sp>
        <p:nvSpPr>
          <p:cNvPr id="61445" name="Text Box 5"/>
          <p:cNvSpPr txBox="1">
            <a:spLocks noChangeArrowheads="1"/>
          </p:cNvSpPr>
          <p:nvPr/>
        </p:nvSpPr>
        <p:spPr bwMode="auto">
          <a:xfrm>
            <a:off x="4572000" y="4005263"/>
            <a:ext cx="1317625" cy="1917700"/>
          </a:xfrm>
          <a:prstGeom prst="rect">
            <a:avLst/>
          </a:prstGeom>
          <a:noFill/>
          <a:ln w="9525">
            <a:noFill/>
            <a:miter lim="800000"/>
            <a:headEnd/>
            <a:tailEnd/>
          </a:ln>
        </p:spPr>
        <p:txBody>
          <a:bodyPr wrap="none">
            <a:spAutoFit/>
          </a:bodyPr>
          <a:lstStyle/>
          <a:p>
            <a:pPr algn="l"/>
            <a:r>
              <a:rPr lang="es-ES" sz="2400">
                <a:latin typeface="Times New Roman" pitchFamily="18" charset="0"/>
              </a:rPr>
              <a:t>En toda</a:t>
            </a:r>
          </a:p>
          <a:p>
            <a:pPr algn="l"/>
            <a:r>
              <a:rPr lang="es-ES" sz="2400">
                <a:latin typeface="Times New Roman" pitchFamily="18" charset="0"/>
              </a:rPr>
              <a:t>Arca</a:t>
            </a:r>
          </a:p>
          <a:p>
            <a:pPr algn="l"/>
            <a:r>
              <a:rPr lang="es-ES" sz="2400">
                <a:latin typeface="Times New Roman" pitchFamily="18" charset="0"/>
              </a:rPr>
              <a:t>Siempre</a:t>
            </a:r>
          </a:p>
          <a:p>
            <a:pPr algn="l"/>
            <a:r>
              <a:rPr lang="es-ES" sz="2400">
                <a:latin typeface="Times New Roman" pitchFamily="18" charset="0"/>
              </a:rPr>
              <a:t>Hay un</a:t>
            </a:r>
          </a:p>
          <a:p>
            <a:pPr algn="l"/>
            <a:r>
              <a:rPr lang="es-ES" sz="2400">
                <a:latin typeface="Times New Roman" pitchFamily="18" charset="0"/>
              </a:rPr>
              <a:t>Hijue…..</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8" name="Rectangle 4"/>
          <p:cNvSpPr>
            <a:spLocks noGrp="1" noChangeArrowheads="1"/>
          </p:cNvSpPr>
          <p:nvPr>
            <p:ph type="ctrTitle"/>
          </p:nvPr>
        </p:nvSpPr>
        <p:spPr/>
        <p:txBody>
          <a:bodyPr/>
          <a:lstStyle/>
          <a:p>
            <a:pPr eaLnBrk="1" hangingPunct="1">
              <a:defRPr/>
            </a:pPr>
            <a:r>
              <a:rPr lang="es-ES" smtClean="0">
                <a:solidFill>
                  <a:srgbClr val="FF0000"/>
                </a:solidFill>
                <a:effectLst>
                  <a:outerShdw blurRad="38100" dist="38100" dir="2700000" algn="tl">
                    <a:srgbClr val="FFFFFF"/>
                  </a:outerShdw>
                </a:effectLst>
              </a:rPr>
              <a:t>DESAFIOS DEL ENTORNO</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457200" y="333375"/>
            <a:ext cx="8686800" cy="838200"/>
          </a:xfrm>
        </p:spPr>
        <p:txBody>
          <a:bodyPr/>
          <a:lstStyle/>
          <a:p>
            <a:pPr algn="ctr" eaLnBrk="1" hangingPunct="1">
              <a:defRPr/>
            </a:pPr>
            <a:r>
              <a:rPr lang="es-MX" smtClean="0">
                <a:solidFill>
                  <a:srgbClr val="FD1127"/>
                </a:solidFill>
                <a:effectLst>
                  <a:outerShdw blurRad="38100" dist="38100" dir="2700000" algn="tl">
                    <a:srgbClr val="FFFFFF"/>
                  </a:outerShdw>
                </a:effectLst>
              </a:rPr>
              <a:t>DESAFIOS DE LOS RECURSOS HUMANOS</a:t>
            </a:r>
            <a:endParaRPr lang="es-ES" smtClean="0">
              <a:solidFill>
                <a:srgbClr val="FD1127"/>
              </a:solidFill>
              <a:effectLst>
                <a:outerShdw blurRad="38100" dist="38100" dir="2700000" algn="tl">
                  <a:srgbClr val="FFFFFF"/>
                </a:outerShdw>
              </a:effectLst>
            </a:endParaRPr>
          </a:p>
        </p:txBody>
      </p:sp>
      <p:pic>
        <p:nvPicPr>
          <p:cNvPr id="63491" name="Picture 5" descr="administracion de recursos humanos e incentivos"/>
          <p:cNvPicPr>
            <a:picLocks noChangeAspect="1" noChangeArrowheads="1"/>
          </p:cNvPicPr>
          <p:nvPr/>
        </p:nvPicPr>
        <p:blipFill>
          <a:blip r:embed="rId3" cstate="print"/>
          <a:srcRect/>
          <a:stretch>
            <a:fillRect/>
          </a:stretch>
        </p:blipFill>
        <p:spPr bwMode="auto">
          <a:xfrm>
            <a:off x="1042988" y="1352550"/>
            <a:ext cx="7051675" cy="5532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eaLnBrk="1" hangingPunct="1">
              <a:defRPr/>
            </a:pPr>
            <a:r>
              <a:rPr lang="es-ES" smtClean="0">
                <a:solidFill>
                  <a:srgbClr val="FD1127"/>
                </a:solidFill>
                <a:effectLst>
                  <a:outerShdw blurRad="38100" dist="38100" dir="2700000" algn="tl">
                    <a:srgbClr val="FFFFFF"/>
                  </a:outerShdw>
                </a:effectLst>
              </a:rPr>
              <a:t>DESAFIOS DEL ENTORNO</a:t>
            </a:r>
            <a:endParaRPr lang="es-MX" smtClean="0">
              <a:solidFill>
                <a:srgbClr val="FD1127"/>
              </a:solidFill>
              <a:effectLst>
                <a:outerShdw blurRad="38100" dist="38100" dir="2700000" algn="tl">
                  <a:srgbClr val="FFFFFF"/>
                </a:outerShdw>
              </a:effectLst>
            </a:endParaRPr>
          </a:p>
        </p:txBody>
      </p:sp>
      <p:sp>
        <p:nvSpPr>
          <p:cNvPr id="92167" name="Rectangle 7"/>
          <p:cNvSpPr>
            <a:spLocks noGrp="1" noChangeArrowheads="1"/>
          </p:cNvSpPr>
          <p:nvPr>
            <p:ph type="body" idx="1"/>
          </p:nvPr>
        </p:nvSpPr>
        <p:spPr/>
        <p:txBody>
          <a:bodyPr/>
          <a:lstStyle/>
          <a:p>
            <a:pPr eaLnBrk="1" hangingPunct="1">
              <a:lnSpc>
                <a:spcPct val="80000"/>
              </a:lnSpc>
              <a:buFontTx/>
              <a:buNone/>
              <a:defRPr/>
            </a:pPr>
            <a:r>
              <a:rPr lang="es-ES" sz="1800" b="1" smtClean="0"/>
              <a:t>EXTERNOS</a:t>
            </a:r>
          </a:p>
          <a:p>
            <a:pPr eaLnBrk="1" hangingPunct="1">
              <a:lnSpc>
                <a:spcPct val="80000"/>
              </a:lnSpc>
              <a:buFontTx/>
              <a:buNone/>
              <a:defRPr/>
            </a:pPr>
            <a:r>
              <a:rPr lang="es-ES" sz="1800" b="1" smtClean="0"/>
              <a:t>DIVERSIDAD EN LA FUERZA DE TRABAJO</a:t>
            </a:r>
          </a:p>
          <a:p>
            <a:pPr eaLnBrk="1" hangingPunct="1">
              <a:lnSpc>
                <a:spcPct val="80000"/>
              </a:lnSpc>
              <a:buFontTx/>
              <a:buNone/>
              <a:defRPr/>
            </a:pPr>
            <a:r>
              <a:rPr lang="es-ES" sz="1800" smtClean="0"/>
              <a:t>La mujer en el entorno directivo</a:t>
            </a:r>
          </a:p>
          <a:p>
            <a:pPr eaLnBrk="1" hangingPunct="1">
              <a:lnSpc>
                <a:spcPct val="80000"/>
              </a:lnSpc>
              <a:buFontTx/>
              <a:buNone/>
              <a:defRPr/>
            </a:pPr>
            <a:endParaRPr lang="es-ES" sz="1800" b="1" smtClean="0"/>
          </a:p>
          <a:p>
            <a:pPr eaLnBrk="1" hangingPunct="1">
              <a:lnSpc>
                <a:spcPct val="80000"/>
              </a:lnSpc>
              <a:buFontTx/>
              <a:buNone/>
              <a:defRPr/>
            </a:pPr>
            <a:r>
              <a:rPr lang="es-ES" sz="1800" b="1" smtClean="0"/>
              <a:t>CAMBIOS DEMOGRAFICOS</a:t>
            </a:r>
          </a:p>
          <a:p>
            <a:pPr eaLnBrk="1" hangingPunct="1">
              <a:lnSpc>
                <a:spcPct val="80000"/>
              </a:lnSpc>
              <a:buFontTx/>
              <a:buNone/>
              <a:defRPr/>
            </a:pPr>
            <a:r>
              <a:rPr lang="es-ES" sz="1800" smtClean="0"/>
              <a:t>Natalidad: reducción progresiva de la natalidad</a:t>
            </a:r>
          </a:p>
          <a:p>
            <a:pPr eaLnBrk="1" hangingPunct="1">
              <a:lnSpc>
                <a:spcPct val="80000"/>
              </a:lnSpc>
              <a:buFontTx/>
              <a:buNone/>
              <a:defRPr/>
            </a:pPr>
            <a:r>
              <a:rPr lang="es-ES" sz="1800" smtClean="0"/>
              <a:t>Educación: incremento acelerado del nivel educativo</a:t>
            </a:r>
          </a:p>
          <a:p>
            <a:pPr eaLnBrk="1" hangingPunct="1">
              <a:lnSpc>
                <a:spcPct val="80000"/>
              </a:lnSpc>
              <a:buFontTx/>
              <a:buNone/>
              <a:defRPr/>
            </a:pPr>
            <a:r>
              <a:rPr lang="es-ES" sz="1800" smtClean="0"/>
              <a:t>Salud: mejora de las expectativas de vida</a:t>
            </a:r>
          </a:p>
          <a:p>
            <a:pPr eaLnBrk="1" hangingPunct="1">
              <a:lnSpc>
                <a:spcPct val="80000"/>
              </a:lnSpc>
              <a:buFontTx/>
              <a:buNone/>
              <a:defRPr/>
            </a:pPr>
            <a:endParaRPr lang="es-ES" sz="1800" b="1" smtClean="0"/>
          </a:p>
          <a:p>
            <a:pPr eaLnBrk="1" hangingPunct="1">
              <a:lnSpc>
                <a:spcPct val="80000"/>
              </a:lnSpc>
              <a:buFontTx/>
              <a:buNone/>
              <a:defRPr/>
            </a:pPr>
            <a:r>
              <a:rPr lang="es-ES" sz="1800" b="1" smtClean="0"/>
              <a:t>CAMBIOS ECONOMICOS</a:t>
            </a:r>
          </a:p>
          <a:p>
            <a:pPr eaLnBrk="1" hangingPunct="1">
              <a:lnSpc>
                <a:spcPct val="80000"/>
              </a:lnSpc>
              <a:buFontTx/>
              <a:buNone/>
              <a:defRPr/>
            </a:pPr>
            <a:endParaRPr lang="es-ES" sz="1800" b="1" smtClean="0"/>
          </a:p>
          <a:p>
            <a:pPr eaLnBrk="1" hangingPunct="1">
              <a:lnSpc>
                <a:spcPct val="80000"/>
              </a:lnSpc>
              <a:buFontTx/>
              <a:buNone/>
              <a:defRPr/>
            </a:pPr>
            <a:r>
              <a:rPr lang="es-ES" sz="1800" b="1" smtClean="0"/>
              <a:t>CAMBIOS CULTURALES</a:t>
            </a:r>
          </a:p>
          <a:p>
            <a:pPr eaLnBrk="1" hangingPunct="1">
              <a:lnSpc>
                <a:spcPct val="80000"/>
              </a:lnSpc>
              <a:buFontTx/>
              <a:buNone/>
              <a:defRPr/>
            </a:pPr>
            <a:endParaRPr lang="es-ES" sz="1800" b="1" smtClean="0"/>
          </a:p>
          <a:p>
            <a:pPr eaLnBrk="1" hangingPunct="1">
              <a:lnSpc>
                <a:spcPct val="80000"/>
              </a:lnSpc>
              <a:buFontTx/>
              <a:buNone/>
              <a:defRPr/>
            </a:pPr>
            <a:r>
              <a:rPr lang="es-ES" sz="1800" b="1" smtClean="0"/>
              <a:t>CAMBIOS TECNOLOGICOS</a:t>
            </a:r>
          </a:p>
          <a:p>
            <a:pPr eaLnBrk="1" hangingPunct="1">
              <a:lnSpc>
                <a:spcPct val="80000"/>
              </a:lnSpc>
              <a:buFontTx/>
              <a:buNone/>
              <a:defRPr/>
            </a:pPr>
            <a:endParaRPr lang="es-ES" sz="1800" b="1" smtClean="0"/>
          </a:p>
          <a:p>
            <a:pPr eaLnBrk="1" hangingPunct="1">
              <a:lnSpc>
                <a:spcPct val="80000"/>
              </a:lnSpc>
              <a:buFontTx/>
              <a:buNone/>
              <a:defRPr/>
            </a:pPr>
            <a:r>
              <a:rPr lang="es-ES" sz="1800" b="1" smtClean="0"/>
              <a:t>CAMBIOS GUBERNAMENTALES</a:t>
            </a:r>
          </a:p>
          <a:p>
            <a:pPr eaLnBrk="1" hangingPunct="1">
              <a:lnSpc>
                <a:spcPct val="80000"/>
              </a:lnSpc>
              <a:buFontTx/>
              <a:buNone/>
              <a:defRPr/>
            </a:pPr>
            <a:endParaRPr lang="es-ES" sz="1800" smtClean="0"/>
          </a:p>
          <a:p>
            <a:pPr eaLnBrk="1" hangingPunct="1">
              <a:lnSpc>
                <a:spcPct val="80000"/>
              </a:lnSpc>
              <a:buFontTx/>
              <a:buNone/>
              <a:defRPr/>
            </a:pPr>
            <a:endParaRPr lang="es-ES" sz="180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Rectangle 7"/>
          <p:cNvSpPr>
            <a:spLocks noGrp="1" noChangeArrowheads="1"/>
          </p:cNvSpPr>
          <p:nvPr>
            <p:ph type="title"/>
          </p:nvPr>
        </p:nvSpPr>
        <p:spPr>
          <a:xfrm>
            <a:off x="250825" y="333375"/>
            <a:ext cx="8686800" cy="838200"/>
          </a:xfrm>
        </p:spPr>
        <p:txBody>
          <a:bodyPr/>
          <a:lstStyle/>
          <a:p>
            <a:pPr algn="ctr" eaLnBrk="1" hangingPunct="1">
              <a:defRPr/>
            </a:pPr>
            <a:r>
              <a:rPr lang="es-ES" smtClean="0">
                <a:solidFill>
                  <a:srgbClr val="FD1127"/>
                </a:solidFill>
                <a:effectLst>
                  <a:outerShdw blurRad="38100" dist="38100" dir="2700000" algn="tl">
                    <a:srgbClr val="FFFFFF"/>
                  </a:outerShdw>
                </a:effectLst>
              </a:rPr>
              <a:t>DESAFIOS DEL ENTORNO</a:t>
            </a:r>
            <a:endParaRPr lang="es-MX" smtClean="0">
              <a:solidFill>
                <a:srgbClr val="FD1127"/>
              </a:solidFill>
              <a:effectLst>
                <a:outerShdw blurRad="38100" dist="38100" dir="2700000" algn="tl">
                  <a:srgbClr val="FFFFFF"/>
                </a:outerShdw>
              </a:effectLst>
            </a:endParaRPr>
          </a:p>
        </p:txBody>
      </p:sp>
      <p:sp>
        <p:nvSpPr>
          <p:cNvPr id="93192" name="Rectangle 8"/>
          <p:cNvSpPr>
            <a:spLocks noGrp="1" noChangeArrowheads="1"/>
          </p:cNvSpPr>
          <p:nvPr>
            <p:ph type="body" idx="1"/>
          </p:nvPr>
        </p:nvSpPr>
        <p:spPr/>
        <p:txBody>
          <a:bodyPr/>
          <a:lstStyle/>
          <a:p>
            <a:pPr eaLnBrk="1" hangingPunct="1">
              <a:buFontTx/>
              <a:buNone/>
              <a:defRPr/>
            </a:pPr>
            <a:r>
              <a:rPr lang="es-ES" sz="2800" b="1" smtClean="0"/>
              <a:t>INTERNOS</a:t>
            </a:r>
          </a:p>
          <a:p>
            <a:pPr eaLnBrk="1" hangingPunct="1">
              <a:buFontTx/>
              <a:buNone/>
              <a:defRPr/>
            </a:pPr>
            <a:r>
              <a:rPr lang="es-ES" sz="2000" b="1" smtClean="0"/>
              <a:t>DE LA ORGANIZACIÓN</a:t>
            </a:r>
          </a:p>
          <a:p>
            <a:pPr eaLnBrk="1" hangingPunct="1">
              <a:buFontTx/>
              <a:buNone/>
              <a:defRPr/>
            </a:pPr>
            <a:endParaRPr lang="es-ES" sz="2000" b="1" smtClean="0"/>
          </a:p>
          <a:p>
            <a:pPr eaLnBrk="1" hangingPunct="1">
              <a:buFontTx/>
              <a:buNone/>
              <a:defRPr/>
            </a:pPr>
            <a:r>
              <a:rPr lang="es-ES" sz="2000" b="1" smtClean="0"/>
              <a:t>SINDICATOS</a:t>
            </a:r>
          </a:p>
          <a:p>
            <a:pPr eaLnBrk="1" hangingPunct="1">
              <a:buFontTx/>
              <a:buNone/>
              <a:defRPr/>
            </a:pPr>
            <a:endParaRPr lang="es-ES" sz="2000" b="1" smtClean="0"/>
          </a:p>
          <a:p>
            <a:pPr eaLnBrk="1" hangingPunct="1">
              <a:buFontTx/>
              <a:buNone/>
              <a:defRPr/>
            </a:pPr>
            <a:r>
              <a:rPr lang="es-ES" sz="2000" b="1" smtClean="0"/>
              <a:t>SISTEMAS DE INFORMACION</a:t>
            </a:r>
          </a:p>
          <a:p>
            <a:pPr eaLnBrk="1" hangingPunct="1">
              <a:buFontTx/>
              <a:buNone/>
              <a:defRPr/>
            </a:pPr>
            <a:endParaRPr lang="es-ES" sz="2000" b="1" smtClean="0"/>
          </a:p>
          <a:p>
            <a:pPr eaLnBrk="1" hangingPunct="1">
              <a:buFontTx/>
              <a:buNone/>
              <a:defRPr/>
            </a:pPr>
            <a:r>
              <a:rPr lang="es-ES" sz="2000" b="1" smtClean="0"/>
              <a:t>CULTURA LABORAL</a:t>
            </a:r>
          </a:p>
          <a:p>
            <a:pPr eaLnBrk="1" hangingPunct="1">
              <a:buFontTx/>
              <a:buNone/>
              <a:defRPr/>
            </a:pPr>
            <a:endParaRPr lang="es-ES" sz="2000" b="1" smtClean="0"/>
          </a:p>
          <a:p>
            <a:pPr eaLnBrk="1" hangingPunct="1">
              <a:buFontTx/>
              <a:buNone/>
              <a:defRPr/>
            </a:pPr>
            <a:r>
              <a:rPr lang="es-ES" sz="2000" b="1" smtClean="0"/>
              <a:t>CONFLICTOS</a:t>
            </a:r>
          </a:p>
          <a:p>
            <a:pPr eaLnBrk="1" hangingPunct="1">
              <a:buFontTx/>
              <a:buNone/>
              <a:defRPr/>
            </a:pPr>
            <a:endParaRPr lang="es-ES" sz="2000" b="1" smtClean="0"/>
          </a:p>
          <a:p>
            <a:pPr eaLnBrk="1" hangingPunct="1">
              <a:buFontTx/>
              <a:buNone/>
              <a:defRPr/>
            </a:pPr>
            <a:endParaRPr lang="es-ES" sz="2800" b="1" smtClean="0"/>
          </a:p>
          <a:p>
            <a:pPr eaLnBrk="1" hangingPunct="1">
              <a:buFontTx/>
              <a:buNone/>
              <a:defRPr/>
            </a:pPr>
            <a:endParaRPr lang="es-MX"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title"/>
          </p:nvPr>
        </p:nvSpPr>
        <p:spPr>
          <a:xfrm>
            <a:off x="0" y="333375"/>
            <a:ext cx="8686800" cy="838200"/>
          </a:xfrm>
        </p:spPr>
        <p:txBody>
          <a:bodyPr/>
          <a:lstStyle/>
          <a:p>
            <a:pPr algn="ctr" eaLnBrk="1" hangingPunct="1">
              <a:defRPr/>
            </a:pPr>
            <a:r>
              <a:rPr lang="es-ES" smtClean="0">
                <a:solidFill>
                  <a:srgbClr val="FD1127"/>
                </a:solidFill>
                <a:effectLst>
                  <a:outerShdw blurRad="38100" dist="38100" dir="2700000" algn="tl">
                    <a:srgbClr val="FFFFFF"/>
                  </a:outerShdw>
                </a:effectLst>
              </a:rPr>
              <a:t>PRINCIPALES FUNCIONES  DE RECURSOS HUMANOS</a:t>
            </a:r>
            <a:endParaRPr lang="es-MX" smtClean="0">
              <a:solidFill>
                <a:srgbClr val="FD1127"/>
              </a:solidFill>
              <a:effectLst>
                <a:outerShdw blurRad="38100" dist="38100" dir="2700000" algn="tl">
                  <a:srgbClr val="FFFFFF"/>
                </a:outerShdw>
              </a:effectLst>
            </a:endParaRPr>
          </a:p>
        </p:txBody>
      </p:sp>
      <p:sp>
        <p:nvSpPr>
          <p:cNvPr id="107524" name="Rectangle 4"/>
          <p:cNvSpPr>
            <a:spLocks noGrp="1" noChangeArrowheads="1"/>
          </p:cNvSpPr>
          <p:nvPr>
            <p:ph type="body" idx="1"/>
          </p:nvPr>
        </p:nvSpPr>
        <p:spPr>
          <a:xfrm>
            <a:off x="0" y="1412875"/>
            <a:ext cx="8686800" cy="4968875"/>
          </a:xfrm>
        </p:spPr>
        <p:txBody>
          <a:bodyPr/>
          <a:lstStyle/>
          <a:p>
            <a:pPr eaLnBrk="1" hangingPunct="1">
              <a:lnSpc>
                <a:spcPct val="80000"/>
              </a:lnSpc>
              <a:buClr>
                <a:srgbClr val="0033CC"/>
              </a:buClr>
              <a:buFont typeface="Wingdings" pitchFamily="2" charset="2"/>
              <a:buChar char="Ø"/>
              <a:defRPr/>
            </a:pPr>
            <a:r>
              <a:rPr lang="es-ES" sz="2800" b="1" smtClean="0"/>
              <a:t>Reclutamiento</a:t>
            </a:r>
          </a:p>
          <a:p>
            <a:pPr eaLnBrk="1" hangingPunct="1">
              <a:lnSpc>
                <a:spcPct val="80000"/>
              </a:lnSpc>
              <a:buClr>
                <a:srgbClr val="0033CC"/>
              </a:buClr>
              <a:buFont typeface="Wingdings" pitchFamily="2" charset="2"/>
              <a:buChar char="Ø"/>
              <a:defRPr/>
            </a:pPr>
            <a:r>
              <a:rPr lang="es-ES" sz="2800" b="1" smtClean="0"/>
              <a:t>Selección de personal</a:t>
            </a:r>
          </a:p>
          <a:p>
            <a:pPr eaLnBrk="1" hangingPunct="1">
              <a:lnSpc>
                <a:spcPct val="80000"/>
              </a:lnSpc>
              <a:buClr>
                <a:srgbClr val="0033CC"/>
              </a:buClr>
              <a:buFont typeface="Wingdings" pitchFamily="2" charset="2"/>
              <a:buChar char="Ø"/>
              <a:defRPr/>
            </a:pPr>
            <a:r>
              <a:rPr lang="es-ES" sz="2800" b="1" smtClean="0"/>
              <a:t>Aspectos disciplinarios.</a:t>
            </a:r>
          </a:p>
          <a:p>
            <a:pPr eaLnBrk="1" hangingPunct="1">
              <a:lnSpc>
                <a:spcPct val="80000"/>
              </a:lnSpc>
              <a:buClr>
                <a:srgbClr val="0033CC"/>
              </a:buClr>
              <a:buFont typeface="Wingdings" pitchFamily="2" charset="2"/>
              <a:buChar char="Ø"/>
              <a:defRPr/>
            </a:pPr>
            <a:r>
              <a:rPr lang="es-ES" sz="2800" b="1" smtClean="0"/>
              <a:t>Prestaciones al personal (coordinación de)</a:t>
            </a:r>
          </a:p>
          <a:p>
            <a:pPr eaLnBrk="1" hangingPunct="1">
              <a:lnSpc>
                <a:spcPct val="80000"/>
              </a:lnSpc>
              <a:buClr>
                <a:srgbClr val="0033CC"/>
              </a:buClr>
              <a:buFont typeface="Wingdings" pitchFamily="2" charset="2"/>
              <a:buChar char="Ø"/>
              <a:defRPr/>
            </a:pPr>
            <a:r>
              <a:rPr lang="es-ES" sz="2800" b="1" smtClean="0"/>
              <a:t>Compensaciones suplementarias</a:t>
            </a:r>
          </a:p>
          <a:p>
            <a:pPr eaLnBrk="1" hangingPunct="1">
              <a:lnSpc>
                <a:spcPct val="80000"/>
              </a:lnSpc>
              <a:buClr>
                <a:srgbClr val="0033CC"/>
              </a:buClr>
              <a:buFont typeface="Wingdings" pitchFamily="2" charset="2"/>
              <a:buChar char="Ø"/>
              <a:defRPr/>
            </a:pPr>
            <a:r>
              <a:rPr lang="es-ES" sz="2800" b="1" smtClean="0"/>
              <a:t>Servicio médico.</a:t>
            </a:r>
          </a:p>
          <a:p>
            <a:pPr eaLnBrk="1" hangingPunct="1">
              <a:lnSpc>
                <a:spcPct val="80000"/>
              </a:lnSpc>
              <a:buClr>
                <a:srgbClr val="0033CC"/>
              </a:buClr>
              <a:buFont typeface="Wingdings" pitchFamily="2" charset="2"/>
              <a:buChar char="Ø"/>
              <a:defRPr/>
            </a:pPr>
            <a:r>
              <a:rPr lang="es-ES" sz="2800" b="1" smtClean="0"/>
              <a:t>Inducción</a:t>
            </a:r>
          </a:p>
          <a:p>
            <a:pPr eaLnBrk="1" hangingPunct="1">
              <a:lnSpc>
                <a:spcPct val="80000"/>
              </a:lnSpc>
              <a:buClr>
                <a:srgbClr val="0033CC"/>
              </a:buClr>
              <a:buFont typeface="Wingdings" pitchFamily="2" charset="2"/>
              <a:buChar char="Ø"/>
              <a:defRPr/>
            </a:pPr>
            <a:r>
              <a:rPr lang="es-ES" sz="2800" b="1" smtClean="0"/>
              <a:t>Promociones y transferencias</a:t>
            </a:r>
          </a:p>
          <a:p>
            <a:pPr eaLnBrk="1" hangingPunct="1">
              <a:lnSpc>
                <a:spcPct val="80000"/>
              </a:lnSpc>
              <a:buClr>
                <a:srgbClr val="0033CC"/>
              </a:buClr>
              <a:buFont typeface="Wingdings" pitchFamily="2" charset="2"/>
              <a:buChar char="Ø"/>
              <a:defRPr/>
            </a:pPr>
            <a:r>
              <a:rPr lang="es-ES" sz="2800" b="1" smtClean="0"/>
              <a:t>Motivación al personal</a:t>
            </a:r>
          </a:p>
          <a:p>
            <a:pPr eaLnBrk="1" hangingPunct="1">
              <a:lnSpc>
                <a:spcPct val="80000"/>
              </a:lnSpc>
              <a:buClr>
                <a:srgbClr val="0033CC"/>
              </a:buClr>
              <a:buFont typeface="Wingdings" pitchFamily="2" charset="2"/>
              <a:buChar char="Ø"/>
              <a:defRPr/>
            </a:pPr>
            <a:r>
              <a:rPr lang="es-ES" sz="2800" b="1" smtClean="0"/>
              <a:t>Capacitación y desarrollo</a:t>
            </a:r>
          </a:p>
          <a:p>
            <a:pPr eaLnBrk="1" hangingPunct="1">
              <a:lnSpc>
                <a:spcPct val="80000"/>
              </a:lnSpc>
              <a:buClr>
                <a:srgbClr val="0033CC"/>
              </a:buClr>
              <a:buFont typeface="Wingdings" pitchFamily="2" charset="2"/>
              <a:buChar char="Ø"/>
              <a:defRPr/>
            </a:pPr>
            <a:r>
              <a:rPr lang="es-ES" sz="2800" b="1" smtClean="0"/>
              <a:t>Seguridad e Higiene industrial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body" idx="1"/>
          </p:nvPr>
        </p:nvSpPr>
        <p:spPr/>
        <p:txBody>
          <a:bodyPr/>
          <a:lstStyle/>
          <a:p>
            <a:pPr eaLnBrk="1" hangingPunct="1">
              <a:lnSpc>
                <a:spcPct val="80000"/>
              </a:lnSpc>
              <a:buFont typeface="Wingdings" pitchFamily="2" charset="2"/>
              <a:buChar char="Ø"/>
              <a:defRPr/>
            </a:pPr>
            <a:r>
              <a:rPr lang="es-ES" sz="2800" smtClean="0">
                <a:solidFill>
                  <a:schemeClr val="tx2"/>
                </a:solidFill>
              </a:rPr>
              <a:t>Relaciones con el Sindicato</a:t>
            </a:r>
          </a:p>
          <a:p>
            <a:pPr eaLnBrk="1" hangingPunct="1">
              <a:lnSpc>
                <a:spcPct val="80000"/>
              </a:lnSpc>
              <a:buFont typeface="Wingdings" pitchFamily="2" charset="2"/>
              <a:buChar char="Ø"/>
              <a:defRPr/>
            </a:pPr>
            <a:r>
              <a:rPr lang="es-ES" sz="2800" smtClean="0">
                <a:solidFill>
                  <a:schemeClr val="tx2"/>
                </a:solidFill>
              </a:rPr>
              <a:t>Relaciones con Dependencias Federales y otras empresas.</a:t>
            </a:r>
          </a:p>
          <a:p>
            <a:pPr eaLnBrk="1" hangingPunct="1">
              <a:lnSpc>
                <a:spcPct val="80000"/>
              </a:lnSpc>
              <a:buFont typeface="Wingdings" pitchFamily="2" charset="2"/>
              <a:buChar char="Ø"/>
              <a:defRPr/>
            </a:pPr>
            <a:r>
              <a:rPr lang="es-ES" sz="2800" smtClean="0">
                <a:solidFill>
                  <a:schemeClr val="tx2"/>
                </a:solidFill>
              </a:rPr>
              <a:t>Análisis de puestos</a:t>
            </a:r>
          </a:p>
          <a:p>
            <a:pPr eaLnBrk="1" hangingPunct="1">
              <a:lnSpc>
                <a:spcPct val="80000"/>
              </a:lnSpc>
              <a:buFont typeface="Wingdings" pitchFamily="2" charset="2"/>
              <a:buChar char="Ø"/>
              <a:defRPr/>
            </a:pPr>
            <a:r>
              <a:rPr lang="es-ES" sz="2800" smtClean="0">
                <a:solidFill>
                  <a:schemeClr val="tx2"/>
                </a:solidFill>
              </a:rPr>
              <a:t>Valuación de puestos</a:t>
            </a:r>
          </a:p>
          <a:p>
            <a:pPr eaLnBrk="1" hangingPunct="1">
              <a:lnSpc>
                <a:spcPct val="80000"/>
              </a:lnSpc>
              <a:buFont typeface="Wingdings" pitchFamily="2" charset="2"/>
              <a:buChar char="Ø"/>
              <a:defRPr/>
            </a:pPr>
            <a:r>
              <a:rPr lang="es-ES" sz="2800" smtClean="0">
                <a:solidFill>
                  <a:schemeClr val="tx2"/>
                </a:solidFill>
              </a:rPr>
              <a:t>Calificación de méritos</a:t>
            </a:r>
          </a:p>
          <a:p>
            <a:pPr eaLnBrk="1" hangingPunct="1">
              <a:lnSpc>
                <a:spcPct val="80000"/>
              </a:lnSpc>
              <a:buFont typeface="Wingdings" pitchFamily="2" charset="2"/>
              <a:buChar char="Ø"/>
              <a:defRPr/>
            </a:pPr>
            <a:r>
              <a:rPr lang="es-ES" sz="2800" smtClean="0">
                <a:solidFill>
                  <a:schemeClr val="tx2"/>
                </a:solidFill>
              </a:rPr>
              <a:t>Contratación Colectiva</a:t>
            </a:r>
          </a:p>
          <a:p>
            <a:pPr eaLnBrk="1" hangingPunct="1">
              <a:lnSpc>
                <a:spcPct val="80000"/>
              </a:lnSpc>
              <a:buFont typeface="Wingdings" pitchFamily="2" charset="2"/>
              <a:buChar char="Ø"/>
              <a:defRPr/>
            </a:pPr>
            <a:r>
              <a:rPr lang="es-ES" sz="2800" smtClean="0">
                <a:solidFill>
                  <a:schemeClr val="tx2"/>
                </a:solidFill>
              </a:rPr>
              <a:t>Contratación individual.</a:t>
            </a:r>
          </a:p>
          <a:p>
            <a:pPr eaLnBrk="1" hangingPunct="1">
              <a:lnSpc>
                <a:spcPct val="80000"/>
              </a:lnSpc>
              <a:buFont typeface="Wingdings" pitchFamily="2" charset="2"/>
              <a:buChar char="Ø"/>
              <a:defRPr/>
            </a:pPr>
            <a:r>
              <a:rPr lang="es-ES" sz="2800" smtClean="0">
                <a:solidFill>
                  <a:schemeClr val="tx2"/>
                </a:solidFill>
              </a:rPr>
              <a:t>Auditoria administrativas.</a:t>
            </a:r>
          </a:p>
          <a:p>
            <a:pPr eaLnBrk="1" hangingPunct="1">
              <a:lnSpc>
                <a:spcPct val="80000"/>
              </a:lnSpc>
              <a:buFont typeface="Wingdings" pitchFamily="2" charset="2"/>
              <a:buChar char="Ø"/>
              <a:defRPr/>
            </a:pPr>
            <a:r>
              <a:rPr lang="es-ES" sz="2800" smtClean="0">
                <a:solidFill>
                  <a:schemeClr val="tx2"/>
                </a:solidFill>
              </a:rPr>
              <a:t>Otras</a:t>
            </a:r>
            <a:endParaRPr lang="es-MX" sz="2800" smtClean="0">
              <a:solidFill>
                <a:schemeClr val="tx2"/>
              </a:solidFill>
            </a:endParaRPr>
          </a:p>
          <a:p>
            <a:pPr eaLnBrk="1" hangingPunct="1">
              <a:lnSpc>
                <a:spcPct val="80000"/>
              </a:lnSpc>
              <a:buFont typeface="Wingdings" pitchFamily="2" charset="2"/>
              <a:buNone/>
              <a:defRPr/>
            </a:pPr>
            <a:endParaRPr lang="es-MX" sz="2800" smtClean="0">
              <a:solidFill>
                <a:schemeClr val="tx2"/>
              </a:solidFill>
            </a:endParaRPr>
          </a:p>
        </p:txBody>
      </p:sp>
      <p:sp>
        <p:nvSpPr>
          <p:cNvPr id="400387" name="Rectangle 3"/>
          <p:cNvSpPr>
            <a:spLocks noGrp="1" noChangeArrowheads="1"/>
          </p:cNvSpPr>
          <p:nvPr>
            <p:ph type="title"/>
          </p:nvPr>
        </p:nvSpPr>
        <p:spPr>
          <a:xfrm>
            <a:off x="228600" y="476250"/>
            <a:ext cx="8686800" cy="1200150"/>
          </a:xfrm>
        </p:spPr>
        <p:txBody>
          <a:bodyPr/>
          <a:lstStyle/>
          <a:p>
            <a:pPr algn="ctr" eaLnBrk="1" hangingPunct="1">
              <a:defRPr/>
            </a:pPr>
            <a:r>
              <a:rPr lang="es-ES" smtClean="0">
                <a:solidFill>
                  <a:srgbClr val="FD1127"/>
                </a:solidFill>
                <a:effectLst>
                  <a:outerShdw blurRad="38100" dist="38100" dir="2700000" algn="tl">
                    <a:srgbClr val="FFFFFF"/>
                  </a:outerShdw>
                </a:effectLst>
              </a:rPr>
              <a:t>PRINCIPALES FUNCIONES  DE RECURSOS HUMANOS</a:t>
            </a:r>
            <a:endParaRPr lang="es-MX" smtClean="0">
              <a:solidFill>
                <a:srgbClr val="FD1127"/>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Grp="1" noChangeArrowheads="1"/>
          </p:cNvSpPr>
          <p:nvPr>
            <p:ph type="body" idx="1"/>
          </p:nvPr>
        </p:nvSpPr>
        <p:spPr>
          <a:xfrm>
            <a:off x="228600" y="692150"/>
            <a:ext cx="8686800" cy="5556250"/>
          </a:xfrm>
        </p:spPr>
        <p:txBody>
          <a:bodyPr/>
          <a:lstStyle/>
          <a:p>
            <a:pPr marL="609600" indent="-609600" eaLnBrk="1" hangingPunct="1">
              <a:lnSpc>
                <a:spcPct val="90000"/>
              </a:lnSpc>
              <a:buClr>
                <a:srgbClr val="0033CC"/>
              </a:buClr>
              <a:buFontTx/>
              <a:buAutoNum type="arabicPeriod"/>
              <a:defRPr/>
            </a:pPr>
            <a:r>
              <a:rPr lang="es-ES" sz="2800" smtClean="0"/>
              <a:t>Departamento de Personal</a:t>
            </a:r>
          </a:p>
          <a:p>
            <a:pPr marL="609600" indent="-609600" eaLnBrk="1" hangingPunct="1">
              <a:lnSpc>
                <a:spcPct val="90000"/>
              </a:lnSpc>
              <a:buClr>
                <a:srgbClr val="0033CC"/>
              </a:buClr>
              <a:buFontTx/>
              <a:buAutoNum type="arabicPeriod"/>
              <a:defRPr/>
            </a:pPr>
            <a:r>
              <a:rPr lang="es-ES" sz="2800" smtClean="0"/>
              <a:t>Departamento de Relaciones Industriales.</a:t>
            </a:r>
          </a:p>
          <a:p>
            <a:pPr marL="609600" indent="-609600" eaLnBrk="1" hangingPunct="1">
              <a:lnSpc>
                <a:spcPct val="90000"/>
              </a:lnSpc>
              <a:buClr>
                <a:srgbClr val="0033CC"/>
              </a:buClr>
              <a:buFontTx/>
              <a:buAutoNum type="arabicPeriod"/>
              <a:defRPr/>
            </a:pPr>
            <a:r>
              <a:rPr lang="es-ES" sz="2800" smtClean="0"/>
              <a:t>Departamento Administrativo. </a:t>
            </a:r>
          </a:p>
          <a:p>
            <a:pPr marL="609600" indent="-609600" eaLnBrk="1" hangingPunct="1">
              <a:lnSpc>
                <a:spcPct val="90000"/>
              </a:lnSpc>
              <a:buClr>
                <a:srgbClr val="0033CC"/>
              </a:buClr>
              <a:buFontTx/>
              <a:buAutoNum type="arabicPeriod"/>
              <a:defRPr/>
            </a:pPr>
            <a:r>
              <a:rPr lang="es-ES" sz="2800" smtClean="0"/>
              <a:t>Departamento de Personal y Relaciones Públicas</a:t>
            </a:r>
          </a:p>
          <a:p>
            <a:pPr marL="609600" indent="-609600" eaLnBrk="1" hangingPunct="1">
              <a:lnSpc>
                <a:spcPct val="90000"/>
              </a:lnSpc>
              <a:buClr>
                <a:srgbClr val="0033CC"/>
              </a:buClr>
              <a:buFontTx/>
              <a:buAutoNum type="arabicPeriod"/>
              <a:defRPr/>
            </a:pPr>
            <a:r>
              <a:rPr lang="es-ES" sz="2800" smtClean="0"/>
              <a:t>Departamento de Relaciones Internas.</a:t>
            </a:r>
          </a:p>
          <a:p>
            <a:pPr marL="609600" indent="-609600" eaLnBrk="1" hangingPunct="1">
              <a:lnSpc>
                <a:spcPct val="90000"/>
              </a:lnSpc>
              <a:buClr>
                <a:srgbClr val="0033CC"/>
              </a:buClr>
              <a:buFontTx/>
              <a:buAutoNum type="arabicPeriod"/>
              <a:defRPr/>
            </a:pPr>
            <a:r>
              <a:rPr lang="es-ES" sz="2800" smtClean="0"/>
              <a:t>Departamento de Trabajo</a:t>
            </a:r>
          </a:p>
          <a:p>
            <a:pPr marL="609600" indent="-609600" eaLnBrk="1" hangingPunct="1">
              <a:lnSpc>
                <a:spcPct val="90000"/>
              </a:lnSpc>
              <a:buClr>
                <a:srgbClr val="0033CC"/>
              </a:buClr>
              <a:buFontTx/>
              <a:buAutoNum type="arabicPeriod"/>
              <a:defRPr/>
            </a:pPr>
            <a:r>
              <a:rPr lang="es-ES" sz="2800" smtClean="0"/>
              <a:t>Encargado de Personal</a:t>
            </a:r>
          </a:p>
          <a:p>
            <a:pPr marL="609600" indent="-609600" eaLnBrk="1" hangingPunct="1">
              <a:lnSpc>
                <a:spcPct val="90000"/>
              </a:lnSpc>
              <a:buClr>
                <a:srgbClr val="0033CC"/>
              </a:buClr>
              <a:buFontTx/>
              <a:buAutoNum type="arabicPeriod"/>
              <a:defRPr/>
            </a:pPr>
            <a:r>
              <a:rPr lang="es-ES" sz="2800" smtClean="0"/>
              <a:t>Jefe de Personal</a:t>
            </a:r>
          </a:p>
          <a:p>
            <a:pPr marL="609600" indent="-609600" eaLnBrk="1" hangingPunct="1">
              <a:lnSpc>
                <a:spcPct val="90000"/>
              </a:lnSpc>
              <a:buClr>
                <a:srgbClr val="0033CC"/>
              </a:buClr>
              <a:buFontTx/>
              <a:buAutoNum type="arabicPeriod"/>
              <a:defRPr/>
            </a:pPr>
            <a:r>
              <a:rPr lang="es-ES" sz="2800" smtClean="0"/>
              <a:t>Supervisor de Personal.</a:t>
            </a:r>
          </a:p>
          <a:p>
            <a:pPr marL="609600" indent="-609600" eaLnBrk="1" hangingPunct="1">
              <a:lnSpc>
                <a:spcPct val="90000"/>
              </a:lnSpc>
              <a:buClr>
                <a:srgbClr val="0033CC"/>
              </a:buClr>
              <a:buFontTx/>
              <a:buAutoNum type="arabicPeriod"/>
              <a:defRPr/>
            </a:pPr>
            <a:r>
              <a:rPr lang="es-ES" sz="2800" smtClean="0"/>
              <a:t>Sin denominación (función absorvida por una o varias personas o departamentos)</a:t>
            </a:r>
            <a:endParaRPr lang="es-MX" sz="2800"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0" y="333375"/>
            <a:ext cx="8686800" cy="838200"/>
          </a:xfrm>
        </p:spPr>
        <p:txBody>
          <a:bodyPr/>
          <a:lstStyle/>
          <a:p>
            <a:pPr algn="ctr" eaLnBrk="1" hangingPunct="1">
              <a:defRPr/>
            </a:pPr>
            <a:r>
              <a:rPr lang="es-ES" sz="3600" smtClean="0">
                <a:solidFill>
                  <a:srgbClr val="FD1127"/>
                </a:solidFill>
                <a:effectLst>
                  <a:outerShdw blurRad="38100" dist="38100" dir="2700000" algn="tl">
                    <a:srgbClr val="FFFFFF"/>
                  </a:outerShdw>
                </a:effectLst>
              </a:rPr>
              <a:t>SUBFUNCION DEL DEPARTAMENTO DE RECURSOS HUMANOS</a:t>
            </a:r>
            <a:endParaRPr lang="es-MX" sz="3600" smtClean="0">
              <a:solidFill>
                <a:srgbClr val="FD1127"/>
              </a:solidFill>
              <a:effectLst>
                <a:outerShdw blurRad="38100" dist="38100" dir="2700000" algn="tl">
                  <a:srgbClr val="FFFFFF"/>
                </a:outerShdw>
              </a:effectLst>
            </a:endParaRPr>
          </a:p>
        </p:txBody>
      </p:sp>
      <p:sp>
        <p:nvSpPr>
          <p:cNvPr id="402435" name="Rectangle 3"/>
          <p:cNvSpPr>
            <a:spLocks noGrp="1" noChangeArrowheads="1"/>
          </p:cNvSpPr>
          <p:nvPr>
            <p:ph type="body" idx="1"/>
          </p:nvPr>
        </p:nvSpPr>
        <p:spPr>
          <a:xfrm>
            <a:off x="457200" y="1557338"/>
            <a:ext cx="8229600" cy="4462462"/>
          </a:xfrm>
        </p:spPr>
        <p:txBody>
          <a:bodyPr/>
          <a:lstStyle/>
          <a:p>
            <a:pPr algn="just" eaLnBrk="1" hangingPunct="1">
              <a:lnSpc>
                <a:spcPct val="80000"/>
              </a:lnSpc>
              <a:defRPr/>
            </a:pPr>
            <a:r>
              <a:rPr lang="es-ES" sz="2400" smtClean="0"/>
              <a:t>Reclutamiento.- Buscar y atraer solicitantes capaces para cubrir las vacantes que se presenten.</a:t>
            </a:r>
          </a:p>
          <a:p>
            <a:pPr algn="just" eaLnBrk="1" hangingPunct="1">
              <a:lnSpc>
                <a:spcPct val="80000"/>
              </a:lnSpc>
              <a:buFontTx/>
              <a:buNone/>
              <a:defRPr/>
            </a:pPr>
            <a:endParaRPr lang="es-ES" sz="2400" smtClean="0"/>
          </a:p>
          <a:p>
            <a:pPr algn="just" eaLnBrk="1" hangingPunct="1">
              <a:lnSpc>
                <a:spcPct val="80000"/>
              </a:lnSpc>
              <a:defRPr/>
            </a:pPr>
            <a:r>
              <a:rPr lang="es-ES" sz="2400" smtClean="0"/>
              <a:t>Selección.- Analizar las habilidades y capacidades de los solicitantes a fin de decidir, sobre bases objetivas, cuáles tienen mayor potencial para el desempeño de un puesto y posibilidades de un desarrollo futuro, tanto personal como de la organización.</a:t>
            </a:r>
            <a:endParaRPr lang="es-MX" sz="2400" smtClean="0"/>
          </a:p>
          <a:p>
            <a:pPr algn="just" eaLnBrk="1" hangingPunct="1">
              <a:lnSpc>
                <a:spcPct val="80000"/>
              </a:lnSpc>
              <a:buFontTx/>
              <a:buNone/>
              <a:defRPr/>
            </a:pPr>
            <a:endParaRPr lang="es-ES" sz="2400" smtClean="0"/>
          </a:p>
          <a:p>
            <a:pPr algn="just" eaLnBrk="1" hangingPunct="1">
              <a:lnSpc>
                <a:spcPct val="80000"/>
              </a:lnSpc>
              <a:defRPr/>
            </a:pPr>
            <a:r>
              <a:rPr lang="es-ES" sz="2400" smtClean="0"/>
              <a:t>CAPTACION </a:t>
            </a:r>
          </a:p>
          <a:p>
            <a:pPr algn="just" eaLnBrk="1" hangingPunct="1">
              <a:lnSpc>
                <a:spcPct val="80000"/>
              </a:lnSpc>
              <a:buFontTx/>
              <a:buNone/>
              <a:defRPr/>
            </a:pPr>
            <a:r>
              <a:rPr lang="es-ES" sz="2400" smtClean="0"/>
              <a:t>     Cuyo objetivo es lograr que todos los puestos sean cubiertos por personal idóneo de acuerdo a una adecuada planeación de los recursos humanos.</a:t>
            </a:r>
          </a:p>
          <a:p>
            <a:pPr algn="just" eaLnBrk="1" hangingPunct="1">
              <a:lnSpc>
                <a:spcPct val="80000"/>
              </a:lnSpc>
              <a:defRPr/>
            </a:pPr>
            <a:endParaRPr lang="es-ES" sz="2400" smtClean="0"/>
          </a:p>
          <a:p>
            <a:pPr algn="just" eaLnBrk="1" hangingPunct="1">
              <a:lnSpc>
                <a:spcPct val="80000"/>
              </a:lnSpc>
              <a:defRPr/>
            </a:pPr>
            <a:endParaRPr lang="es-ES" sz="240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body" idx="1"/>
          </p:nvPr>
        </p:nvSpPr>
        <p:spPr/>
        <p:txBody>
          <a:bodyPr/>
          <a:lstStyle/>
          <a:p>
            <a:pPr algn="just" eaLnBrk="1" hangingPunct="1">
              <a:lnSpc>
                <a:spcPct val="80000"/>
              </a:lnSpc>
              <a:defRPr/>
            </a:pPr>
            <a:r>
              <a:rPr lang="es-ES" sz="2000" smtClean="0"/>
              <a:t>Inducción.- Dar toda la información necesaria al nuevo trabajador y realizar todas las actividades pertinentes para lograr su rápida incorporación a la empresa a fin de que se logre una plena identificación entre ambas partes.</a:t>
            </a:r>
          </a:p>
          <a:p>
            <a:pPr algn="just" eaLnBrk="1" hangingPunct="1">
              <a:lnSpc>
                <a:spcPct val="80000"/>
              </a:lnSpc>
              <a:defRPr/>
            </a:pPr>
            <a:endParaRPr lang="es-ES" sz="2000" smtClean="0"/>
          </a:p>
          <a:p>
            <a:pPr algn="just" eaLnBrk="1" hangingPunct="1">
              <a:lnSpc>
                <a:spcPct val="80000"/>
              </a:lnSpc>
              <a:defRPr/>
            </a:pPr>
            <a:r>
              <a:rPr lang="es-ES" sz="2000" smtClean="0"/>
              <a:t>Integración, promoción transferencia.- Asignar a los trabajadores a los puestos en que mejor utilicen sus capacidades. Buscar su desarrollo integral y estar pendiente de aquellos movimientos que le permitan una mejor posición para su desarrollo, el de la organización y el de la colectividad.</a:t>
            </a:r>
          </a:p>
          <a:p>
            <a:pPr algn="just" eaLnBrk="1" hangingPunct="1">
              <a:lnSpc>
                <a:spcPct val="80000"/>
              </a:lnSpc>
              <a:defRPr/>
            </a:pPr>
            <a:endParaRPr lang="es-ES" sz="2000" smtClean="0"/>
          </a:p>
          <a:p>
            <a:pPr algn="just" eaLnBrk="1" hangingPunct="1">
              <a:lnSpc>
                <a:spcPct val="80000"/>
              </a:lnSpc>
              <a:defRPr/>
            </a:pPr>
            <a:r>
              <a:rPr lang="es-ES" sz="2000" smtClean="0"/>
              <a:t>Vencimiento de contratos de trabajo.- En este caso, deberá hacerse en la forma más conveniente tanto para la organización como para el trabajador, de acuerdo con la ley y realizar una entrevista con el trabajador explicando la situación.</a:t>
            </a:r>
            <a:endParaRPr lang="es-MX" sz="2000" smtClean="0"/>
          </a:p>
        </p:txBody>
      </p:sp>
      <p:sp>
        <p:nvSpPr>
          <p:cNvPr id="404483" name="Rectangle 3"/>
          <p:cNvSpPr>
            <a:spLocks noGrp="1" noChangeArrowheads="1"/>
          </p:cNvSpPr>
          <p:nvPr>
            <p:ph type="title"/>
          </p:nvPr>
        </p:nvSpPr>
        <p:spPr>
          <a:xfrm>
            <a:off x="457200" y="333375"/>
            <a:ext cx="8686800" cy="838200"/>
          </a:xfrm>
        </p:spPr>
        <p:txBody>
          <a:bodyPr/>
          <a:lstStyle/>
          <a:p>
            <a:pPr algn="ctr" eaLnBrk="1" hangingPunct="1">
              <a:defRPr/>
            </a:pPr>
            <a:r>
              <a:rPr lang="es-ES" sz="3600" smtClean="0">
                <a:solidFill>
                  <a:srgbClr val="FD1127"/>
                </a:solidFill>
                <a:effectLst>
                  <a:outerShdw blurRad="38100" dist="38100" dir="2700000" algn="tl">
                    <a:srgbClr val="FFFFFF"/>
                  </a:outerShdw>
                </a:effectLst>
              </a:rPr>
              <a:t>SUBFUNCION DEL DEPARTAMENTO DE RECURSOS HUMANOS</a:t>
            </a:r>
            <a:endParaRPr lang="es-MX" sz="3600" smtClean="0">
              <a:solidFill>
                <a:srgbClr val="FD1127"/>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5" name="Rectangle 5"/>
          <p:cNvSpPr>
            <a:spLocks noChangeArrowheads="1"/>
          </p:cNvSpPr>
          <p:nvPr/>
        </p:nvSpPr>
        <p:spPr bwMode="auto">
          <a:xfrm>
            <a:off x="323850" y="333375"/>
            <a:ext cx="8686800" cy="838200"/>
          </a:xfrm>
          <a:prstGeom prst="rect">
            <a:avLst/>
          </a:prstGeom>
          <a:noFill/>
          <a:ln w="9525">
            <a:noFill/>
            <a:miter lim="800000"/>
            <a:headEnd/>
            <a:tailEnd/>
          </a:ln>
          <a:effectLst/>
        </p:spPr>
        <p:txBody>
          <a:bodyPr anchor="ctr"/>
          <a:lstStyle/>
          <a:p>
            <a:pPr eaLnBrk="1" hangingPunct="1">
              <a:defRPr/>
            </a:pPr>
            <a:r>
              <a:rPr lang="es-ES" sz="4000">
                <a:solidFill>
                  <a:srgbClr val="FF0000"/>
                </a:solidFill>
                <a:effectLst>
                  <a:outerShdw blurRad="38100" dist="38100" dir="2700000" algn="tl">
                    <a:srgbClr val="FFFFFF"/>
                  </a:outerShdw>
                </a:effectLst>
                <a:latin typeface="Tahoma" pitchFamily="34" charset="0"/>
              </a:rPr>
              <a:t>FUNCION PRIMORDIAL DE LA ADMINISTRACION DE PERSONAL</a:t>
            </a:r>
            <a:endParaRPr lang="es-MX" sz="4000">
              <a:solidFill>
                <a:srgbClr val="FF0000"/>
              </a:solidFill>
              <a:effectLst>
                <a:outerShdw blurRad="38100" dist="38100" dir="2700000" algn="tl">
                  <a:srgbClr val="FFFFFF"/>
                </a:outerShdw>
              </a:effectLst>
              <a:latin typeface="Tahoma" pitchFamily="34" charset="0"/>
            </a:endParaRPr>
          </a:p>
        </p:txBody>
      </p:sp>
      <p:sp>
        <p:nvSpPr>
          <p:cNvPr id="174086" name="Rectangle 6"/>
          <p:cNvSpPr>
            <a:spLocks noChangeArrowheads="1"/>
          </p:cNvSpPr>
          <p:nvPr/>
        </p:nvSpPr>
        <p:spPr bwMode="auto">
          <a:xfrm>
            <a:off x="457200" y="1916113"/>
            <a:ext cx="8686800" cy="4572000"/>
          </a:xfrm>
          <a:prstGeom prst="rect">
            <a:avLst/>
          </a:prstGeom>
          <a:noFill/>
          <a:ln w="9525">
            <a:noFill/>
            <a:miter lim="800000"/>
            <a:headEnd/>
            <a:tailEnd/>
          </a:ln>
          <a:effectLst/>
        </p:spPr>
        <p:txBody>
          <a:bodyPr/>
          <a:lstStyle/>
          <a:p>
            <a:pPr marL="342900" indent="-342900" algn="just" eaLnBrk="1" hangingPunct="1">
              <a:lnSpc>
                <a:spcPct val="115000"/>
              </a:lnSpc>
              <a:spcBef>
                <a:spcPct val="20000"/>
              </a:spcBef>
              <a:buClr>
                <a:srgbClr val="FFFF00"/>
              </a:buClr>
              <a:buSzPct val="120000"/>
              <a:defRPr/>
            </a:pPr>
            <a:r>
              <a:rPr lang="es-ES" sz="2000">
                <a:effectLst>
                  <a:outerShdw blurRad="38100" dist="38100" dir="2700000" algn="tl">
                    <a:srgbClr val="010199"/>
                  </a:outerShdw>
                </a:effectLst>
                <a:latin typeface="Tahoma" pitchFamily="34" charset="0"/>
              </a:rPr>
              <a:t>PLANEACION DE LOS RECURSOS HUMANOS</a:t>
            </a:r>
          </a:p>
          <a:p>
            <a:pPr marL="342900" indent="-342900" algn="just" eaLnBrk="1" hangingPunct="1">
              <a:lnSpc>
                <a:spcPct val="115000"/>
              </a:lnSpc>
              <a:spcBef>
                <a:spcPct val="20000"/>
              </a:spcBef>
              <a:buClr>
                <a:srgbClr val="FFFF00"/>
              </a:buClr>
              <a:buSzPct val="120000"/>
              <a:defRPr/>
            </a:pPr>
            <a:r>
              <a:rPr lang="es-ES" sz="2000">
                <a:effectLst>
                  <a:outerShdw blurRad="38100" dist="38100" dir="2700000" algn="tl">
                    <a:srgbClr val="010199"/>
                  </a:outerShdw>
                </a:effectLst>
                <a:latin typeface="Tahoma" pitchFamily="34" charset="0"/>
              </a:rPr>
              <a:t>Es una técnica que tiene como objetivo estimular la demanda futura de recursos humanos de una organización . Mediante esta técnica el gerente de línea y los especialistas de personal diseñan planes que apoyen la estrategia  de la organización y que permitan llenar las vacantes que existan con una filosofía proactiva.</a:t>
            </a:r>
          </a:p>
          <a:p>
            <a:pPr marL="342900" indent="-342900" algn="just" eaLnBrk="1" hangingPunct="1">
              <a:lnSpc>
                <a:spcPct val="115000"/>
              </a:lnSpc>
              <a:spcBef>
                <a:spcPct val="20000"/>
              </a:spcBef>
              <a:buClr>
                <a:srgbClr val="FFFF00"/>
              </a:buClr>
              <a:buSzPct val="120000"/>
              <a:defRPr/>
            </a:pPr>
            <a:r>
              <a:rPr lang="es-ES" sz="2000">
                <a:effectLst>
                  <a:outerShdw blurRad="38100" dist="38100" dir="2700000" algn="tl">
                    <a:srgbClr val="010199"/>
                  </a:outerShdw>
                </a:effectLst>
                <a:latin typeface="Tahoma" pitchFamily="34" charset="0"/>
              </a:rPr>
              <a:t>Si la organización no cuenta con el número adecuado de personas que reúnan las características necesarias no podrá alcanzar sus objetivos de carácter estratégico, objetivo y funcional. </a:t>
            </a:r>
          </a:p>
          <a:p>
            <a:pPr marL="342900" indent="-342900" algn="just" eaLnBrk="1" hangingPunct="1">
              <a:lnSpc>
                <a:spcPct val="115000"/>
              </a:lnSpc>
              <a:spcBef>
                <a:spcPct val="20000"/>
              </a:spcBef>
              <a:buClr>
                <a:srgbClr val="FFFF00"/>
              </a:buClr>
              <a:buSzPct val="120000"/>
              <a:defRPr/>
            </a:pPr>
            <a:r>
              <a:rPr lang="es-ES" sz="2000">
                <a:effectLst>
                  <a:outerShdw blurRad="38100" dist="38100" dir="2700000" algn="tl">
                    <a:srgbClr val="010199"/>
                  </a:outerShdw>
                </a:effectLst>
                <a:latin typeface="Tahoma" pitchFamily="34" charset="0"/>
              </a:rPr>
              <a:t>En el terreno internacional un gran grupo de ejecutivos hace énfasis en la plantación de personal.</a:t>
            </a:r>
          </a:p>
          <a:p>
            <a:pPr marL="342900" indent="-342900" algn="just" eaLnBrk="1" hangingPunct="1">
              <a:lnSpc>
                <a:spcPct val="115000"/>
              </a:lnSpc>
              <a:spcBef>
                <a:spcPct val="20000"/>
              </a:spcBef>
              <a:buClr>
                <a:srgbClr val="FFFF00"/>
              </a:buClr>
              <a:buSzPct val="120000"/>
              <a:defRPr/>
            </a:pPr>
            <a:endParaRPr lang="es-MX" sz="2000">
              <a:effectLst>
                <a:outerShdw blurRad="38100" dist="38100" dir="2700000" algn="tl">
                  <a:srgbClr val="010199"/>
                </a:outerShdw>
              </a:effectLst>
              <a:latin typeface="Tahom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7" name="Rectangle 5"/>
          <p:cNvSpPr>
            <a:spLocks noGrp="1" noChangeArrowheads="1"/>
          </p:cNvSpPr>
          <p:nvPr>
            <p:ph type="title"/>
          </p:nvPr>
        </p:nvSpPr>
        <p:spPr>
          <a:xfrm>
            <a:off x="457200" y="260350"/>
            <a:ext cx="8686800" cy="838200"/>
          </a:xfrm>
        </p:spPr>
        <p:txBody>
          <a:bodyPr/>
          <a:lstStyle/>
          <a:p>
            <a:pPr eaLnBrk="1" hangingPunct="1">
              <a:defRPr/>
            </a:pPr>
            <a:r>
              <a:rPr lang="es-ES" smtClean="0">
                <a:solidFill>
                  <a:srgbClr val="FD1127"/>
                </a:solidFill>
                <a:effectLst>
                  <a:outerShdw blurRad="38100" dist="38100" dir="2700000" algn="tl">
                    <a:srgbClr val="FFFFFF"/>
                  </a:outerShdw>
                </a:effectLst>
              </a:rPr>
              <a:t>TIPOS DE RECLUTAMIENTO</a:t>
            </a:r>
          </a:p>
        </p:txBody>
      </p:sp>
      <p:sp>
        <p:nvSpPr>
          <p:cNvPr id="166918" name="Rectangle 6"/>
          <p:cNvSpPr>
            <a:spLocks noGrp="1" noChangeArrowheads="1"/>
          </p:cNvSpPr>
          <p:nvPr>
            <p:ph type="body" idx="1"/>
          </p:nvPr>
        </p:nvSpPr>
        <p:spPr>
          <a:xfrm>
            <a:off x="0" y="1052513"/>
            <a:ext cx="8686800" cy="4572000"/>
          </a:xfrm>
        </p:spPr>
        <p:txBody>
          <a:bodyPr/>
          <a:lstStyle/>
          <a:p>
            <a:pPr eaLnBrk="1" hangingPunct="1">
              <a:lnSpc>
                <a:spcPct val="80000"/>
              </a:lnSpc>
              <a:buClr>
                <a:srgbClr val="0033CC"/>
              </a:buClr>
              <a:buFontTx/>
              <a:buNone/>
              <a:defRPr/>
            </a:pPr>
            <a:r>
              <a:rPr lang="es-ES" sz="2400" b="1" smtClean="0"/>
              <a:t>CANALES DE RECLUTAMIENTO INTERNO</a:t>
            </a:r>
          </a:p>
          <a:p>
            <a:pPr eaLnBrk="1" hangingPunct="1">
              <a:lnSpc>
                <a:spcPct val="80000"/>
              </a:lnSpc>
              <a:buClr>
                <a:srgbClr val="0033CC"/>
              </a:buClr>
              <a:defRPr/>
            </a:pPr>
            <a:r>
              <a:rPr lang="es-ES" sz="2400" smtClean="0"/>
              <a:t>EMPLEADOS QUE SE RETIRAN</a:t>
            </a:r>
          </a:p>
          <a:p>
            <a:pPr eaLnBrk="1" hangingPunct="1">
              <a:lnSpc>
                <a:spcPct val="80000"/>
              </a:lnSpc>
              <a:buClr>
                <a:srgbClr val="0033CC"/>
              </a:buClr>
              <a:defRPr/>
            </a:pPr>
            <a:r>
              <a:rPr lang="es-ES" sz="2400" smtClean="0"/>
              <a:t>PROGRAMAS DE PROMOCION</a:t>
            </a:r>
          </a:p>
          <a:p>
            <a:pPr eaLnBrk="1" hangingPunct="1">
              <a:lnSpc>
                <a:spcPct val="80000"/>
              </a:lnSpc>
              <a:buClr>
                <a:srgbClr val="0033CC"/>
              </a:buClr>
              <a:buFontTx/>
              <a:buNone/>
              <a:defRPr/>
            </a:pPr>
            <a:r>
              <a:rPr lang="es-ES" sz="2400" b="1" smtClean="0"/>
              <a:t>CANALES DE RECLUTAMIENTO EXTERNO</a:t>
            </a:r>
          </a:p>
          <a:p>
            <a:pPr eaLnBrk="1" hangingPunct="1">
              <a:lnSpc>
                <a:spcPct val="80000"/>
              </a:lnSpc>
              <a:buClr>
                <a:srgbClr val="0033CC"/>
              </a:buClr>
              <a:defRPr/>
            </a:pPr>
            <a:r>
              <a:rPr lang="es-ES" sz="2000" smtClean="0"/>
              <a:t>ESPONTANEOS</a:t>
            </a:r>
          </a:p>
          <a:p>
            <a:pPr eaLnBrk="1" hangingPunct="1">
              <a:lnSpc>
                <a:spcPct val="80000"/>
              </a:lnSpc>
              <a:buClr>
                <a:srgbClr val="0033CC"/>
              </a:buClr>
              <a:defRPr/>
            </a:pPr>
            <a:r>
              <a:rPr lang="es-ES" sz="2000" smtClean="0"/>
              <a:t>REFERENCIA DE OTROS EMPLEADOS</a:t>
            </a:r>
          </a:p>
          <a:p>
            <a:pPr eaLnBrk="1" hangingPunct="1">
              <a:lnSpc>
                <a:spcPct val="80000"/>
              </a:lnSpc>
              <a:buClr>
                <a:srgbClr val="0033CC"/>
              </a:buClr>
              <a:defRPr/>
            </a:pPr>
            <a:r>
              <a:rPr lang="es-ES" sz="2000" smtClean="0"/>
              <a:t>PUBLICIDAD</a:t>
            </a:r>
          </a:p>
          <a:p>
            <a:pPr eaLnBrk="1" hangingPunct="1">
              <a:lnSpc>
                <a:spcPct val="80000"/>
              </a:lnSpc>
              <a:buClr>
                <a:srgbClr val="0033CC"/>
              </a:buClr>
              <a:defRPr/>
            </a:pPr>
            <a:r>
              <a:rPr lang="es-ES" sz="2000" smtClean="0"/>
              <a:t>ENTIDADES ESTATALES</a:t>
            </a:r>
          </a:p>
          <a:p>
            <a:pPr eaLnBrk="1" hangingPunct="1">
              <a:lnSpc>
                <a:spcPct val="80000"/>
              </a:lnSpc>
              <a:buClr>
                <a:srgbClr val="0033CC"/>
              </a:buClr>
              <a:defRPr/>
            </a:pPr>
            <a:r>
              <a:rPr lang="es-ES" sz="2000" smtClean="0"/>
              <a:t>AGENCIAS PRIVADAS</a:t>
            </a:r>
          </a:p>
          <a:p>
            <a:pPr eaLnBrk="1" hangingPunct="1">
              <a:lnSpc>
                <a:spcPct val="80000"/>
              </a:lnSpc>
              <a:buClr>
                <a:srgbClr val="0033CC"/>
              </a:buClr>
              <a:defRPr/>
            </a:pPr>
            <a:r>
              <a:rPr lang="es-ES" sz="2000" smtClean="0"/>
              <a:t>COMPAÑIAS DE UBICACIÓN DE PROFESIONALES</a:t>
            </a:r>
          </a:p>
          <a:p>
            <a:pPr eaLnBrk="1" hangingPunct="1">
              <a:lnSpc>
                <a:spcPct val="80000"/>
              </a:lnSpc>
              <a:buClr>
                <a:srgbClr val="0033CC"/>
              </a:buClr>
              <a:defRPr/>
            </a:pPr>
            <a:r>
              <a:rPr lang="es-ES" sz="2000" smtClean="0"/>
              <a:t>INSTITUCIONES EDUCATIVAS</a:t>
            </a:r>
          </a:p>
          <a:p>
            <a:pPr eaLnBrk="1" hangingPunct="1">
              <a:lnSpc>
                <a:spcPct val="80000"/>
              </a:lnSpc>
              <a:buClr>
                <a:srgbClr val="0033CC"/>
              </a:buClr>
              <a:defRPr/>
            </a:pPr>
            <a:r>
              <a:rPr lang="es-ES" sz="2000" smtClean="0"/>
              <a:t>ASOCIACIONES PROFESIONALES</a:t>
            </a:r>
          </a:p>
          <a:p>
            <a:pPr eaLnBrk="1" hangingPunct="1">
              <a:lnSpc>
                <a:spcPct val="80000"/>
              </a:lnSpc>
              <a:buClr>
                <a:srgbClr val="0033CC"/>
              </a:buClr>
              <a:defRPr/>
            </a:pPr>
            <a:r>
              <a:rPr lang="es-ES" sz="2000" smtClean="0"/>
              <a:t>ORGANIZACIONES GREMIALES</a:t>
            </a:r>
          </a:p>
          <a:p>
            <a:pPr eaLnBrk="1" hangingPunct="1">
              <a:lnSpc>
                <a:spcPct val="80000"/>
              </a:lnSpc>
              <a:buClr>
                <a:srgbClr val="0033CC"/>
              </a:buClr>
              <a:defRPr/>
            </a:pPr>
            <a:r>
              <a:rPr lang="es-ES" sz="2000" smtClean="0"/>
              <a:t>OPERATIVOS MILITARES</a:t>
            </a:r>
          </a:p>
          <a:p>
            <a:pPr eaLnBrk="1" hangingPunct="1">
              <a:lnSpc>
                <a:spcPct val="80000"/>
              </a:lnSpc>
              <a:buClr>
                <a:srgbClr val="0033CC"/>
              </a:buClr>
              <a:defRPr/>
            </a:pPr>
            <a:r>
              <a:rPr lang="es-ES" sz="2000" smtClean="0"/>
              <a:t>PROGRAMAS GUBERNAMENTALES</a:t>
            </a:r>
          </a:p>
          <a:p>
            <a:pPr eaLnBrk="1" hangingPunct="1">
              <a:lnSpc>
                <a:spcPct val="80000"/>
              </a:lnSpc>
              <a:buClr>
                <a:srgbClr val="0033CC"/>
              </a:buClr>
              <a:defRPr/>
            </a:pPr>
            <a:r>
              <a:rPr lang="es-ES" sz="2000" smtClean="0"/>
              <a:t>AGENCIAS DE EMPLEOS TEMPORALES</a:t>
            </a:r>
          </a:p>
          <a:p>
            <a:pPr eaLnBrk="1" hangingPunct="1">
              <a:lnSpc>
                <a:spcPct val="80000"/>
              </a:lnSpc>
              <a:buClr>
                <a:srgbClr val="0033CC"/>
              </a:buClr>
              <a:defRPr/>
            </a:pPr>
            <a:r>
              <a:rPr lang="es-ES" sz="2000" smtClean="0"/>
              <a:t>RECLUTAMIENTO INTERNACIONAL</a:t>
            </a:r>
          </a:p>
          <a:p>
            <a:pPr eaLnBrk="1" hangingPunct="1">
              <a:lnSpc>
                <a:spcPct val="80000"/>
              </a:lnSpc>
              <a:buClr>
                <a:srgbClr val="0033CC"/>
              </a:buClr>
              <a:defRPr/>
            </a:pPr>
            <a:r>
              <a:rPr lang="es-ES" sz="2000" smtClean="0"/>
              <a:t>FERIAS DE TRABAJO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p:txBody>
          <a:bodyPr/>
          <a:lstStyle/>
          <a:p>
            <a:pPr marL="609600" indent="-609600" eaLnBrk="1" hangingPunct="1">
              <a:buFontTx/>
              <a:buAutoNum type="arabicPeriod"/>
              <a:defRPr/>
            </a:pPr>
            <a:r>
              <a:rPr lang="es-ES" sz="2800" smtClean="0"/>
              <a:t>RECEPCION PRELIMINAR DE DOCUMENTOS</a:t>
            </a:r>
          </a:p>
          <a:p>
            <a:pPr marL="609600" indent="-609600" eaLnBrk="1" hangingPunct="1">
              <a:buFontTx/>
              <a:buAutoNum type="arabicPeriod"/>
              <a:defRPr/>
            </a:pPr>
            <a:r>
              <a:rPr lang="es-ES" sz="2800" smtClean="0"/>
              <a:t>PRUEBAS DE IDONEIDAD</a:t>
            </a:r>
          </a:p>
          <a:p>
            <a:pPr marL="609600" indent="-609600" eaLnBrk="1" hangingPunct="1">
              <a:buFontTx/>
              <a:buAutoNum type="arabicPeriod"/>
              <a:defRPr/>
            </a:pPr>
            <a:r>
              <a:rPr lang="es-ES" sz="2800" smtClean="0"/>
              <a:t>ENTREVISTA DE SELECCIÓN</a:t>
            </a:r>
          </a:p>
          <a:p>
            <a:pPr marL="609600" indent="-609600" eaLnBrk="1" hangingPunct="1">
              <a:buFontTx/>
              <a:buAutoNum type="arabicPeriod"/>
              <a:defRPr/>
            </a:pPr>
            <a:r>
              <a:rPr lang="es-ES" sz="2800" smtClean="0"/>
              <a:t>VERIFICACION DE DATOS Y REFERENCIA</a:t>
            </a:r>
          </a:p>
          <a:p>
            <a:pPr marL="609600" indent="-609600" eaLnBrk="1" hangingPunct="1">
              <a:buFontTx/>
              <a:buAutoNum type="arabicPeriod"/>
              <a:defRPr/>
            </a:pPr>
            <a:r>
              <a:rPr lang="es-ES" sz="2800" smtClean="0"/>
              <a:t>EXAMEN MEDICO</a:t>
            </a:r>
          </a:p>
          <a:p>
            <a:pPr marL="609600" indent="-609600" eaLnBrk="1" hangingPunct="1">
              <a:buFontTx/>
              <a:buAutoNum type="arabicPeriod"/>
              <a:defRPr/>
            </a:pPr>
            <a:r>
              <a:rPr lang="es-ES" sz="2800" smtClean="0"/>
              <a:t>ENTREVISTA CON EL SUPERVISOR</a:t>
            </a:r>
          </a:p>
          <a:p>
            <a:pPr marL="609600" indent="-609600" eaLnBrk="1" hangingPunct="1">
              <a:buFontTx/>
              <a:buAutoNum type="arabicPeriod"/>
              <a:defRPr/>
            </a:pPr>
            <a:r>
              <a:rPr lang="es-ES" sz="2800" smtClean="0"/>
              <a:t>DESCRIPCION REALISTA DEL PUESTO</a:t>
            </a:r>
          </a:p>
          <a:p>
            <a:pPr marL="609600" indent="-609600" eaLnBrk="1" hangingPunct="1">
              <a:buFontTx/>
              <a:buAutoNum type="arabicPeriod"/>
              <a:defRPr/>
            </a:pPr>
            <a:r>
              <a:rPr lang="es-ES" sz="2800" smtClean="0"/>
              <a:t>DECISION DE CONTRATAR</a:t>
            </a:r>
          </a:p>
        </p:txBody>
      </p:sp>
      <p:sp>
        <p:nvSpPr>
          <p:cNvPr id="167941" name="Rectangle 5"/>
          <p:cNvSpPr>
            <a:spLocks noGrp="1" noChangeArrowheads="1"/>
          </p:cNvSpPr>
          <p:nvPr>
            <p:ph type="title"/>
          </p:nvPr>
        </p:nvSpPr>
        <p:spPr/>
        <p:txBody>
          <a:bodyPr/>
          <a:lstStyle/>
          <a:p>
            <a:pPr algn="ctr" eaLnBrk="1" hangingPunct="1">
              <a:defRPr/>
            </a:pPr>
            <a:r>
              <a:rPr lang="es-ES" smtClean="0">
                <a:solidFill>
                  <a:srgbClr val="FD1127"/>
                </a:solidFill>
                <a:effectLst>
                  <a:outerShdw blurRad="38100" dist="38100" dir="2700000" algn="tl">
                    <a:srgbClr val="FFFFFF"/>
                  </a:outerShdw>
                </a:effectLst>
              </a:rPr>
              <a:t>PASOS PARA EL PROCESO DE SELECCION</a:t>
            </a:r>
            <a:br>
              <a:rPr lang="es-ES" smtClean="0">
                <a:solidFill>
                  <a:srgbClr val="FD1127"/>
                </a:solidFill>
                <a:effectLst>
                  <a:outerShdw blurRad="38100" dist="38100" dir="2700000" algn="tl">
                    <a:srgbClr val="FFFFFF"/>
                  </a:outerShdw>
                </a:effectLst>
              </a:rPr>
            </a:br>
            <a:endParaRPr lang="es-ES" smtClean="0">
              <a:solidFill>
                <a:srgbClr val="FD1127"/>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404813"/>
            <a:ext cx="8686800" cy="838200"/>
          </a:xfrm>
        </p:spPr>
        <p:txBody>
          <a:bodyPr/>
          <a:lstStyle/>
          <a:p>
            <a:pPr eaLnBrk="1" hangingPunct="1">
              <a:defRPr/>
            </a:pPr>
            <a:r>
              <a:rPr lang="es-ES" smtClean="0">
                <a:solidFill>
                  <a:srgbClr val="FD1127"/>
                </a:solidFill>
                <a:effectLst>
                  <a:outerShdw blurRad="38100" dist="38100" dir="2700000" algn="tl">
                    <a:srgbClr val="FFFFFF"/>
                  </a:outerShdw>
                </a:effectLst>
              </a:rPr>
              <a:t>TIPOS DE EXAMENES</a:t>
            </a:r>
          </a:p>
        </p:txBody>
      </p:sp>
      <p:sp>
        <p:nvSpPr>
          <p:cNvPr id="168963" name="Rectangle 3"/>
          <p:cNvSpPr>
            <a:spLocks noGrp="1" noChangeArrowheads="1"/>
          </p:cNvSpPr>
          <p:nvPr>
            <p:ph type="body" idx="1"/>
          </p:nvPr>
        </p:nvSpPr>
        <p:spPr>
          <a:xfrm>
            <a:off x="0" y="1268413"/>
            <a:ext cx="8686800" cy="4572000"/>
          </a:xfrm>
        </p:spPr>
        <p:txBody>
          <a:bodyPr/>
          <a:lstStyle/>
          <a:p>
            <a:pPr eaLnBrk="1" hangingPunct="1">
              <a:lnSpc>
                <a:spcPct val="80000"/>
              </a:lnSpc>
              <a:defRPr/>
            </a:pPr>
            <a:r>
              <a:rPr lang="es-ES" sz="2000" b="1" smtClean="0"/>
              <a:t>PRUEBAS PSICOLOGICAS</a:t>
            </a:r>
          </a:p>
          <a:p>
            <a:pPr eaLnBrk="1" hangingPunct="1">
              <a:lnSpc>
                <a:spcPct val="80000"/>
              </a:lnSpc>
              <a:buFontTx/>
              <a:buNone/>
              <a:defRPr/>
            </a:pPr>
            <a:r>
              <a:rPr lang="es-ES" sz="2000" smtClean="0"/>
              <a:t>	De personalidad (Minnesota)</a:t>
            </a:r>
          </a:p>
          <a:p>
            <a:pPr eaLnBrk="1" hangingPunct="1">
              <a:lnSpc>
                <a:spcPct val="80000"/>
              </a:lnSpc>
              <a:buFontTx/>
              <a:buNone/>
              <a:defRPr/>
            </a:pPr>
            <a:r>
              <a:rPr lang="es-ES" sz="2000" smtClean="0"/>
              <a:t>	Inventario psicologico  (California)</a:t>
            </a:r>
          </a:p>
          <a:p>
            <a:pPr eaLnBrk="1" hangingPunct="1">
              <a:lnSpc>
                <a:spcPct val="80000"/>
              </a:lnSpc>
              <a:buFontTx/>
              <a:buNone/>
              <a:defRPr/>
            </a:pPr>
            <a:r>
              <a:rPr lang="es-ES" sz="2000" smtClean="0"/>
              <a:t>	Guia guilford- Zimerman</a:t>
            </a:r>
          </a:p>
          <a:p>
            <a:pPr eaLnBrk="1" hangingPunct="1">
              <a:lnSpc>
                <a:spcPct val="80000"/>
              </a:lnSpc>
              <a:buFontTx/>
              <a:buNone/>
              <a:defRPr/>
            </a:pPr>
            <a:r>
              <a:rPr lang="es-ES" sz="2000" smtClean="0"/>
              <a:t>	Evaluacion critica de raciocinio Watson – Glaser</a:t>
            </a:r>
          </a:p>
          <a:p>
            <a:pPr eaLnBrk="1" hangingPunct="1">
              <a:lnSpc>
                <a:spcPct val="80000"/>
              </a:lnSpc>
              <a:buFontTx/>
              <a:buNone/>
              <a:defRPr/>
            </a:pPr>
            <a:r>
              <a:rPr lang="es-ES" sz="2000" smtClean="0"/>
              <a:t>	Prueba Owens de creatividad</a:t>
            </a:r>
          </a:p>
          <a:p>
            <a:pPr eaLnBrk="1" hangingPunct="1">
              <a:lnSpc>
                <a:spcPct val="80000"/>
              </a:lnSpc>
              <a:buFontTx/>
              <a:buNone/>
              <a:defRPr/>
            </a:pPr>
            <a:r>
              <a:rPr lang="es-ES" sz="2000" smtClean="0"/>
              <a:t>	Indicador Mayers-Briggs</a:t>
            </a:r>
          </a:p>
          <a:p>
            <a:pPr eaLnBrk="1" hangingPunct="1">
              <a:lnSpc>
                <a:spcPct val="80000"/>
              </a:lnSpc>
              <a:buFontTx/>
              <a:buNone/>
              <a:defRPr/>
            </a:pPr>
            <a:endParaRPr lang="es-ES" sz="2000" smtClean="0"/>
          </a:p>
          <a:p>
            <a:pPr eaLnBrk="1" hangingPunct="1">
              <a:lnSpc>
                <a:spcPct val="80000"/>
              </a:lnSpc>
              <a:defRPr/>
            </a:pPr>
            <a:r>
              <a:rPr lang="es-ES" sz="2000" b="1" smtClean="0"/>
              <a:t>PRUEBAS DE CONOCIMIENTOS</a:t>
            </a:r>
          </a:p>
          <a:p>
            <a:pPr eaLnBrk="1" hangingPunct="1">
              <a:lnSpc>
                <a:spcPct val="80000"/>
              </a:lnSpc>
              <a:buFontTx/>
              <a:buNone/>
              <a:defRPr/>
            </a:pPr>
            <a:r>
              <a:rPr lang="es-ES" sz="2000" smtClean="0"/>
              <a:t>	Cuestionario de estilos de supervisón</a:t>
            </a:r>
          </a:p>
          <a:p>
            <a:pPr eaLnBrk="1" hangingPunct="1">
              <a:lnSpc>
                <a:spcPct val="80000"/>
              </a:lnSpc>
              <a:buFontTx/>
              <a:buNone/>
              <a:defRPr/>
            </a:pPr>
            <a:r>
              <a:rPr lang="es-ES" sz="2000" smtClean="0"/>
              <a:t>	Cuestionario de opiniones acerca de liderazgo</a:t>
            </a:r>
          </a:p>
          <a:p>
            <a:pPr eaLnBrk="1" hangingPunct="1">
              <a:lnSpc>
                <a:spcPct val="80000"/>
              </a:lnSpc>
              <a:buFontTx/>
              <a:buNone/>
              <a:defRPr/>
            </a:pPr>
            <a:r>
              <a:rPr lang="es-ES" sz="2000" smtClean="0"/>
              <a:t>	Prueba general de aptitud</a:t>
            </a:r>
          </a:p>
          <a:p>
            <a:pPr eaLnBrk="1" hangingPunct="1">
              <a:lnSpc>
                <a:spcPct val="80000"/>
              </a:lnSpc>
              <a:buFontTx/>
              <a:buNone/>
              <a:defRPr/>
            </a:pPr>
            <a:endParaRPr lang="es-ES" sz="2000" smtClean="0"/>
          </a:p>
          <a:p>
            <a:pPr eaLnBrk="1" hangingPunct="1">
              <a:lnSpc>
                <a:spcPct val="80000"/>
              </a:lnSpc>
              <a:defRPr/>
            </a:pPr>
            <a:r>
              <a:rPr lang="es-ES" sz="2000" b="1" smtClean="0"/>
              <a:t>PRUEBAS DE DESEMPEÑO</a:t>
            </a:r>
          </a:p>
          <a:p>
            <a:pPr eaLnBrk="1" hangingPunct="1">
              <a:lnSpc>
                <a:spcPct val="80000"/>
              </a:lnSpc>
              <a:buFontTx/>
              <a:buNone/>
              <a:defRPr/>
            </a:pPr>
            <a:r>
              <a:rPr lang="es-ES" sz="2000" smtClean="0"/>
              <a:t>	Pruebas de destreza</a:t>
            </a:r>
          </a:p>
          <a:p>
            <a:pPr eaLnBrk="1" hangingPunct="1">
              <a:lnSpc>
                <a:spcPct val="80000"/>
              </a:lnSpc>
              <a:buFontTx/>
              <a:buNone/>
              <a:defRPr/>
            </a:pPr>
            <a:r>
              <a:rPr lang="es-ES" sz="2000" smtClean="0"/>
              <a:t>	Pruebas de expresión</a:t>
            </a:r>
          </a:p>
          <a:p>
            <a:pPr eaLnBrk="1" hangingPunct="1">
              <a:lnSpc>
                <a:spcPct val="80000"/>
              </a:lnSpc>
              <a:buFontTx/>
              <a:buNone/>
              <a:defRPr/>
            </a:pPr>
            <a:r>
              <a:rPr lang="es-ES" sz="2000" smtClean="0"/>
              <a:t>	Pruebas para oficinistas</a:t>
            </a:r>
          </a:p>
          <a:p>
            <a:pPr eaLnBrk="1" hangingPunct="1">
              <a:lnSpc>
                <a:spcPct val="80000"/>
              </a:lnSpc>
              <a:buFontTx/>
              <a:buNone/>
              <a:defRPr/>
            </a:pPr>
            <a:r>
              <a:rPr lang="es-ES" sz="2000" smtClean="0"/>
              <a:t>	Pruebas de simulación del trabajo</a:t>
            </a:r>
          </a:p>
          <a:p>
            <a:pPr eaLnBrk="1" hangingPunct="1">
              <a:lnSpc>
                <a:spcPct val="80000"/>
              </a:lnSpc>
              <a:buFontTx/>
              <a:buNone/>
              <a:defRPr/>
            </a:pPr>
            <a:endParaRPr lang="es-ES" sz="2000" smtClean="0"/>
          </a:p>
          <a:p>
            <a:pPr eaLnBrk="1" hangingPunct="1">
              <a:lnSpc>
                <a:spcPct val="80000"/>
              </a:lnSpc>
              <a:buFontTx/>
              <a:buNone/>
              <a:defRPr/>
            </a:pPr>
            <a:endParaRPr lang="es-ES" sz="2000" smtClean="0"/>
          </a:p>
          <a:p>
            <a:pPr eaLnBrk="1" hangingPunct="1">
              <a:lnSpc>
                <a:spcPct val="80000"/>
              </a:lnSpc>
              <a:buFontTx/>
              <a:buNone/>
              <a:defRPr/>
            </a:pPr>
            <a:endParaRPr lang="es-ES" sz="2000" smtClean="0"/>
          </a:p>
          <a:p>
            <a:pPr eaLnBrk="1" hangingPunct="1">
              <a:lnSpc>
                <a:spcPct val="80000"/>
              </a:lnSpc>
              <a:defRPr/>
            </a:pPr>
            <a:endParaRPr lang="es-ES" sz="200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0" y="1341438"/>
            <a:ext cx="8686800" cy="4572000"/>
          </a:xfrm>
        </p:spPr>
        <p:txBody>
          <a:bodyPr/>
          <a:lstStyle/>
          <a:p>
            <a:pPr eaLnBrk="1" hangingPunct="1">
              <a:lnSpc>
                <a:spcPct val="80000"/>
              </a:lnSpc>
              <a:defRPr/>
            </a:pPr>
            <a:r>
              <a:rPr lang="es-ES" sz="2400" b="1" smtClean="0"/>
              <a:t>EXAMENES DE RESPUESTA GRAFICA</a:t>
            </a:r>
          </a:p>
          <a:p>
            <a:pPr eaLnBrk="1" hangingPunct="1">
              <a:lnSpc>
                <a:spcPct val="80000"/>
              </a:lnSpc>
              <a:buFontTx/>
              <a:buNone/>
              <a:defRPr/>
            </a:pPr>
            <a:r>
              <a:rPr lang="es-ES" sz="2400" smtClean="0"/>
              <a:t>	Polígrafos (detector de mentiras)</a:t>
            </a:r>
          </a:p>
          <a:p>
            <a:pPr eaLnBrk="1" hangingPunct="1">
              <a:lnSpc>
                <a:spcPct val="80000"/>
              </a:lnSpc>
              <a:defRPr/>
            </a:pPr>
            <a:r>
              <a:rPr lang="es-ES" sz="2400" b="1" smtClean="0"/>
              <a:t>EXAMENES DE APTITUD</a:t>
            </a:r>
          </a:p>
          <a:p>
            <a:pPr eaLnBrk="1" hangingPunct="1">
              <a:lnSpc>
                <a:spcPct val="80000"/>
              </a:lnSpc>
              <a:buFontTx/>
              <a:buNone/>
              <a:defRPr/>
            </a:pPr>
            <a:r>
              <a:rPr lang="es-ES" sz="2400" smtClean="0"/>
              <a:t>	Exámenes de honestidad individual</a:t>
            </a:r>
          </a:p>
          <a:p>
            <a:pPr eaLnBrk="1" hangingPunct="1">
              <a:lnSpc>
                <a:spcPct val="80000"/>
              </a:lnSpc>
              <a:buFontTx/>
              <a:buNone/>
              <a:defRPr/>
            </a:pPr>
            <a:r>
              <a:rPr lang="es-ES" sz="2400" smtClean="0"/>
              <a:t>	Cuestionario de opiniones laborales</a:t>
            </a:r>
          </a:p>
          <a:p>
            <a:pPr eaLnBrk="1" hangingPunct="1">
              <a:lnSpc>
                <a:spcPct val="80000"/>
              </a:lnSpc>
              <a:defRPr/>
            </a:pPr>
            <a:r>
              <a:rPr lang="es-ES" sz="2400" b="1" smtClean="0"/>
              <a:t>EXAMENES MEDICOS</a:t>
            </a:r>
          </a:p>
          <a:p>
            <a:pPr eaLnBrk="1" hangingPunct="1">
              <a:lnSpc>
                <a:spcPct val="80000"/>
              </a:lnSpc>
              <a:buFontTx/>
              <a:buNone/>
              <a:defRPr/>
            </a:pPr>
            <a:r>
              <a:rPr lang="es-ES" sz="2400" smtClean="0"/>
              <a:t>	Consumo de drogas</a:t>
            </a:r>
          </a:p>
          <a:p>
            <a:pPr eaLnBrk="1" hangingPunct="1">
              <a:lnSpc>
                <a:spcPct val="80000"/>
              </a:lnSpc>
              <a:buFontTx/>
              <a:buNone/>
              <a:defRPr/>
            </a:pPr>
            <a:r>
              <a:rPr lang="es-ES" sz="2400" smtClean="0"/>
              <a:t>	Determinación de antecedentes genéticos</a:t>
            </a:r>
          </a:p>
          <a:p>
            <a:pPr eaLnBrk="1" hangingPunct="1">
              <a:lnSpc>
                <a:spcPct val="80000"/>
              </a:lnSpc>
              <a:buFontTx/>
              <a:buNone/>
              <a:defRPr/>
            </a:pPr>
            <a:r>
              <a:rPr lang="es-ES" sz="2400" smtClean="0"/>
              <a:t>	Examen medico de exposición a sustancias peligrosas</a:t>
            </a:r>
          </a:p>
          <a:p>
            <a:pPr eaLnBrk="1" hangingPunct="1">
              <a:lnSpc>
                <a:spcPct val="80000"/>
              </a:lnSpc>
              <a:buFontTx/>
              <a:buNone/>
              <a:defRPr/>
            </a:pPr>
            <a:r>
              <a:rPr lang="es-ES" sz="2400" smtClean="0"/>
              <a:t>	Radiografía de tórax</a:t>
            </a:r>
          </a:p>
          <a:p>
            <a:pPr eaLnBrk="1" hangingPunct="1">
              <a:lnSpc>
                <a:spcPct val="80000"/>
              </a:lnSpc>
              <a:buFontTx/>
              <a:buNone/>
              <a:defRPr/>
            </a:pPr>
            <a:r>
              <a:rPr lang="es-ES" sz="2400" smtClean="0"/>
              <a:t>	Prueba de embarazo</a:t>
            </a:r>
          </a:p>
          <a:p>
            <a:pPr eaLnBrk="1" hangingPunct="1">
              <a:lnSpc>
                <a:spcPct val="80000"/>
              </a:lnSpc>
              <a:buFontTx/>
              <a:buNone/>
              <a:defRPr/>
            </a:pPr>
            <a:r>
              <a:rPr lang="es-ES" sz="2400" smtClean="0"/>
              <a:t>	Química sanguínea</a:t>
            </a:r>
          </a:p>
          <a:p>
            <a:pPr eaLnBrk="1" hangingPunct="1">
              <a:lnSpc>
                <a:spcPct val="80000"/>
              </a:lnSpc>
              <a:buFontTx/>
              <a:buNone/>
              <a:defRPr/>
            </a:pPr>
            <a:r>
              <a:rPr lang="es-ES" sz="2400" smtClean="0"/>
              <a:t>	Evaluación dental</a:t>
            </a:r>
          </a:p>
          <a:p>
            <a:pPr eaLnBrk="1" hangingPunct="1">
              <a:lnSpc>
                <a:spcPct val="80000"/>
              </a:lnSpc>
              <a:buFontTx/>
              <a:buNone/>
              <a:defRPr/>
            </a:pPr>
            <a:endParaRPr lang="es-ES" sz="2400" smtClean="0"/>
          </a:p>
          <a:p>
            <a:pPr eaLnBrk="1" hangingPunct="1">
              <a:lnSpc>
                <a:spcPct val="80000"/>
              </a:lnSpc>
              <a:buFontTx/>
              <a:buNone/>
              <a:defRPr/>
            </a:pPr>
            <a:endParaRPr lang="es-ES" sz="2400" smtClean="0"/>
          </a:p>
          <a:p>
            <a:pPr eaLnBrk="1" hangingPunct="1">
              <a:lnSpc>
                <a:spcPct val="80000"/>
              </a:lnSpc>
              <a:defRPr/>
            </a:pPr>
            <a:endParaRPr lang="es-ES" sz="2400" smtClean="0"/>
          </a:p>
        </p:txBody>
      </p:sp>
      <p:sp>
        <p:nvSpPr>
          <p:cNvPr id="169989" name="Rectangle 5"/>
          <p:cNvSpPr>
            <a:spLocks noGrp="1" noChangeArrowheads="1"/>
          </p:cNvSpPr>
          <p:nvPr>
            <p:ph type="title"/>
          </p:nvPr>
        </p:nvSpPr>
        <p:spPr>
          <a:xfrm>
            <a:off x="228600" y="333375"/>
            <a:ext cx="8686800" cy="838200"/>
          </a:xfrm>
        </p:spPr>
        <p:txBody>
          <a:bodyPr/>
          <a:lstStyle/>
          <a:p>
            <a:pPr eaLnBrk="1" hangingPunct="1">
              <a:defRPr/>
            </a:pPr>
            <a:r>
              <a:rPr lang="es-ES" smtClean="0">
                <a:solidFill>
                  <a:srgbClr val="FD1127"/>
                </a:solidFill>
                <a:effectLst>
                  <a:outerShdw blurRad="38100" dist="38100" dir="2700000" algn="tl">
                    <a:srgbClr val="FFFFFF"/>
                  </a:outerShdw>
                </a:effectLst>
              </a:rPr>
              <a:t>TIPOS DE EXAMENES</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228600" y="333375"/>
            <a:ext cx="8686800" cy="838200"/>
          </a:xfrm>
        </p:spPr>
        <p:txBody>
          <a:bodyPr/>
          <a:lstStyle/>
          <a:p>
            <a:pPr eaLnBrk="1" hangingPunct="1">
              <a:defRPr/>
            </a:pPr>
            <a:r>
              <a:rPr lang="es-ES" smtClean="0">
                <a:solidFill>
                  <a:srgbClr val="FD1127"/>
                </a:solidFill>
                <a:effectLst>
                  <a:outerShdw blurRad="38100" dist="38100" dir="2700000" algn="tl">
                    <a:srgbClr val="FFFFFF"/>
                  </a:outerShdw>
                </a:effectLst>
              </a:rPr>
              <a:t>ENTREVISTA DE SELECCION</a:t>
            </a:r>
          </a:p>
        </p:txBody>
      </p:sp>
      <p:sp>
        <p:nvSpPr>
          <p:cNvPr id="171011" name="Rectangle 3"/>
          <p:cNvSpPr>
            <a:spLocks noGrp="1" noChangeArrowheads="1"/>
          </p:cNvSpPr>
          <p:nvPr>
            <p:ph type="body" idx="1"/>
          </p:nvPr>
        </p:nvSpPr>
        <p:spPr/>
        <p:txBody>
          <a:bodyPr/>
          <a:lstStyle/>
          <a:p>
            <a:pPr eaLnBrk="1" hangingPunct="1">
              <a:buFontTx/>
              <a:buNone/>
              <a:defRPr/>
            </a:pPr>
            <a:r>
              <a:rPr lang="es-ES" sz="2000" b="1" smtClean="0"/>
              <a:t>	DEVERSOS TIPOS DE ENTREVISTAS</a:t>
            </a:r>
          </a:p>
          <a:p>
            <a:pPr eaLnBrk="1" hangingPunct="1">
              <a:buFontTx/>
              <a:buNone/>
              <a:defRPr/>
            </a:pPr>
            <a:r>
              <a:rPr lang="es-ES" sz="2000" smtClean="0"/>
              <a:t>	Entrevista no estructurada</a:t>
            </a:r>
          </a:p>
          <a:p>
            <a:pPr eaLnBrk="1" hangingPunct="1">
              <a:buFontTx/>
              <a:buNone/>
              <a:defRPr/>
            </a:pPr>
            <a:r>
              <a:rPr lang="es-ES" sz="2000" smtClean="0"/>
              <a:t>	Entrevistas estructuradas</a:t>
            </a:r>
          </a:p>
          <a:p>
            <a:pPr eaLnBrk="1" hangingPunct="1">
              <a:buFontTx/>
              <a:buNone/>
              <a:defRPr/>
            </a:pPr>
            <a:r>
              <a:rPr lang="es-ES" sz="2000" smtClean="0"/>
              <a:t>	Entrevistas mixtas</a:t>
            </a:r>
          </a:p>
          <a:p>
            <a:pPr eaLnBrk="1" hangingPunct="1">
              <a:buFontTx/>
              <a:buNone/>
              <a:defRPr/>
            </a:pPr>
            <a:r>
              <a:rPr lang="es-ES" sz="2000" smtClean="0"/>
              <a:t>	Entrevistas conductuales</a:t>
            </a:r>
          </a:p>
          <a:p>
            <a:pPr eaLnBrk="1" hangingPunct="1">
              <a:buFontTx/>
              <a:buNone/>
              <a:defRPr/>
            </a:pPr>
            <a:r>
              <a:rPr lang="es-ES" sz="2000" smtClean="0"/>
              <a:t>	Entrevistas de tensión</a:t>
            </a:r>
          </a:p>
          <a:p>
            <a:pPr eaLnBrk="1" hangingPunct="1">
              <a:buFontTx/>
              <a:buNone/>
              <a:defRPr/>
            </a:pPr>
            <a:r>
              <a:rPr lang="es-ES" sz="2000" smtClean="0"/>
              <a:t>	</a:t>
            </a:r>
            <a:r>
              <a:rPr lang="es-ES" sz="2000" b="1" smtClean="0"/>
              <a:t>PROCESO DE LA ENTREVISTA</a:t>
            </a:r>
          </a:p>
          <a:p>
            <a:pPr eaLnBrk="1" hangingPunct="1">
              <a:buFontTx/>
              <a:buNone/>
              <a:defRPr/>
            </a:pPr>
            <a:r>
              <a:rPr lang="es-ES" sz="2000" b="1" smtClean="0"/>
              <a:t>	</a:t>
            </a:r>
            <a:r>
              <a:rPr lang="es-ES" sz="2000" smtClean="0"/>
              <a:t>Preparación del entrevistador</a:t>
            </a:r>
          </a:p>
          <a:p>
            <a:pPr eaLnBrk="1" hangingPunct="1">
              <a:buFontTx/>
              <a:buNone/>
              <a:defRPr/>
            </a:pPr>
            <a:r>
              <a:rPr lang="es-ES" sz="2000" smtClean="0"/>
              <a:t>	Creación de un ambiente de confianza</a:t>
            </a:r>
          </a:p>
          <a:p>
            <a:pPr eaLnBrk="1" hangingPunct="1">
              <a:buFontTx/>
              <a:buNone/>
              <a:defRPr/>
            </a:pPr>
            <a:r>
              <a:rPr lang="es-ES" sz="2000" smtClean="0"/>
              <a:t>	Intercambio de información</a:t>
            </a:r>
          </a:p>
          <a:p>
            <a:pPr eaLnBrk="1" hangingPunct="1">
              <a:buFontTx/>
              <a:buNone/>
              <a:defRPr/>
            </a:pPr>
            <a:r>
              <a:rPr lang="es-ES" sz="2000" smtClean="0"/>
              <a:t>	Finalización</a:t>
            </a:r>
          </a:p>
          <a:p>
            <a:pPr eaLnBrk="1" hangingPunct="1">
              <a:buFontTx/>
              <a:buNone/>
              <a:defRPr/>
            </a:pPr>
            <a:r>
              <a:rPr lang="es-ES" sz="2000" smtClean="0"/>
              <a:t>	Evaluación </a:t>
            </a:r>
          </a:p>
          <a:p>
            <a:pPr eaLnBrk="1" hangingPunct="1">
              <a:buFontTx/>
              <a:buNone/>
              <a:defRPr/>
            </a:pPr>
            <a:endParaRPr lang="es-ES" sz="2000" smtClean="0"/>
          </a:p>
          <a:p>
            <a:pPr eaLnBrk="1" hangingPunct="1">
              <a:buFontTx/>
              <a:buNone/>
              <a:defRPr/>
            </a:pPr>
            <a:endParaRPr lang="es-ES" sz="2000" smtClean="0"/>
          </a:p>
          <a:p>
            <a:pPr eaLnBrk="1" hangingPunct="1">
              <a:buFontTx/>
              <a:buNone/>
              <a:defRPr/>
            </a:pPr>
            <a:endParaRPr lang="es-ES" sz="2000" b="1"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228600" y="333375"/>
            <a:ext cx="8686800" cy="838200"/>
          </a:xfrm>
        </p:spPr>
        <p:txBody>
          <a:bodyPr/>
          <a:lstStyle/>
          <a:p>
            <a:pPr eaLnBrk="1" hangingPunct="1">
              <a:defRPr/>
            </a:pPr>
            <a:r>
              <a:rPr lang="es-ES" sz="3600" smtClean="0">
                <a:solidFill>
                  <a:srgbClr val="FD1127"/>
                </a:solidFill>
                <a:effectLst>
                  <a:outerShdw blurRad="38100" dist="38100" dir="2700000" algn="tl">
                    <a:srgbClr val="FFFFFF"/>
                  </a:outerShdw>
                </a:effectLst>
              </a:rPr>
              <a:t>VERIFICACION DE ANTECEDENTES</a:t>
            </a:r>
          </a:p>
        </p:txBody>
      </p:sp>
      <p:sp>
        <p:nvSpPr>
          <p:cNvPr id="172035" name="Rectangle 3"/>
          <p:cNvSpPr>
            <a:spLocks noGrp="1" noChangeArrowheads="1"/>
          </p:cNvSpPr>
          <p:nvPr>
            <p:ph type="body" idx="1"/>
          </p:nvPr>
        </p:nvSpPr>
        <p:spPr/>
        <p:txBody>
          <a:bodyPr/>
          <a:lstStyle/>
          <a:p>
            <a:pPr eaLnBrk="1" hangingPunct="1">
              <a:buFontTx/>
              <a:buNone/>
              <a:defRPr/>
            </a:pPr>
            <a:endParaRPr lang="es-ES" dirty="0" smtClean="0"/>
          </a:p>
          <a:p>
            <a:pPr eaLnBrk="1" hangingPunct="1">
              <a:defRPr/>
            </a:pPr>
            <a:r>
              <a:rPr lang="es-ES" dirty="0" smtClean="0"/>
              <a:t>ANTECEDENTES LABORALES</a:t>
            </a:r>
          </a:p>
          <a:p>
            <a:pPr eaLnBrk="1" hangingPunct="1">
              <a:defRPr/>
            </a:pPr>
            <a:r>
              <a:rPr lang="es-ES" dirty="0" smtClean="0"/>
              <a:t>ANTECEDENTES ACADEMICOS</a:t>
            </a:r>
          </a:p>
          <a:p>
            <a:pPr eaLnBrk="1" hangingPunct="1">
              <a:defRPr/>
            </a:pPr>
            <a:r>
              <a:rPr lang="es-ES" dirty="0" smtClean="0"/>
              <a:t>NORMAS DE INMIGRACION Y NATURALIZACION</a:t>
            </a:r>
          </a:p>
          <a:p>
            <a:pPr eaLnBrk="1" hangingPunct="1">
              <a:buFontTx/>
              <a:buNone/>
              <a:defRPr/>
            </a:pPr>
            <a:r>
              <a:rPr lang="es-ES" dirty="0" smtClean="0"/>
              <a:t> </a:t>
            </a:r>
          </a:p>
          <a:p>
            <a:pPr eaLnBrk="1" hangingPunct="1">
              <a:buFontTx/>
              <a:buNone/>
              <a:defRPr/>
            </a:pPr>
            <a:r>
              <a:rPr lang="es-ES" b="1" dirty="0" smtClean="0"/>
              <a:t>ENTREVISTA CON EL SUPERVISOR</a:t>
            </a:r>
          </a:p>
          <a:p>
            <a:pPr eaLnBrk="1" hangingPunct="1">
              <a:buFontTx/>
              <a:buNone/>
              <a:defRPr/>
            </a:pPr>
            <a:endParaRPr lang="es-ES" b="1" dirty="0" smtClean="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6" name="Rectangle 4"/>
          <p:cNvSpPr>
            <a:spLocks noGrp="1" noChangeArrowheads="1"/>
          </p:cNvSpPr>
          <p:nvPr>
            <p:ph type="ctrTitle"/>
          </p:nvPr>
        </p:nvSpPr>
        <p:spPr/>
        <p:txBody>
          <a:bodyPr/>
          <a:lstStyle/>
          <a:p>
            <a:pPr eaLnBrk="1" hangingPunct="1">
              <a:defRPr/>
            </a:pPr>
            <a:r>
              <a:rPr lang="es-ES" smtClean="0">
                <a:solidFill>
                  <a:srgbClr val="FF0000"/>
                </a:solidFill>
                <a:effectLst>
                  <a:outerShdw blurRad="38100" dist="38100" dir="2700000" algn="tl">
                    <a:srgbClr val="FFFFFF"/>
                  </a:outerShdw>
                </a:effectLst>
              </a:rPr>
              <a:t>ANALISIS DE PUESTOS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457200" y="333375"/>
            <a:ext cx="8686800" cy="838200"/>
          </a:xfrm>
        </p:spPr>
        <p:txBody>
          <a:bodyPr/>
          <a:lstStyle/>
          <a:p>
            <a:pPr algn="ctr" eaLnBrk="1" hangingPunct="1">
              <a:defRPr/>
            </a:pPr>
            <a:r>
              <a:rPr lang="es-MX" sz="3200" smtClean="0">
                <a:solidFill>
                  <a:srgbClr val="FD1127"/>
                </a:solidFill>
                <a:effectLst>
                  <a:outerShdw blurRad="38100" dist="38100" dir="2700000" algn="tl">
                    <a:srgbClr val="FFFFFF"/>
                  </a:outerShdw>
                </a:effectLst>
              </a:rPr>
              <a:t>REPRESENTACION GRAFICA DE UN DEPARTAMENTO DE RECURSOS HUMANOS</a:t>
            </a:r>
            <a:endParaRPr lang="es-ES" sz="3200" smtClean="0">
              <a:solidFill>
                <a:srgbClr val="FD1127"/>
              </a:solidFill>
              <a:effectLst>
                <a:outerShdw blurRad="38100" dist="38100" dir="2700000" algn="tl">
                  <a:srgbClr val="FFFFFF"/>
                </a:outerShdw>
              </a:effectLst>
            </a:endParaRPr>
          </a:p>
        </p:txBody>
      </p:sp>
      <p:pic>
        <p:nvPicPr>
          <p:cNvPr id="11267" name="Picture 5" descr="organigrama de recursos humanos"/>
          <p:cNvPicPr>
            <a:picLocks noChangeAspect="1" noChangeArrowheads="1"/>
          </p:cNvPicPr>
          <p:nvPr/>
        </p:nvPicPr>
        <p:blipFill>
          <a:blip r:embed="rId3" cstate="print"/>
          <a:srcRect/>
          <a:stretch>
            <a:fillRect/>
          </a:stretch>
        </p:blipFill>
        <p:spPr bwMode="auto">
          <a:xfrm>
            <a:off x="611188" y="2011363"/>
            <a:ext cx="7848600" cy="3938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6878638"/>
          </a:xfrm>
          <a:noFill/>
        </p:spPr>
      </p:pic>
      <p:sp>
        <p:nvSpPr>
          <p:cNvPr id="94215" name="Rectangle 7"/>
          <p:cNvSpPr>
            <a:spLocks noGrp="1" noChangeArrowheads="1"/>
          </p:cNvSpPr>
          <p:nvPr>
            <p:ph type="title"/>
          </p:nvPr>
        </p:nvSpPr>
        <p:spPr/>
        <p:txBody>
          <a:bodyPr/>
          <a:lstStyle/>
          <a:p>
            <a:pPr algn="ctr" eaLnBrk="1" hangingPunct="1">
              <a:defRPr/>
            </a:pPr>
            <a:r>
              <a:rPr lang="es-ES" smtClean="0">
                <a:solidFill>
                  <a:srgbClr val="FF6600"/>
                </a:solidFill>
                <a:effectLst>
                  <a:outerShdw blurRad="38100" dist="38100" dir="2700000" algn="tl">
                    <a:srgbClr val="FFFFFF"/>
                  </a:outerShdw>
                </a:effectLst>
              </a:rPr>
              <a:t>DISEÑO Y ANALISIS DE PUESTOS</a:t>
            </a:r>
            <a:endParaRPr lang="es-MX" smtClean="0">
              <a:solidFill>
                <a:srgbClr val="FF6600"/>
              </a:solidFill>
              <a:effectLst>
                <a:outerShdw blurRad="38100" dist="38100" dir="2700000" algn="tl">
                  <a:srgbClr val="FFFFFF"/>
                </a:outerShdw>
              </a:effectLst>
            </a:endParaRPr>
          </a:p>
        </p:txBody>
      </p:sp>
      <p:sp>
        <p:nvSpPr>
          <p:cNvPr id="94216" name="Rectangle 8"/>
          <p:cNvSpPr>
            <a:spLocks noGrp="1" noChangeArrowheads="1"/>
          </p:cNvSpPr>
          <p:nvPr>
            <p:ph type="body" idx="1"/>
          </p:nvPr>
        </p:nvSpPr>
        <p:spPr/>
        <p:txBody>
          <a:bodyPr/>
          <a:lstStyle/>
          <a:p>
            <a:pPr algn="just" eaLnBrk="1" hangingPunct="1">
              <a:buFontTx/>
              <a:buNone/>
              <a:defRPr/>
            </a:pPr>
            <a:r>
              <a:rPr lang="es-ES" smtClean="0">
                <a:solidFill>
                  <a:srgbClr val="FFFF00"/>
                </a:solidFill>
                <a:effectLst>
                  <a:outerShdw blurRad="38100" dist="38100" dir="2700000" algn="tl">
                    <a:srgbClr val="FFFFFF"/>
                  </a:outerShdw>
                </a:effectLst>
              </a:rPr>
              <a:t>DEFINICION</a:t>
            </a:r>
          </a:p>
          <a:p>
            <a:pPr algn="just" eaLnBrk="1" hangingPunct="1">
              <a:buFontTx/>
              <a:buNone/>
              <a:defRPr/>
            </a:pPr>
            <a:r>
              <a:rPr lang="es-ES" smtClean="0">
                <a:solidFill>
                  <a:srgbClr val="FFFF00"/>
                </a:solidFill>
                <a:effectLst>
                  <a:outerShdw blurRad="38100" dist="38100" dir="2700000" algn="tl">
                    <a:srgbClr val="FFFFFF"/>
                  </a:outerShdw>
                </a:effectLst>
              </a:rPr>
              <a:t>Es una técnica en la que se clasifican pormenorizadamente las labores que se desempeñan en una unidad de trabajo específica e impersonal (puesto) así como las características, conocimientos y aptitudes, que debe poseer el personal que lo desempeña.</a:t>
            </a:r>
            <a:endParaRPr lang="es-MX"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20638"/>
            <a:ext cx="9144000" cy="6858000"/>
          </a:xfrm>
          <a:noFill/>
        </p:spPr>
      </p:pic>
      <p:sp>
        <p:nvSpPr>
          <p:cNvPr id="140292" name="Rectangle 4"/>
          <p:cNvSpPr>
            <a:spLocks noGrp="1" noChangeArrowheads="1"/>
          </p:cNvSpPr>
          <p:nvPr>
            <p:ph type="title"/>
          </p:nvPr>
        </p:nvSpPr>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
        <p:nvSpPr>
          <p:cNvPr id="140293" name="Rectangle 5"/>
          <p:cNvSpPr>
            <a:spLocks noGrp="1" noChangeArrowheads="1"/>
          </p:cNvSpPr>
          <p:nvPr>
            <p:ph type="body" idx="1"/>
          </p:nvPr>
        </p:nvSpPr>
        <p:spPr/>
        <p:txBody>
          <a:bodyPr/>
          <a:lstStyle/>
          <a:p>
            <a:pPr eaLnBrk="1" hangingPunct="1">
              <a:buFontTx/>
              <a:buNone/>
              <a:defRPr/>
            </a:pPr>
            <a:r>
              <a:rPr lang="es-ES" smtClean="0">
                <a:solidFill>
                  <a:srgbClr val="FFFF00"/>
                </a:solidFill>
                <a:effectLst>
                  <a:outerShdw blurRad="38100" dist="38100" dir="2700000" algn="tl">
                    <a:srgbClr val="FFFFFF"/>
                  </a:outerShdw>
                </a:effectLst>
              </a:rPr>
              <a:t>ESTRUCTURA.</a:t>
            </a:r>
          </a:p>
          <a:p>
            <a:pPr eaLnBrk="1" hangingPunct="1">
              <a:buFont typeface="Wingdings" pitchFamily="2" charset="2"/>
              <a:buNone/>
              <a:defRPr/>
            </a:pPr>
            <a:r>
              <a:rPr lang="es-ES" smtClean="0">
                <a:solidFill>
                  <a:srgbClr val="FFFF00"/>
                </a:solidFill>
                <a:effectLst>
                  <a:outerShdw blurRad="38100" dist="38100" dir="2700000" algn="tl">
                    <a:srgbClr val="FFFFFF"/>
                  </a:outerShdw>
                </a:effectLst>
              </a:rPr>
              <a:t>El análisis de puestos se compone de tres partes:</a:t>
            </a:r>
          </a:p>
          <a:p>
            <a:pPr eaLnBrk="1" hangingPunct="1">
              <a:buFont typeface="Wingdings" pitchFamily="2" charset="2"/>
              <a:buBlip>
                <a:blip r:embed="rId4"/>
              </a:buBlip>
              <a:defRPr/>
            </a:pPr>
            <a:r>
              <a:rPr lang="es-ES" smtClean="0">
                <a:solidFill>
                  <a:srgbClr val="FFFF00"/>
                </a:solidFill>
                <a:effectLst>
                  <a:outerShdw blurRad="38100" dist="38100" dir="2700000" algn="tl">
                    <a:srgbClr val="FFFFFF"/>
                  </a:outerShdw>
                </a:effectLst>
              </a:rPr>
              <a:t>Datos generales de identificación del puesto.</a:t>
            </a:r>
          </a:p>
          <a:p>
            <a:pPr eaLnBrk="1" hangingPunct="1">
              <a:buFont typeface="Wingdings" pitchFamily="2" charset="2"/>
              <a:buBlip>
                <a:blip r:embed="rId4"/>
              </a:buBlip>
              <a:defRPr/>
            </a:pPr>
            <a:r>
              <a:rPr lang="es-ES" smtClean="0">
                <a:solidFill>
                  <a:srgbClr val="FFFF00"/>
                </a:solidFill>
                <a:effectLst>
                  <a:outerShdw blurRad="38100" dist="38100" dir="2700000" algn="tl">
                    <a:srgbClr val="FFFFFF"/>
                  </a:outerShdw>
                </a:effectLst>
              </a:rPr>
              <a:t>Descripción genérica.</a:t>
            </a:r>
          </a:p>
          <a:p>
            <a:pPr eaLnBrk="1" hangingPunct="1">
              <a:buFont typeface="Wingdings" pitchFamily="2" charset="2"/>
              <a:buBlip>
                <a:blip r:embed="rId4"/>
              </a:buBlip>
              <a:defRPr/>
            </a:pPr>
            <a:r>
              <a:rPr lang="es-ES" smtClean="0">
                <a:solidFill>
                  <a:srgbClr val="FFFF00"/>
                </a:solidFill>
                <a:effectLst>
                  <a:outerShdw blurRad="38100" dist="38100" dir="2700000" algn="tl">
                    <a:srgbClr val="FFFFFF"/>
                  </a:outerShdw>
                </a:effectLst>
              </a:rPr>
              <a:t>Descripción específica</a:t>
            </a:r>
            <a:r>
              <a:rPr lang="es-MX" smtClean="0">
                <a:solidFill>
                  <a:srgbClr val="FFFF00"/>
                </a:solidFill>
                <a:effectLst>
                  <a:outerShdw blurRad="38100" dist="38100" dir="2700000" algn="tl">
                    <a:srgbClr val="FFFFFF"/>
                  </a:outerShdw>
                </a:effectLst>
              </a:rPr>
              <a:t> </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6878638"/>
          </a:xfrm>
          <a:noFill/>
        </p:spPr>
      </p:pic>
      <p:sp>
        <p:nvSpPr>
          <p:cNvPr id="141317" name="Rectangle 5"/>
          <p:cNvSpPr>
            <a:spLocks noGrp="1" noChangeArrowheads="1"/>
          </p:cNvSpPr>
          <p:nvPr>
            <p:ph type="body" idx="1"/>
          </p:nvPr>
        </p:nvSpPr>
        <p:spPr>
          <a:xfrm>
            <a:off x="0" y="1268413"/>
            <a:ext cx="8686800" cy="5329237"/>
          </a:xfrm>
        </p:spPr>
        <p:txBody>
          <a:bodyPr/>
          <a:lstStyle/>
          <a:p>
            <a:pPr marL="381000" indent="-381000" algn="just" eaLnBrk="1" hangingPunct="1">
              <a:lnSpc>
                <a:spcPct val="80000"/>
              </a:lnSpc>
              <a:buFontTx/>
              <a:buNone/>
              <a:defRPr/>
            </a:pPr>
            <a:r>
              <a:rPr lang="es-ES" sz="1800" b="1" smtClean="0">
                <a:solidFill>
                  <a:srgbClr val="FFFF00"/>
                </a:solidFill>
                <a:effectLst>
                  <a:outerShdw blurRad="38100" dist="38100" dir="2700000" algn="tl">
                    <a:srgbClr val="FFFFFF"/>
                  </a:outerShdw>
                </a:effectLst>
              </a:rPr>
              <a:t>DATOS GENERALES DE IDENTIFICACION DEL PUESTO.</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TITULO DEL PUESTO.</a:t>
            </a:r>
            <a:r>
              <a:rPr lang="es-ES" sz="1800" smtClean="0">
                <a:solidFill>
                  <a:srgbClr val="FFFF00"/>
                </a:solidFill>
                <a:effectLst>
                  <a:outerShdw blurRad="38100" dist="38100" dir="2700000" algn="tl">
                    <a:srgbClr val="FFFFFF"/>
                  </a:outerShdw>
                </a:effectLst>
              </a:rPr>
              <a:t> Consiste en la fijación de una nomenclatura que contenga la idea principal del puesto, así como uniformidad de criterio.</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NUMERO O CLAVE.</a:t>
            </a:r>
            <a:r>
              <a:rPr lang="es-ES" sz="1800" smtClean="0">
                <a:solidFill>
                  <a:srgbClr val="FFFF00"/>
                </a:solidFill>
                <a:effectLst>
                  <a:outerShdw blurRad="38100" dist="38100" dir="2700000" algn="tl">
                    <a:srgbClr val="FFFFFF"/>
                  </a:outerShdw>
                </a:effectLst>
              </a:rPr>
              <a:t> Que se asigne al puesto dentro del índice general que se forme para controlar el archivo correspondiente.</a:t>
            </a:r>
          </a:p>
          <a:p>
            <a:pPr marL="381000" indent="-381000" algn="just" eaLnBrk="1" hangingPunct="1">
              <a:lnSpc>
                <a:spcPct val="80000"/>
              </a:lnSpc>
              <a:defRPr/>
            </a:pPr>
            <a:r>
              <a:rPr lang="es-ES" sz="1800" smtClean="0">
                <a:solidFill>
                  <a:srgbClr val="FFFF00"/>
                </a:solidFill>
                <a:effectLst>
                  <a:outerShdw blurRad="38100" dist="38100" dir="2700000" algn="tl">
                    <a:srgbClr val="FFFFFF"/>
                  </a:outerShdw>
                </a:effectLst>
              </a:rPr>
              <a:t>UBICACIÓN. Se expresará el departamento, sección, taller, etc., en donde se desarrolle el trabajo, para localizarlo y observarlo en caso necesario.</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ESPECIFICACION DE MAQUINAS O HERRAMIENTAS.</a:t>
            </a:r>
            <a:r>
              <a:rPr lang="es-ES" sz="1800" smtClean="0">
                <a:solidFill>
                  <a:srgbClr val="FFFF00"/>
                </a:solidFill>
                <a:effectLst>
                  <a:outerShdw blurRad="38100" dist="38100" dir="2700000" algn="tl">
                    <a:srgbClr val="FFFFFF"/>
                  </a:outerShdw>
                </a:effectLst>
              </a:rPr>
              <a:t> Qué el trabajador emplee, tanto para fijar sus responsabilidades, como para precisar mejor el tipo de trabajo que realiza.</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JERARQUIA Y CONTACTOS.</a:t>
            </a:r>
            <a:r>
              <a:rPr lang="es-ES" sz="1800" smtClean="0">
                <a:solidFill>
                  <a:srgbClr val="FFFF00"/>
                </a:solidFill>
                <a:effectLst>
                  <a:outerShdw blurRad="38100" dist="38100" dir="2700000" algn="tl">
                    <a:srgbClr val="FFFFFF"/>
                  </a:outerShdw>
                </a:effectLst>
              </a:rPr>
              <a:t> Suele añadirse el título del funcionario a quien reporta, los de los trabajadores a sus órdenes inmediatos. Y los contactos permanentes que tiene dentro de la empresa y fuera de ella.</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PUESTO SUPERIOR E INFERIOR.</a:t>
            </a:r>
            <a:r>
              <a:rPr lang="es-ES" sz="1800" smtClean="0">
                <a:solidFill>
                  <a:srgbClr val="FFFF00"/>
                </a:solidFill>
                <a:effectLst>
                  <a:outerShdw blurRad="38100" dist="38100" dir="2700000" algn="tl">
                    <a:srgbClr val="FFFFFF"/>
                  </a:outerShdw>
                </a:effectLst>
              </a:rPr>
              <a:t> Puesto inmediato superior e inferior dentro de una línea de labores.</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PUESTOS AFINES.</a:t>
            </a:r>
            <a:r>
              <a:rPr lang="es-ES" sz="1800" smtClean="0">
                <a:solidFill>
                  <a:srgbClr val="FFFF00"/>
                </a:solidFill>
                <a:effectLst>
                  <a:outerShdw blurRad="38100" dist="38100" dir="2700000" algn="tl">
                    <a:srgbClr val="FFFFFF"/>
                  </a:outerShdw>
                </a:effectLst>
              </a:rPr>
              <a:t> Que representan la mayor afinidad de trabajo y cualidades para fines de sustituciones temporales.</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NUMERO.</a:t>
            </a:r>
            <a:r>
              <a:rPr lang="es-ES" sz="1800" smtClean="0">
                <a:solidFill>
                  <a:srgbClr val="FFFF00"/>
                </a:solidFill>
                <a:effectLst>
                  <a:outerShdw blurRad="38100" dist="38100" dir="2700000" algn="tl">
                    <a:srgbClr val="FFFFFF"/>
                  </a:outerShdw>
                </a:effectLst>
              </a:rPr>
              <a:t> De trabajadores que desempeñan el puesto.</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NOMBRE Y FIRMA.</a:t>
            </a:r>
            <a:r>
              <a:rPr lang="es-ES" sz="1800" smtClean="0">
                <a:solidFill>
                  <a:srgbClr val="FFFF00"/>
                </a:solidFill>
                <a:effectLst>
                  <a:outerShdw blurRad="38100" dist="38100" dir="2700000" algn="tl">
                    <a:srgbClr val="FFFFFF"/>
                  </a:outerShdw>
                </a:effectLst>
              </a:rPr>
              <a:t> Del analista y del supervisor inmediato.</a:t>
            </a:r>
          </a:p>
          <a:p>
            <a:pPr marL="381000" indent="-381000" algn="just" eaLnBrk="1" hangingPunct="1">
              <a:lnSpc>
                <a:spcPct val="80000"/>
              </a:lnSpc>
              <a:defRPr/>
            </a:pPr>
            <a:r>
              <a:rPr lang="es-ES" sz="1800" b="1" smtClean="0">
                <a:solidFill>
                  <a:srgbClr val="FFFF00"/>
                </a:solidFill>
                <a:effectLst>
                  <a:outerShdw blurRad="38100" dist="38100" dir="2700000" algn="tl">
                    <a:srgbClr val="FFFFFF"/>
                  </a:outerShdw>
                </a:effectLst>
              </a:rPr>
              <a:t>FECHA DEL ANALISIS.</a:t>
            </a:r>
            <a:r>
              <a:rPr lang="es-ES" sz="1800" smtClean="0">
                <a:solidFill>
                  <a:srgbClr val="FFFF00"/>
                </a:solidFill>
                <a:effectLst>
                  <a:outerShdw blurRad="38100" dist="38100" dir="2700000" algn="tl">
                    <a:srgbClr val="FFFFFF"/>
                  </a:outerShdw>
                </a:effectLst>
              </a:rPr>
              <a:t> Para saber su antigüedad y validez</a:t>
            </a:r>
            <a:endParaRPr lang="es-MX" sz="1800" smtClean="0">
              <a:solidFill>
                <a:srgbClr val="FFFF00"/>
              </a:solidFill>
              <a:effectLst>
                <a:outerShdw blurRad="38100" dist="38100" dir="2700000" algn="tl">
                  <a:srgbClr val="FFFFFF"/>
                </a:outerShdw>
              </a:effectLst>
            </a:endParaRPr>
          </a:p>
        </p:txBody>
      </p:sp>
      <p:sp>
        <p:nvSpPr>
          <p:cNvPr id="141318" name="Rectangle 6"/>
          <p:cNvSpPr>
            <a:spLocks noGrp="1" noChangeArrowheads="1"/>
          </p:cNvSpPr>
          <p:nvPr>
            <p:ph type="title"/>
          </p:nvPr>
        </p:nvSpPr>
        <p:spPr>
          <a:xfrm>
            <a:off x="457200" y="333375"/>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26988"/>
            <a:ext cx="9144000" cy="6858000"/>
          </a:xfrm>
          <a:noFill/>
        </p:spPr>
      </p:pic>
      <p:sp>
        <p:nvSpPr>
          <p:cNvPr id="142341" name="Rectangle 5"/>
          <p:cNvSpPr>
            <a:spLocks noGrp="1" noChangeArrowheads="1"/>
          </p:cNvSpPr>
          <p:nvPr>
            <p:ph type="body" idx="1"/>
          </p:nvPr>
        </p:nvSpPr>
        <p:spPr/>
        <p:txBody>
          <a:bodyPr/>
          <a:lstStyle/>
          <a:p>
            <a:pPr eaLnBrk="1" hangingPunct="1">
              <a:lnSpc>
                <a:spcPct val="80000"/>
              </a:lnSpc>
              <a:buFontTx/>
              <a:buNone/>
              <a:defRPr/>
            </a:pPr>
            <a:r>
              <a:rPr lang="es-ES" sz="2800" b="1" smtClean="0">
                <a:solidFill>
                  <a:srgbClr val="FFFF00"/>
                </a:solidFill>
                <a:effectLst>
                  <a:outerShdw blurRad="38100" dist="38100" dir="2700000" algn="tl">
                    <a:srgbClr val="FFFFFF"/>
                  </a:outerShdw>
                </a:effectLst>
              </a:rPr>
              <a:t>DESCRIPCION DE FUNCIONES:</a:t>
            </a:r>
            <a:endParaRPr lang="es-ES" sz="2800" smtClean="0">
              <a:solidFill>
                <a:srgbClr val="FFFF00"/>
              </a:solidFill>
              <a:effectLst>
                <a:outerShdw blurRad="38100" dist="38100" dir="2700000" algn="tl">
                  <a:srgbClr val="FFFFFF"/>
                </a:outerShdw>
              </a:effectLst>
            </a:endParaRPr>
          </a:p>
          <a:p>
            <a:pPr eaLnBrk="1" hangingPunct="1">
              <a:lnSpc>
                <a:spcPct val="80000"/>
              </a:lnSpc>
              <a:buFontTx/>
              <a:buNone/>
              <a:defRPr/>
            </a:pPr>
            <a:endParaRPr lang="es-ES" sz="2800" smtClean="0">
              <a:solidFill>
                <a:srgbClr val="FFFF00"/>
              </a:solidFill>
              <a:effectLst>
                <a:outerShdw blurRad="38100" dist="38100" dir="2700000" algn="tl">
                  <a:srgbClr val="FFFFFF"/>
                </a:outerShdw>
              </a:effectLst>
            </a:endParaRPr>
          </a:p>
          <a:p>
            <a:pPr eaLnBrk="1" hangingPunct="1">
              <a:lnSpc>
                <a:spcPct val="80000"/>
              </a:lnSpc>
              <a:buFontTx/>
              <a:buNone/>
              <a:defRPr/>
            </a:pPr>
            <a:r>
              <a:rPr lang="es-ES" sz="2800" smtClean="0">
                <a:solidFill>
                  <a:srgbClr val="FFFF00"/>
                </a:solidFill>
                <a:effectLst>
                  <a:outerShdw blurRad="38100" dist="38100" dir="2700000" algn="tl">
                    <a:srgbClr val="FFFFFF"/>
                  </a:outerShdw>
                </a:effectLst>
              </a:rPr>
              <a:t>DESCRIPCION GENERICA. </a:t>
            </a:r>
          </a:p>
          <a:p>
            <a:pPr eaLnBrk="1" hangingPunct="1">
              <a:lnSpc>
                <a:spcPct val="80000"/>
              </a:lnSpc>
              <a:buFontTx/>
              <a:buNone/>
              <a:defRPr/>
            </a:pPr>
            <a:r>
              <a:rPr lang="es-ES" sz="2800" smtClean="0">
                <a:solidFill>
                  <a:srgbClr val="FFFF00"/>
                </a:solidFill>
                <a:effectLst>
                  <a:outerShdw blurRad="38100" dist="38100" dir="2700000" algn="tl">
                    <a:srgbClr val="FFFFFF"/>
                  </a:outerShdw>
                </a:effectLst>
              </a:rPr>
              <a:t>	Consiste en una explicación de conjunto de las actividades del puesto, considerado como un todo. Suele conocerse también con el nombre de definición, resumen o finalidades generales. Debe ser muy breve. </a:t>
            </a:r>
          </a:p>
          <a:p>
            <a:pPr eaLnBrk="1" hangingPunct="1">
              <a:lnSpc>
                <a:spcPct val="80000"/>
              </a:lnSpc>
              <a:buFontTx/>
              <a:buNone/>
              <a:defRPr/>
            </a:pPr>
            <a:r>
              <a:rPr lang="es-ES" sz="2800" smtClean="0">
                <a:solidFill>
                  <a:srgbClr val="FFFF00"/>
                </a:solidFill>
                <a:effectLst>
                  <a:outerShdw blurRad="38100" dist="38100" dir="2700000" algn="tl">
                    <a:srgbClr val="FFFFFF"/>
                  </a:outerShdw>
                </a:effectLst>
              </a:rPr>
              <a:t>	Una buena descripción genérica sirve para obtener una buena descripción específica, pues bastará ir explicando detalladamente cada uno de los elementos de la primera.</a:t>
            </a:r>
            <a:endParaRPr lang="es-MX" sz="2800" smtClean="0">
              <a:solidFill>
                <a:srgbClr val="FFFF00"/>
              </a:solidFill>
              <a:effectLst>
                <a:outerShdw blurRad="38100" dist="38100" dir="2700000" algn="tl">
                  <a:srgbClr val="FFFFFF"/>
                </a:outerShdw>
              </a:effectLst>
            </a:endParaRPr>
          </a:p>
        </p:txBody>
      </p:sp>
      <p:sp>
        <p:nvSpPr>
          <p:cNvPr id="142342" name="Rectangle 6"/>
          <p:cNvSpPr>
            <a:spLocks noGrp="1" noChangeArrowheads="1"/>
          </p:cNvSpPr>
          <p:nvPr>
            <p:ph type="title"/>
          </p:nvPr>
        </p:nvSpPr>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26988"/>
            <a:ext cx="9144000" cy="6884988"/>
          </a:xfrm>
          <a:noFill/>
        </p:spPr>
      </p:pic>
      <p:sp>
        <p:nvSpPr>
          <p:cNvPr id="143365" name="Rectangle 5"/>
          <p:cNvSpPr>
            <a:spLocks noGrp="1" noChangeArrowheads="1"/>
          </p:cNvSpPr>
          <p:nvPr>
            <p:ph type="body" idx="1"/>
          </p:nvPr>
        </p:nvSpPr>
        <p:spPr>
          <a:xfrm>
            <a:off x="107950" y="1052513"/>
            <a:ext cx="8686800" cy="4572000"/>
          </a:xfrm>
        </p:spPr>
        <p:txBody>
          <a:bodyPr/>
          <a:lstStyle/>
          <a:p>
            <a:pPr algn="just" eaLnBrk="1" hangingPunct="1">
              <a:lnSpc>
                <a:spcPct val="80000"/>
              </a:lnSpc>
              <a:buFontTx/>
              <a:buNone/>
              <a:defRPr/>
            </a:pPr>
            <a:r>
              <a:rPr lang="es-ES" sz="2000" b="1" smtClean="0">
                <a:solidFill>
                  <a:srgbClr val="FFFF00"/>
                </a:solidFill>
                <a:effectLst>
                  <a:outerShdw blurRad="38100" dist="38100" dir="2700000" algn="tl">
                    <a:srgbClr val="FFFFFF"/>
                  </a:outerShdw>
                </a:effectLst>
              </a:rPr>
              <a:t>DESCRIPCION ESPECIFICA. </a:t>
            </a:r>
          </a:p>
          <a:p>
            <a:pPr algn="just" eaLnBrk="1" hangingPunct="1">
              <a:lnSpc>
                <a:spcPct val="80000"/>
              </a:lnSpc>
              <a:buFontTx/>
              <a:buNone/>
              <a:defRPr/>
            </a:pPr>
            <a:r>
              <a:rPr lang="es-ES" sz="2000" b="1" smtClean="0">
                <a:solidFill>
                  <a:srgbClr val="FFFF00"/>
                </a:solidFill>
                <a:effectLst>
                  <a:outerShdw blurRad="38100" dist="38100" dir="2700000" algn="tl">
                    <a:srgbClr val="FFFFFF"/>
                  </a:outerShdw>
                </a:effectLst>
              </a:rPr>
              <a:t>	</a:t>
            </a:r>
            <a:r>
              <a:rPr lang="es-ES" sz="2000" smtClean="0">
                <a:solidFill>
                  <a:srgbClr val="FFFF00"/>
                </a:solidFill>
                <a:effectLst>
                  <a:outerShdw blurRad="38100" dist="38100" dir="2700000" algn="tl">
                    <a:srgbClr val="FFFFFF"/>
                  </a:outerShdw>
                </a:effectLst>
              </a:rPr>
              <a:t>Consiste en una exposición detallada de las operaciones que realiza cualquier trabajador en un puesto determinado. Conviene exponer cada una en párrafo separado, a ser posible con numeración ordinal.</a:t>
            </a:r>
          </a:p>
          <a:p>
            <a:pPr algn="just" eaLnBrk="1" hangingPunct="1">
              <a:lnSpc>
                <a:spcPct val="80000"/>
              </a:lnSpc>
              <a:buFontTx/>
              <a:buNone/>
              <a:defRPr/>
            </a:pPr>
            <a:r>
              <a:rPr lang="es-ES" sz="2000" smtClean="0">
                <a:solidFill>
                  <a:srgbClr val="FFFF00"/>
                </a:solidFill>
                <a:effectLst>
                  <a:outerShdw blurRad="38100" dist="38100" dir="2700000" algn="tl">
                    <a:srgbClr val="FFFFFF"/>
                  </a:outerShdw>
                </a:effectLst>
              </a:rPr>
              <a:t>	Debe procurarse la separación de actividades continuas de las periódicas o eventuales. Cuando el trabajo está constituido por un proceso largo, es útil dividirlo en sus partes o etapas principales.</a:t>
            </a:r>
          </a:p>
          <a:p>
            <a:pPr algn="just" eaLnBrk="1" hangingPunct="1">
              <a:lnSpc>
                <a:spcPct val="80000"/>
              </a:lnSpc>
              <a:buFontTx/>
              <a:buNone/>
              <a:defRPr/>
            </a:pPr>
            <a:r>
              <a:rPr lang="es-ES" sz="2000" smtClean="0">
                <a:solidFill>
                  <a:srgbClr val="FFFF00"/>
                </a:solidFill>
                <a:effectLst>
                  <a:outerShdw blurRad="38100" dist="38100" dir="2700000" algn="tl">
                    <a:srgbClr val="FFFFFF"/>
                  </a:outerShdw>
                </a:effectLst>
              </a:rPr>
              <a:t>	Pueden también formarse grupos y sub-grupos lógicos o funcionales de las operaciones realizadas.</a:t>
            </a:r>
          </a:p>
          <a:p>
            <a:pPr algn="just" eaLnBrk="1" hangingPunct="1">
              <a:lnSpc>
                <a:spcPct val="80000"/>
              </a:lnSpc>
              <a:buFontTx/>
              <a:buNone/>
              <a:defRPr/>
            </a:pPr>
            <a:r>
              <a:rPr lang="es-ES" sz="2000" smtClean="0">
                <a:solidFill>
                  <a:srgbClr val="FFFF00"/>
                </a:solidFill>
                <a:effectLst>
                  <a:outerShdw blurRad="38100" dist="38100" dir="2700000" algn="tl">
                    <a:srgbClr val="FFFFFF"/>
                  </a:outerShdw>
                </a:effectLst>
              </a:rPr>
              <a:t>	Parece más aconsejable la enumeración en orden cronológico; pero si bien es relativamente fácil tratándose de trabajos manuales, no siempre lo es en los de oficina, ni mucho menos en los de supervisión o dirección. En estos últimos es preferible seguir un orden lógico, partiendo de las funciones más generales a las más concretas comprendidas entre ellas.</a:t>
            </a:r>
          </a:p>
          <a:p>
            <a:pPr algn="just" eaLnBrk="1" hangingPunct="1">
              <a:lnSpc>
                <a:spcPct val="80000"/>
              </a:lnSpc>
              <a:buFontTx/>
              <a:buNone/>
              <a:defRPr/>
            </a:pPr>
            <a:r>
              <a:rPr lang="es-ES" sz="2000" smtClean="0">
                <a:solidFill>
                  <a:srgbClr val="FFFF00"/>
                </a:solidFill>
                <a:effectLst>
                  <a:outerShdw blurRad="38100" dist="38100" dir="2700000" algn="tl">
                    <a:srgbClr val="FFFFFF"/>
                  </a:outerShdw>
                </a:effectLst>
              </a:rPr>
              <a:t>	Pueden añadirse dibujos de las piezas manufacturadas, esquemas de las máquinas empleadas, etc., si con esto se facilita la más clara inteligencia del trabajo.</a:t>
            </a:r>
          </a:p>
          <a:p>
            <a:pPr algn="just" eaLnBrk="1" hangingPunct="1">
              <a:lnSpc>
                <a:spcPct val="80000"/>
              </a:lnSpc>
              <a:buFontTx/>
              <a:buNone/>
              <a:defRPr/>
            </a:pPr>
            <a:r>
              <a:rPr lang="es-ES" sz="2000" smtClean="0">
                <a:solidFill>
                  <a:srgbClr val="FFFF00"/>
                </a:solidFill>
                <a:effectLst>
                  <a:outerShdw blurRad="38100" dist="38100" dir="2700000" algn="tl">
                    <a:srgbClr val="FFFFFF"/>
                  </a:outerShdw>
                </a:effectLst>
              </a:rPr>
              <a:t>	Debe expresarse que tiempo de la jornada, aproximadamente, se dedica a cada actividad, al menos en las continuas y periódicas.</a:t>
            </a:r>
            <a:endParaRPr lang="es-MX" sz="2000" smtClean="0">
              <a:solidFill>
                <a:srgbClr val="FFFF00"/>
              </a:solidFill>
              <a:effectLst>
                <a:outerShdw blurRad="38100" dist="38100" dir="2700000" algn="tl">
                  <a:srgbClr val="FFFFFF"/>
                </a:outerShdw>
              </a:effectLst>
            </a:endParaRPr>
          </a:p>
        </p:txBody>
      </p:sp>
      <p:sp>
        <p:nvSpPr>
          <p:cNvPr id="143366" name="Rectangle 6"/>
          <p:cNvSpPr>
            <a:spLocks noGrp="1" noChangeArrowheads="1"/>
          </p:cNvSpPr>
          <p:nvPr>
            <p:ph type="title"/>
          </p:nvPr>
        </p:nvSpPr>
        <p:spPr>
          <a:xfrm>
            <a:off x="277813" y="260350"/>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26988"/>
            <a:ext cx="9144000" cy="6884988"/>
          </a:xfrm>
          <a:noFill/>
        </p:spPr>
      </p:pic>
      <p:sp>
        <p:nvSpPr>
          <p:cNvPr id="139269" name="Rectangle 5"/>
          <p:cNvSpPr>
            <a:spLocks noGrp="1" noChangeArrowheads="1"/>
          </p:cNvSpPr>
          <p:nvPr>
            <p:ph type="body" idx="1"/>
          </p:nvPr>
        </p:nvSpPr>
        <p:spPr/>
        <p:txBody>
          <a:bodyPr/>
          <a:lstStyle/>
          <a:p>
            <a:pPr algn="just" eaLnBrk="1" hangingPunct="1">
              <a:lnSpc>
                <a:spcPct val="90000"/>
              </a:lnSpc>
              <a:buFontTx/>
              <a:buNone/>
              <a:defRPr/>
            </a:pPr>
            <a:r>
              <a:rPr lang="es-ES" b="1" smtClean="0">
                <a:solidFill>
                  <a:srgbClr val="FFFF00"/>
                </a:solidFill>
                <a:effectLst>
                  <a:outerShdw blurRad="38100" dist="38100" dir="2700000" algn="tl">
                    <a:srgbClr val="FFFFFF"/>
                  </a:outerShdw>
                </a:effectLst>
              </a:rPr>
              <a:t>PERFIL TECNICO DEL PUESTO</a:t>
            </a:r>
            <a:r>
              <a:rPr lang="es-ES" smtClean="0">
                <a:solidFill>
                  <a:srgbClr val="FFFF00"/>
                </a:solidFill>
                <a:effectLst>
                  <a:outerShdw blurRad="38100" dist="38100" dir="2700000" algn="tl">
                    <a:srgbClr val="FFFFFF"/>
                  </a:outerShdw>
                </a:effectLst>
              </a:rPr>
              <a:t>.</a:t>
            </a:r>
            <a:endParaRPr lang="es-ES" b="1" smtClean="0">
              <a:solidFill>
                <a:srgbClr val="FFFF00"/>
              </a:solidFill>
              <a:effectLst>
                <a:outerShdw blurRad="38100" dist="38100" dir="2700000" algn="tl">
                  <a:srgbClr val="FFFFFF"/>
                </a:outerShdw>
              </a:effectLst>
            </a:endParaRPr>
          </a:p>
          <a:p>
            <a:pPr algn="just" eaLnBrk="1" hangingPunct="1">
              <a:lnSpc>
                <a:spcPct val="90000"/>
              </a:lnSpc>
              <a:buFontTx/>
              <a:buNone/>
              <a:defRPr/>
            </a:pPr>
            <a:r>
              <a:rPr lang="es-ES" b="1" smtClean="0">
                <a:solidFill>
                  <a:srgbClr val="FFFF00"/>
                </a:solidFill>
                <a:effectLst>
                  <a:outerShdw blurRad="38100" dist="38100" dir="2700000" algn="tl">
                    <a:srgbClr val="FFFFFF"/>
                  </a:outerShdw>
                </a:effectLst>
              </a:rPr>
              <a:t>	</a:t>
            </a:r>
            <a:r>
              <a:rPr lang="es-ES" smtClean="0">
                <a:solidFill>
                  <a:srgbClr val="FFFF00"/>
                </a:solidFill>
                <a:effectLst>
                  <a:outerShdw blurRad="38100" dist="38100" dir="2700000" algn="tl">
                    <a:srgbClr val="FFFFFF"/>
                  </a:outerShdw>
                </a:effectLst>
              </a:rPr>
              <a:t>Al final del análisis se busca definir el perfil de quien deba ocupar el puesto. Añadiendo a los renglones de edad, sexo, estado civil, etc., los rasgos físicos deseables y las características psicológicas que se requieran, recomendándose que para establecer estas últimas intervengan, de ser posible, peritos en la materia..</a:t>
            </a:r>
            <a:endParaRPr lang="es-MX" smtClean="0">
              <a:solidFill>
                <a:srgbClr val="FFFF00"/>
              </a:solidFill>
              <a:effectLst>
                <a:outerShdw blurRad="38100" dist="38100" dir="2700000" algn="tl">
                  <a:srgbClr val="FFFFFF"/>
                </a:outerShdw>
              </a:effectLst>
            </a:endParaRPr>
          </a:p>
        </p:txBody>
      </p:sp>
      <p:sp>
        <p:nvSpPr>
          <p:cNvPr id="139271" name="Rectangle 7"/>
          <p:cNvSpPr>
            <a:spLocks noGrp="1" noChangeArrowheads="1"/>
          </p:cNvSpPr>
          <p:nvPr>
            <p:ph type="title"/>
          </p:nvPr>
        </p:nvSpPr>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60772" name="Rectangle 4"/>
          <p:cNvSpPr>
            <a:spLocks noGrp="1" noChangeArrowheads="1"/>
          </p:cNvSpPr>
          <p:nvPr>
            <p:ph type="body" idx="1"/>
          </p:nvPr>
        </p:nvSpPr>
        <p:spPr>
          <a:xfrm>
            <a:off x="0" y="1125538"/>
            <a:ext cx="9144000" cy="6048375"/>
          </a:xfrm>
        </p:spPr>
        <p:txBody>
          <a:bodyPr/>
          <a:lstStyle/>
          <a:p>
            <a:pPr algn="ctr" eaLnBrk="1" hangingPunct="1">
              <a:lnSpc>
                <a:spcPct val="80000"/>
              </a:lnSpc>
              <a:buClr>
                <a:srgbClr val="FFFF00"/>
              </a:buClr>
              <a:buFontTx/>
              <a:buNone/>
              <a:defRPr/>
            </a:pPr>
            <a:r>
              <a:rPr lang="es-ES" sz="2400" b="1" smtClean="0">
                <a:solidFill>
                  <a:srgbClr val="FFFF00"/>
                </a:solidFill>
                <a:effectLst>
                  <a:outerShdw blurRad="38100" dist="38100" dir="2700000" algn="tl">
                    <a:srgbClr val="FFFFFF"/>
                  </a:outerShdw>
                </a:effectLst>
              </a:rPr>
              <a:t>SU IMPORTANCIA EN LA ADMINISTRACION DE PERSONAL Y EN OTRAS FUNCIONES</a:t>
            </a:r>
          </a:p>
          <a:p>
            <a:pPr algn="just" eaLnBrk="1" hangingPunct="1">
              <a:lnSpc>
                <a:spcPct val="80000"/>
              </a:lnSpc>
              <a:buClr>
                <a:srgbClr val="FFFF00"/>
              </a:buClr>
              <a:buFontTx/>
              <a:buNone/>
              <a:defRPr/>
            </a:pPr>
            <a:r>
              <a:rPr lang="es-ES" sz="2400" smtClean="0">
                <a:solidFill>
                  <a:srgbClr val="FFFF00"/>
                </a:solidFill>
                <a:effectLst>
                  <a:outerShdw blurRad="38100" dist="38100" dir="2700000" algn="tl">
                    <a:srgbClr val="FFFFFF"/>
                  </a:outerShdw>
                </a:effectLst>
              </a:rPr>
              <a:t>	La descripción y análisis de puestos es la plataforma que sirve de punto de arranque a varias actividades básicas de la administración de personal. Es base fundamental de la selección de personal, porque el jefe de personal se basa en ese análisis para conseguir y seleccionar al trabajador que más adecuadamente pueda llenar la vacante, sin necesidad de estar recurriendo en cada ocasión al jefe de departamento que haya solicitado al individuo. Es base fundamental de la orientación que el empleado debe recibir al ser contratado, porque ahí se especifican las características del puesto, y por lo tanto, le harán saber qué se espera de él y cuales son los límites de su trabajo. También es indispensable en la valuación de puestos, ya que el valuador parte de los datos de los análisis para determinar el valor que se debe asignar a cada factor que interviene en la valuación. El análisis de puestos también nos sirve para efectos de promoción o cambios interdepartamentales de personal.</a:t>
            </a:r>
            <a:endParaRPr lang="es-MX" sz="2400" smtClean="0">
              <a:solidFill>
                <a:srgbClr val="FFFF00"/>
              </a:solidFill>
              <a:effectLst>
                <a:outerShdw blurRad="38100" dist="38100" dir="2700000" algn="tl">
                  <a:srgbClr val="FFFFFF"/>
                </a:outerShdw>
              </a:effectLst>
            </a:endParaRPr>
          </a:p>
        </p:txBody>
      </p:sp>
      <p:sp>
        <p:nvSpPr>
          <p:cNvPr id="160773" name="Rectangle 5"/>
          <p:cNvSpPr>
            <a:spLocks noGrp="1" noChangeArrowheads="1"/>
          </p:cNvSpPr>
          <p:nvPr>
            <p:ph type="title"/>
          </p:nvPr>
        </p:nvSpPr>
        <p:spPr>
          <a:xfrm>
            <a:off x="457200" y="333375"/>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38245" name="Rectangle 5"/>
          <p:cNvSpPr>
            <a:spLocks noGrp="1" noChangeArrowheads="1"/>
          </p:cNvSpPr>
          <p:nvPr>
            <p:ph type="body" idx="1"/>
          </p:nvPr>
        </p:nvSpPr>
        <p:spPr>
          <a:xfrm>
            <a:off x="0" y="1268413"/>
            <a:ext cx="8686800" cy="5589587"/>
          </a:xfrm>
        </p:spPr>
        <p:txBody>
          <a:bodyPr/>
          <a:lstStyle/>
          <a:p>
            <a:pPr algn="just" eaLnBrk="1" hangingPunct="1">
              <a:lnSpc>
                <a:spcPct val="80000"/>
              </a:lnSpc>
              <a:buFontTx/>
              <a:buNone/>
              <a:defRPr/>
            </a:pPr>
            <a:r>
              <a:rPr lang="es-ES" sz="2400" smtClean="0">
                <a:solidFill>
                  <a:srgbClr val="FFFF00"/>
                </a:solidFill>
                <a:effectLst>
                  <a:outerShdw blurRad="38100" dist="38100" dir="2700000" algn="tl">
                    <a:srgbClr val="FFFFFF"/>
                  </a:outerShdw>
                </a:effectLst>
              </a:rPr>
              <a:t>REQUERIMIENTOS ESPECIFICACION</a:t>
            </a:r>
            <a:r>
              <a:rPr lang="es-ES" sz="2400" b="1" smtClean="0">
                <a:solidFill>
                  <a:srgbClr val="FFFF00"/>
                </a:solidFill>
                <a:effectLst>
                  <a:outerShdw blurRad="38100" dist="38100" dir="2700000" algn="tl">
                    <a:srgbClr val="FFFFFF"/>
                  </a:outerShdw>
                </a:effectLst>
              </a:rPr>
              <a:t>.</a:t>
            </a:r>
          </a:p>
          <a:p>
            <a:pPr algn="just" eaLnBrk="1" hangingPunct="1">
              <a:lnSpc>
                <a:spcPct val="80000"/>
              </a:lnSpc>
              <a:buFontTx/>
              <a:buNone/>
              <a:defRPr/>
            </a:pPr>
            <a:r>
              <a:rPr lang="es-ES" sz="2400" b="1" smtClean="0">
                <a:solidFill>
                  <a:srgbClr val="FFFF00"/>
                </a:solidFill>
                <a:effectLst>
                  <a:outerShdw blurRad="38100" dist="38100" dir="2700000" algn="tl">
                    <a:srgbClr val="FFFFFF"/>
                  </a:outerShdw>
                </a:effectLst>
              </a:rPr>
              <a:t>	</a:t>
            </a:r>
            <a:r>
              <a:rPr lang="es-ES" sz="2400" smtClean="0">
                <a:solidFill>
                  <a:srgbClr val="FFFF00"/>
                </a:solidFill>
                <a:effectLst>
                  <a:outerShdw blurRad="38100" dist="38100" dir="2700000" algn="tl">
                    <a:srgbClr val="FFFFFF"/>
                  </a:outerShdw>
                </a:effectLst>
              </a:rPr>
              <a:t>En la especificación se consignan los requisitos mínimos para que el puesto sea eficientemente desempeñado. Dentro de las técnicas de administración de personal estos requisitos se conocen como </a:t>
            </a:r>
            <a:r>
              <a:rPr lang="es-ES" sz="2400" b="1" smtClean="0">
                <a:solidFill>
                  <a:srgbClr val="FFFF00"/>
                </a:solidFill>
                <a:effectLst>
                  <a:outerShdw blurRad="38100" dist="38100" dir="2700000" algn="tl">
                    <a:srgbClr val="FFFFFF"/>
                  </a:outerShdw>
                </a:effectLst>
              </a:rPr>
              <a:t>factores</a:t>
            </a:r>
            <a:r>
              <a:rPr lang="es-ES" sz="2400" smtClean="0">
                <a:solidFill>
                  <a:srgbClr val="FFFF00"/>
                </a:solidFill>
                <a:effectLst>
                  <a:outerShdw blurRad="38100" dist="38100" dir="2700000" algn="tl">
                    <a:srgbClr val="FFFFFF"/>
                  </a:outerShdw>
                </a:effectLst>
              </a:rPr>
              <a:t>. Todos los que se usan caen dentro de las categorías de: </a:t>
            </a:r>
            <a:r>
              <a:rPr lang="es-ES" sz="2400" b="1" smtClean="0">
                <a:solidFill>
                  <a:srgbClr val="FFFF00"/>
                </a:solidFill>
                <a:effectLst>
                  <a:outerShdw blurRad="38100" dist="38100" dir="2700000" algn="tl">
                    <a:srgbClr val="FFFFFF"/>
                  </a:outerShdw>
                </a:effectLst>
              </a:rPr>
              <a:t>habilidad, esfuerzo, responsabilidad </a:t>
            </a:r>
            <a:r>
              <a:rPr lang="es-ES" sz="2400" smtClean="0">
                <a:solidFill>
                  <a:srgbClr val="FFFF00"/>
                </a:solidFill>
                <a:effectLst>
                  <a:outerShdw blurRad="38100" dist="38100" dir="2700000" algn="tl">
                    <a:srgbClr val="FFFFFF"/>
                  </a:outerShdw>
                </a:effectLst>
              </a:rPr>
              <a:t>y</a:t>
            </a:r>
            <a:r>
              <a:rPr lang="es-ES" sz="2400" b="1" smtClean="0">
                <a:solidFill>
                  <a:srgbClr val="FFFF00"/>
                </a:solidFill>
                <a:effectLst>
                  <a:outerShdw blurRad="38100" dist="38100" dir="2700000" algn="tl">
                    <a:srgbClr val="FFFFFF"/>
                  </a:outerShdw>
                </a:effectLst>
              </a:rPr>
              <a:t> condiciones de trabajo.</a:t>
            </a:r>
            <a:endParaRPr lang="es-ES" sz="2400" smtClean="0">
              <a:solidFill>
                <a:srgbClr val="FFFF00"/>
              </a:solidFill>
              <a:effectLst>
                <a:outerShdw blurRad="38100" dist="38100" dir="2700000" algn="tl">
                  <a:srgbClr val="FFFFFF"/>
                </a:outerShdw>
              </a:effectLst>
            </a:endParaRPr>
          </a:p>
          <a:p>
            <a:pPr algn="just" eaLnBrk="1" hangingPunct="1">
              <a:lnSpc>
                <a:spcPct val="80000"/>
              </a:lnSpc>
              <a:buFontTx/>
              <a:buNone/>
              <a:defRPr/>
            </a:pPr>
            <a:endParaRPr lang="es-ES" sz="2400" smtClean="0">
              <a:solidFill>
                <a:srgbClr val="FFFF00"/>
              </a:solidFill>
              <a:effectLst>
                <a:outerShdw blurRad="38100" dist="38100" dir="2700000" algn="tl">
                  <a:srgbClr val="FFFFFF"/>
                </a:outerShdw>
              </a:effectLst>
            </a:endParaRPr>
          </a:p>
          <a:p>
            <a:pPr algn="just" eaLnBrk="1" hangingPunct="1">
              <a:lnSpc>
                <a:spcPct val="80000"/>
              </a:lnSpc>
              <a:buClr>
                <a:srgbClr val="FFFF00"/>
              </a:buClr>
              <a:buFont typeface="Wingdings" pitchFamily="2" charset="2"/>
              <a:buBlip>
                <a:blip r:embed="rId4"/>
              </a:buBlip>
              <a:defRPr/>
            </a:pPr>
            <a:r>
              <a:rPr lang="es-ES" sz="2400" smtClean="0">
                <a:solidFill>
                  <a:srgbClr val="FFFF00"/>
                </a:solidFill>
                <a:effectLst>
                  <a:outerShdw blurRad="38100" dist="38100" dir="2700000" algn="tl">
                    <a:srgbClr val="FFFFFF"/>
                  </a:outerShdw>
                </a:effectLst>
              </a:rPr>
              <a:t>En el grupo de “habilidad” suelen colocarse factores tales como: adaptabilidad a diversos puestos, aptitud analítica, conocimiento de equipos, operaciones, herramientas, de métodos, etc.</a:t>
            </a:r>
          </a:p>
          <a:p>
            <a:pPr algn="just" eaLnBrk="1" hangingPunct="1">
              <a:lnSpc>
                <a:spcPct val="80000"/>
              </a:lnSpc>
              <a:buClr>
                <a:srgbClr val="FFFF00"/>
              </a:buClr>
              <a:buFont typeface="Wingdings" pitchFamily="2" charset="2"/>
              <a:buBlip>
                <a:blip r:embed="rId4"/>
              </a:buBlip>
              <a:defRPr/>
            </a:pPr>
            <a:endParaRPr lang="es-ES" sz="2400" smtClean="0">
              <a:solidFill>
                <a:srgbClr val="FFFF00"/>
              </a:solidFill>
              <a:effectLst>
                <a:outerShdw blurRad="38100" dist="38100" dir="2700000" algn="tl">
                  <a:srgbClr val="FFFFFF"/>
                </a:outerShdw>
              </a:effectLst>
            </a:endParaRPr>
          </a:p>
          <a:p>
            <a:pPr algn="just" eaLnBrk="1" hangingPunct="1">
              <a:lnSpc>
                <a:spcPct val="80000"/>
              </a:lnSpc>
              <a:buClr>
                <a:srgbClr val="FFFF00"/>
              </a:buClr>
              <a:buFont typeface="Wingdings" pitchFamily="2" charset="2"/>
              <a:buBlip>
                <a:blip r:embed="rId4"/>
              </a:buBlip>
              <a:defRPr/>
            </a:pPr>
            <a:r>
              <a:rPr lang="es-ES" sz="2400" smtClean="0">
                <a:solidFill>
                  <a:srgbClr val="FFFF00"/>
                </a:solidFill>
                <a:effectLst>
                  <a:outerShdw blurRad="38100" dist="38100" dir="2700000" algn="tl">
                    <a:srgbClr val="FFFFFF"/>
                  </a:outerShdw>
                </a:effectLst>
              </a:rPr>
              <a:t>En la categoría de “esfuerzo” pueden enumerarse como: atención continua; esfuerzo físico, esfuerzo mental, esfuerzo auditivo, visual, tensión nerviosa, etc.</a:t>
            </a:r>
            <a:endParaRPr lang="es-MX" sz="2400" smtClean="0">
              <a:solidFill>
                <a:srgbClr val="FFFF00"/>
              </a:solidFill>
              <a:effectLst>
                <a:outerShdw blurRad="38100" dist="38100" dir="2700000" algn="tl">
                  <a:srgbClr val="FFFFFF"/>
                </a:outerShdw>
              </a:effectLst>
            </a:endParaRPr>
          </a:p>
        </p:txBody>
      </p:sp>
      <p:sp>
        <p:nvSpPr>
          <p:cNvPr id="138246" name="Rectangle 6"/>
          <p:cNvSpPr>
            <a:spLocks noGrp="1" noChangeArrowheads="1"/>
          </p:cNvSpPr>
          <p:nvPr>
            <p:ph type="title"/>
          </p:nvPr>
        </p:nvSpPr>
        <p:spPr>
          <a:xfrm>
            <a:off x="0" y="260350"/>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59748" name="Rectangle 4"/>
          <p:cNvSpPr>
            <a:spLocks noGrp="1" noChangeArrowheads="1"/>
          </p:cNvSpPr>
          <p:nvPr>
            <p:ph type="body" idx="1"/>
          </p:nvPr>
        </p:nvSpPr>
        <p:spPr>
          <a:xfrm>
            <a:off x="228600" y="1125538"/>
            <a:ext cx="8686800" cy="5732462"/>
          </a:xfrm>
        </p:spPr>
        <p:txBody>
          <a:bodyPr/>
          <a:lstStyle/>
          <a:p>
            <a:pPr algn="just" eaLnBrk="1" hangingPunct="1">
              <a:lnSpc>
                <a:spcPct val="80000"/>
              </a:lnSpc>
              <a:buClr>
                <a:srgbClr val="FFFF00"/>
              </a:buClr>
              <a:buFont typeface="Wingdings" pitchFamily="2" charset="2"/>
              <a:buChar char="ü"/>
              <a:defRPr/>
            </a:pPr>
            <a:r>
              <a:rPr lang="es-ES" sz="2000" smtClean="0">
                <a:solidFill>
                  <a:srgbClr val="FFFF00"/>
                </a:solidFill>
                <a:effectLst>
                  <a:outerShdw blurRad="38100" dist="38100" dir="2700000" algn="tl">
                    <a:srgbClr val="FFFFFF"/>
                  </a:outerShdw>
                </a:effectLst>
              </a:rPr>
              <a:t>En la categoría de “responsabilidad”, se divide en: </a:t>
            </a:r>
            <a:r>
              <a:rPr lang="es-ES" sz="2000" i="1" smtClean="0">
                <a:solidFill>
                  <a:srgbClr val="FFFF00"/>
                </a:solidFill>
                <a:effectLst>
                  <a:outerShdw blurRad="38100" dist="38100" dir="2700000" algn="tl">
                    <a:srgbClr val="FFFFFF"/>
                  </a:outerShdw>
                </a:effectLst>
              </a:rPr>
              <a:t>la dirección de personas</a:t>
            </a:r>
            <a:r>
              <a:rPr lang="es-ES" sz="2000" smtClean="0">
                <a:solidFill>
                  <a:srgbClr val="FFFF00"/>
                </a:solidFill>
                <a:effectLst>
                  <a:outerShdw blurRad="38100" dist="38100" dir="2700000" algn="tl">
                    <a:srgbClr val="FFFFFF"/>
                  </a:outerShdw>
                </a:effectLst>
              </a:rPr>
              <a:t>, que puede ser directa o indirecta, en la primera es aquella que tiene un gerente general sobre las actividades de sus gerentes departamentales y como indirecta, la que tiene el mismo gerente sobre las actividades de los subordinados de sus gerentes. Asimismo, se ha clasificado la responsabilidad atendiendo a los niveles, dado que no es lo mismo ser responsable por las actividades de gerentes que por las realizadas por obreros no calificados. Considerando que la responsabilidad de la dirección de personas es la más importante, debe tenerse buen cuidado en establecer claramente si se es responsable por la dirección de gerentes funcionarios, empleados, obreros calificados y no calificados. Y, responsabilidad </a:t>
            </a:r>
            <a:r>
              <a:rPr lang="es-ES" sz="2000" i="1" smtClean="0">
                <a:solidFill>
                  <a:srgbClr val="FFFF00"/>
                </a:solidFill>
                <a:effectLst>
                  <a:outerShdw blurRad="38100" dist="38100" dir="2700000" algn="tl">
                    <a:srgbClr val="FFFFFF"/>
                  </a:outerShdw>
                </a:effectLst>
              </a:rPr>
              <a:t>en trámites y proceso, </a:t>
            </a:r>
            <a:r>
              <a:rPr lang="es-ES" sz="2000" smtClean="0">
                <a:solidFill>
                  <a:srgbClr val="FFFF00"/>
                </a:solidFill>
                <a:effectLst>
                  <a:outerShdw blurRad="38100" dist="38100" dir="2700000" algn="tl">
                    <a:srgbClr val="FFFFFF"/>
                  </a:outerShdw>
                </a:effectLst>
              </a:rPr>
              <a:t>lo que se pretende es definir en grados,  de acuerdo a las posibles repercusiones en la marcha de la sección, departamento, división u organización, en lugar de ocupar criterios económicos, en ocasiones difíciles de procesar.</a:t>
            </a:r>
          </a:p>
          <a:p>
            <a:pPr algn="just" eaLnBrk="1" hangingPunct="1">
              <a:lnSpc>
                <a:spcPct val="80000"/>
              </a:lnSpc>
              <a:buClr>
                <a:srgbClr val="FFFF00"/>
              </a:buClr>
              <a:buFont typeface="Wingdings" pitchFamily="2" charset="2"/>
              <a:buChar char="ü"/>
              <a:defRPr/>
            </a:pPr>
            <a:endParaRPr lang="es-ES" sz="2000" smtClean="0">
              <a:solidFill>
                <a:srgbClr val="FFFF00"/>
              </a:solidFill>
              <a:effectLst>
                <a:outerShdw blurRad="38100" dist="38100" dir="2700000" algn="tl">
                  <a:srgbClr val="FFFFFF"/>
                </a:outerShdw>
              </a:effectLst>
            </a:endParaRPr>
          </a:p>
          <a:p>
            <a:pPr algn="just" eaLnBrk="1" hangingPunct="1">
              <a:lnSpc>
                <a:spcPct val="80000"/>
              </a:lnSpc>
              <a:buClr>
                <a:srgbClr val="FFFF00"/>
              </a:buClr>
              <a:buFont typeface="Wingdings" pitchFamily="2" charset="2"/>
              <a:buChar char="ü"/>
              <a:defRPr/>
            </a:pPr>
            <a:r>
              <a:rPr lang="es-ES" sz="2000" smtClean="0">
                <a:solidFill>
                  <a:srgbClr val="FFFF00"/>
                </a:solidFill>
                <a:effectLst>
                  <a:outerShdw blurRad="38100" dist="38100" dir="2700000" algn="tl">
                    <a:srgbClr val="FFFFFF"/>
                  </a:outerShdw>
                </a:effectLst>
              </a:rPr>
              <a:t>En el grupo de “condiciones de trabajo”, comprende factores como: ambiente circundante, deterioro de ropas, peligro de accidentes de trabajo, enfermedades profesionales.</a:t>
            </a:r>
            <a:endParaRPr lang="es-MX" sz="2000" smtClean="0">
              <a:solidFill>
                <a:srgbClr val="FFFF00"/>
              </a:solidFill>
              <a:effectLst>
                <a:outerShdw blurRad="38100" dist="38100" dir="2700000" algn="tl">
                  <a:srgbClr val="FFFFFF"/>
                </a:outerShdw>
              </a:effectLst>
            </a:endParaRPr>
          </a:p>
        </p:txBody>
      </p:sp>
      <p:sp>
        <p:nvSpPr>
          <p:cNvPr id="159749" name="Rectangle 5"/>
          <p:cNvSpPr>
            <a:spLocks noGrp="1" noChangeArrowheads="1"/>
          </p:cNvSpPr>
          <p:nvPr>
            <p:ph type="title"/>
          </p:nvPr>
        </p:nvSpPr>
        <p:spPr>
          <a:xfrm>
            <a:off x="457200" y="260350"/>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61796" name="Rectangle 4"/>
          <p:cNvSpPr>
            <a:spLocks noGrp="1" noChangeArrowheads="1"/>
          </p:cNvSpPr>
          <p:nvPr>
            <p:ph type="body" idx="1"/>
          </p:nvPr>
        </p:nvSpPr>
        <p:spPr>
          <a:xfrm>
            <a:off x="0" y="836613"/>
            <a:ext cx="8686800" cy="5732462"/>
          </a:xfrm>
        </p:spPr>
        <p:txBody>
          <a:bodyPr/>
          <a:lstStyle/>
          <a:p>
            <a:pPr algn="just" eaLnBrk="1" hangingPunct="1">
              <a:lnSpc>
                <a:spcPct val="80000"/>
              </a:lnSpc>
              <a:buFontTx/>
              <a:buNone/>
              <a:defRPr/>
            </a:pPr>
            <a:r>
              <a:rPr lang="es-ES" sz="2200" smtClean="0">
                <a:solidFill>
                  <a:srgbClr val="FFFF00"/>
                </a:solidFill>
                <a:effectLst>
                  <a:outerShdw blurRad="38100" dist="38100" dir="2700000" algn="tl">
                    <a:srgbClr val="FFFFFF"/>
                  </a:outerShdw>
                </a:effectLst>
              </a:rPr>
              <a:t>USOS Y LIMITACIONES</a:t>
            </a:r>
            <a:r>
              <a:rPr lang="es-ES" sz="2200" b="1" smtClean="0">
                <a:solidFill>
                  <a:srgbClr val="FFFF00"/>
                </a:solidFill>
                <a:effectLst>
                  <a:outerShdw blurRad="38100" dist="38100" dir="2700000" algn="tl">
                    <a:srgbClr val="FFFFFF"/>
                  </a:outerShdw>
                </a:effectLst>
              </a:rPr>
              <a:t>.</a:t>
            </a:r>
            <a:endParaRPr lang="es-ES" sz="2200" smtClean="0">
              <a:solidFill>
                <a:srgbClr val="FFFF00"/>
              </a:solidFill>
              <a:effectLst>
                <a:outerShdw blurRad="38100" dist="38100" dir="2700000" algn="tl">
                  <a:srgbClr val="FFFFFF"/>
                </a:outerShdw>
              </a:effectLst>
            </a:endParaRPr>
          </a:p>
          <a:p>
            <a:pPr algn="just" eaLnBrk="1" hangingPunct="1">
              <a:lnSpc>
                <a:spcPct val="80000"/>
              </a:lnSpc>
              <a:buFontTx/>
              <a:buNone/>
              <a:defRPr/>
            </a:pPr>
            <a:r>
              <a:rPr lang="es-ES" sz="2200" smtClean="0">
                <a:solidFill>
                  <a:srgbClr val="FFFF00"/>
                </a:solidFill>
                <a:effectLst>
                  <a:outerShdw blurRad="38100" dist="38100" dir="2700000" algn="tl">
                    <a:srgbClr val="FFFFFF"/>
                  </a:outerShdw>
                </a:effectLst>
              </a:rPr>
              <a:t>	La técnica conocida como “Análisis de puestos” responde a una urgente necesidad de las empresas para organizar eficazmente los trabajos de éstas, es indispensable conocer con toda precisión “lo que cada trabajador hace” y “las aptitudes que requiere para hacerlo bien”, destacando lo siguientes usos:</a:t>
            </a:r>
          </a:p>
          <a:p>
            <a:pPr algn="just" eaLnBrk="1" hangingPunct="1">
              <a:lnSpc>
                <a:spcPct val="80000"/>
              </a:lnSpc>
              <a:buFont typeface="Arial" charset="0"/>
              <a:buBlip>
                <a:blip r:embed="rId4"/>
              </a:buBlip>
              <a:defRPr/>
            </a:pPr>
            <a:r>
              <a:rPr lang="es-ES" sz="2200" smtClean="0">
                <a:solidFill>
                  <a:srgbClr val="FFFF00"/>
                </a:solidFill>
                <a:effectLst>
                  <a:outerShdw blurRad="38100" dist="38100" dir="2700000" algn="tl">
                    <a:srgbClr val="FFFFFF"/>
                  </a:outerShdw>
                </a:effectLst>
              </a:rPr>
              <a:t>Para los altos directivos de una negociación, representa la posibilidad de saber con todo detalle en un momento dado las obligaciones y características de cada puesto</a:t>
            </a:r>
          </a:p>
          <a:p>
            <a:pPr algn="just" eaLnBrk="1" hangingPunct="1">
              <a:lnSpc>
                <a:spcPct val="80000"/>
              </a:lnSpc>
              <a:buFont typeface="Arial" charset="0"/>
              <a:buBlip>
                <a:blip r:embed="rId4"/>
              </a:buBlip>
              <a:defRPr/>
            </a:pPr>
            <a:r>
              <a:rPr lang="es-ES" sz="2200" smtClean="0">
                <a:solidFill>
                  <a:srgbClr val="FFFF00"/>
                </a:solidFill>
                <a:effectLst>
                  <a:outerShdw blurRad="38100" dist="38100" dir="2700000" algn="tl">
                    <a:srgbClr val="FFFFFF"/>
                  </a:outerShdw>
                </a:effectLst>
              </a:rPr>
              <a:t>Los supervisores necesitan un instrumento en que se distingan con toda precisión y orden los elementos que integran cada puesto para explicarlo y exigir más apropiadamente las obligaciones que supone.</a:t>
            </a:r>
          </a:p>
          <a:p>
            <a:pPr algn="just" eaLnBrk="1" hangingPunct="1">
              <a:lnSpc>
                <a:spcPct val="80000"/>
              </a:lnSpc>
              <a:buFont typeface="Arial" charset="0"/>
              <a:buBlip>
                <a:blip r:embed="rId4"/>
              </a:buBlip>
              <a:defRPr/>
            </a:pPr>
            <a:r>
              <a:rPr lang="es-ES" sz="2200" smtClean="0">
                <a:solidFill>
                  <a:srgbClr val="FFFF00"/>
                </a:solidFill>
                <a:effectLst>
                  <a:outerShdw blurRad="38100" dist="38100" dir="2700000" algn="tl">
                    <a:srgbClr val="FFFFFF"/>
                  </a:outerShdw>
                </a:effectLst>
              </a:rPr>
              <a:t>Los trabajadores realizarán mejor y con mayor facilidad sus labores, si conocen con detalle cada una de las operaciones que las forman y los requisitos necesarios para hacerlas bien.</a:t>
            </a:r>
          </a:p>
          <a:p>
            <a:pPr algn="just" eaLnBrk="1" hangingPunct="1">
              <a:lnSpc>
                <a:spcPct val="80000"/>
              </a:lnSpc>
              <a:buFont typeface="Arial" charset="0"/>
              <a:buBlip>
                <a:blip r:embed="rId4"/>
              </a:buBlip>
              <a:defRPr/>
            </a:pPr>
            <a:r>
              <a:rPr lang="es-ES" sz="2200" smtClean="0">
                <a:solidFill>
                  <a:srgbClr val="FFFF00"/>
                </a:solidFill>
                <a:effectLst>
                  <a:outerShdw blurRad="38100" dist="38100" dir="2700000" algn="tl">
                    <a:srgbClr val="FFFFFF"/>
                  </a:outerShdw>
                </a:effectLst>
              </a:rPr>
              <a:t>Para el departamento de personal es básico el conocimiento preciso de las numerosas actividades que deben coordinar.</a:t>
            </a:r>
            <a:endParaRPr lang="es-MX" sz="2200" smtClean="0">
              <a:solidFill>
                <a:srgbClr val="FFFF00"/>
              </a:solidFill>
              <a:effectLst>
                <a:outerShdw blurRad="38100" dist="38100" dir="2700000" algn="tl">
                  <a:srgbClr val="FFFFFF"/>
                </a:outerShdw>
              </a:effectLst>
            </a:endParaRPr>
          </a:p>
        </p:txBody>
      </p:sp>
      <p:sp>
        <p:nvSpPr>
          <p:cNvPr id="161797" name="Rectangle 5"/>
          <p:cNvSpPr>
            <a:spLocks noGrp="1" noChangeArrowheads="1"/>
          </p:cNvSpPr>
          <p:nvPr>
            <p:ph type="title"/>
          </p:nvPr>
        </p:nvSpPr>
        <p:spPr>
          <a:xfrm>
            <a:off x="0" y="0"/>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200184016-001">
            <a:hlinkClick r:id="rId3"/>
          </p:cNvPr>
          <p:cNvPicPr>
            <a:picLocks noChangeAspect="1" noChangeArrowheads="1"/>
          </p:cNvPicPr>
          <p:nvPr/>
        </p:nvPicPr>
        <p:blipFill>
          <a:blip r:embed="rId4" cstate="print"/>
          <a:srcRect/>
          <a:stretch>
            <a:fillRect/>
          </a:stretch>
        </p:blipFill>
        <p:spPr bwMode="auto">
          <a:xfrm>
            <a:off x="0" y="0"/>
            <a:ext cx="2555875" cy="2555875"/>
          </a:xfrm>
          <a:prstGeom prst="rect">
            <a:avLst/>
          </a:prstGeom>
          <a:noFill/>
          <a:ln w="9525">
            <a:noFill/>
            <a:miter lim="800000"/>
            <a:headEnd/>
            <a:tailEnd/>
          </a:ln>
        </p:spPr>
      </p:pic>
      <p:pic>
        <p:nvPicPr>
          <p:cNvPr id="12291" name="Picture 7" descr="DV1458004">
            <a:hlinkClick r:id="rId5"/>
          </p:cNvPr>
          <p:cNvPicPr>
            <a:picLocks noChangeAspect="1" noChangeArrowheads="1"/>
          </p:cNvPicPr>
          <p:nvPr/>
        </p:nvPicPr>
        <p:blipFill>
          <a:blip r:embed="rId6" cstate="print"/>
          <a:srcRect/>
          <a:stretch>
            <a:fillRect/>
          </a:stretch>
        </p:blipFill>
        <p:spPr bwMode="auto">
          <a:xfrm>
            <a:off x="2555875" y="0"/>
            <a:ext cx="3743325" cy="2489200"/>
          </a:xfrm>
          <a:prstGeom prst="rect">
            <a:avLst/>
          </a:prstGeom>
          <a:noFill/>
          <a:ln w="9525">
            <a:noFill/>
            <a:miter lim="800000"/>
            <a:headEnd/>
            <a:tailEnd/>
          </a:ln>
        </p:spPr>
      </p:pic>
      <p:pic>
        <p:nvPicPr>
          <p:cNvPr id="12292" name="Picture 9" descr="DV766020">
            <a:hlinkClick r:id="rId7"/>
          </p:cNvPr>
          <p:cNvPicPr>
            <a:picLocks noChangeAspect="1" noChangeArrowheads="1"/>
          </p:cNvPicPr>
          <p:nvPr/>
        </p:nvPicPr>
        <p:blipFill>
          <a:blip r:embed="rId8" cstate="print"/>
          <a:srcRect/>
          <a:stretch>
            <a:fillRect/>
          </a:stretch>
        </p:blipFill>
        <p:spPr bwMode="auto">
          <a:xfrm>
            <a:off x="3132138" y="4941888"/>
            <a:ext cx="2952750" cy="1916112"/>
          </a:xfrm>
          <a:prstGeom prst="rect">
            <a:avLst/>
          </a:prstGeom>
          <a:noFill/>
          <a:ln w="9525">
            <a:noFill/>
            <a:miter lim="800000"/>
            <a:headEnd/>
            <a:tailEnd/>
          </a:ln>
        </p:spPr>
      </p:pic>
      <p:pic>
        <p:nvPicPr>
          <p:cNvPr id="12293" name="Picture 11" descr="DV794017">
            <a:hlinkClick r:id="rId9"/>
          </p:cNvPr>
          <p:cNvPicPr>
            <a:picLocks noChangeAspect="1" noChangeArrowheads="1"/>
          </p:cNvPicPr>
          <p:nvPr/>
        </p:nvPicPr>
        <p:blipFill>
          <a:blip r:embed="rId10" cstate="print"/>
          <a:srcRect/>
          <a:stretch>
            <a:fillRect/>
          </a:stretch>
        </p:blipFill>
        <p:spPr bwMode="auto">
          <a:xfrm>
            <a:off x="6227763" y="0"/>
            <a:ext cx="2916237" cy="2492375"/>
          </a:xfrm>
          <a:prstGeom prst="rect">
            <a:avLst/>
          </a:prstGeom>
          <a:noFill/>
          <a:ln w="9525">
            <a:noFill/>
            <a:miter lim="800000"/>
            <a:headEnd/>
            <a:tailEnd/>
          </a:ln>
        </p:spPr>
      </p:pic>
      <p:pic>
        <p:nvPicPr>
          <p:cNvPr id="12294" name="Picture 13" descr="DV1601039">
            <a:hlinkClick r:id="rId11"/>
          </p:cNvPr>
          <p:cNvPicPr>
            <a:picLocks noChangeAspect="1" noChangeArrowheads="1"/>
          </p:cNvPicPr>
          <p:nvPr/>
        </p:nvPicPr>
        <p:blipFill>
          <a:blip r:embed="rId12" cstate="print"/>
          <a:srcRect/>
          <a:stretch>
            <a:fillRect/>
          </a:stretch>
        </p:blipFill>
        <p:spPr bwMode="auto">
          <a:xfrm>
            <a:off x="2916238" y="2492375"/>
            <a:ext cx="2178050" cy="2592388"/>
          </a:xfrm>
          <a:prstGeom prst="rect">
            <a:avLst/>
          </a:prstGeom>
          <a:noFill/>
          <a:ln w="9525">
            <a:noFill/>
            <a:miter lim="800000"/>
            <a:headEnd/>
            <a:tailEnd/>
          </a:ln>
        </p:spPr>
      </p:pic>
      <p:pic>
        <p:nvPicPr>
          <p:cNvPr id="12295" name="Picture 15" descr="DV1074056">
            <a:hlinkClick r:id="rId13"/>
          </p:cNvPr>
          <p:cNvPicPr>
            <a:picLocks noChangeAspect="1" noChangeArrowheads="1"/>
          </p:cNvPicPr>
          <p:nvPr/>
        </p:nvPicPr>
        <p:blipFill>
          <a:blip r:embed="rId14" cstate="print"/>
          <a:srcRect/>
          <a:stretch>
            <a:fillRect/>
          </a:stretch>
        </p:blipFill>
        <p:spPr bwMode="auto">
          <a:xfrm>
            <a:off x="5076825" y="2492375"/>
            <a:ext cx="2287588" cy="2592388"/>
          </a:xfrm>
          <a:prstGeom prst="rect">
            <a:avLst/>
          </a:prstGeom>
          <a:noFill/>
          <a:ln w="9525">
            <a:noFill/>
            <a:miter lim="800000"/>
            <a:headEnd/>
            <a:tailEnd/>
          </a:ln>
        </p:spPr>
      </p:pic>
      <p:pic>
        <p:nvPicPr>
          <p:cNvPr id="12296" name="Picture 17" descr="DV1881003">
            <a:hlinkClick r:id="rId15"/>
          </p:cNvPr>
          <p:cNvPicPr>
            <a:picLocks noChangeAspect="1" noChangeArrowheads="1"/>
          </p:cNvPicPr>
          <p:nvPr/>
        </p:nvPicPr>
        <p:blipFill>
          <a:blip r:embed="rId16" cstate="print"/>
          <a:srcRect/>
          <a:stretch>
            <a:fillRect/>
          </a:stretch>
        </p:blipFill>
        <p:spPr bwMode="auto">
          <a:xfrm>
            <a:off x="0" y="2492375"/>
            <a:ext cx="2935288" cy="2592388"/>
          </a:xfrm>
          <a:prstGeom prst="rect">
            <a:avLst/>
          </a:prstGeom>
          <a:noFill/>
          <a:ln w="9525">
            <a:noFill/>
            <a:miter lim="800000"/>
            <a:headEnd/>
            <a:tailEnd/>
          </a:ln>
        </p:spPr>
      </p:pic>
      <p:pic>
        <p:nvPicPr>
          <p:cNvPr id="12297" name="Picture 19" descr="DV1821015">
            <a:hlinkClick r:id="rId17"/>
          </p:cNvPr>
          <p:cNvPicPr>
            <a:picLocks noChangeAspect="1" noChangeArrowheads="1"/>
          </p:cNvPicPr>
          <p:nvPr/>
        </p:nvPicPr>
        <p:blipFill>
          <a:blip r:embed="rId18" cstate="print"/>
          <a:srcRect/>
          <a:stretch>
            <a:fillRect/>
          </a:stretch>
        </p:blipFill>
        <p:spPr bwMode="auto">
          <a:xfrm>
            <a:off x="0" y="5019675"/>
            <a:ext cx="3132138" cy="1838325"/>
          </a:xfrm>
          <a:prstGeom prst="rect">
            <a:avLst/>
          </a:prstGeom>
          <a:noFill/>
          <a:ln w="9525">
            <a:noFill/>
            <a:miter lim="800000"/>
            <a:headEnd/>
            <a:tailEnd/>
          </a:ln>
        </p:spPr>
      </p:pic>
      <p:pic>
        <p:nvPicPr>
          <p:cNvPr id="12298" name="Picture 21" descr="VID254-6">
            <a:hlinkClick r:id="rId19"/>
          </p:cNvPr>
          <p:cNvPicPr>
            <a:picLocks noChangeAspect="1" noChangeArrowheads="1"/>
          </p:cNvPicPr>
          <p:nvPr/>
        </p:nvPicPr>
        <p:blipFill>
          <a:blip r:embed="rId20" cstate="print"/>
          <a:srcRect/>
          <a:stretch>
            <a:fillRect/>
          </a:stretch>
        </p:blipFill>
        <p:spPr bwMode="auto">
          <a:xfrm>
            <a:off x="7380288" y="2492375"/>
            <a:ext cx="1771650" cy="2592388"/>
          </a:xfrm>
          <a:prstGeom prst="rect">
            <a:avLst/>
          </a:prstGeom>
          <a:noFill/>
          <a:ln w="9525">
            <a:noFill/>
            <a:miter lim="800000"/>
            <a:headEnd/>
            <a:tailEnd/>
          </a:ln>
        </p:spPr>
      </p:pic>
      <p:pic>
        <p:nvPicPr>
          <p:cNvPr id="12299" name="Picture 23" descr="IS921-065">
            <a:hlinkClick r:id="rId21"/>
          </p:cNvPr>
          <p:cNvPicPr>
            <a:picLocks noChangeAspect="1" noChangeArrowheads="1"/>
          </p:cNvPicPr>
          <p:nvPr/>
        </p:nvPicPr>
        <p:blipFill>
          <a:blip r:embed="rId22" cstate="print"/>
          <a:srcRect/>
          <a:stretch>
            <a:fillRect/>
          </a:stretch>
        </p:blipFill>
        <p:spPr bwMode="auto">
          <a:xfrm>
            <a:off x="6084888" y="5084763"/>
            <a:ext cx="3059112" cy="1773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62820" name="Rectangle 4"/>
          <p:cNvSpPr>
            <a:spLocks noGrp="1" noChangeArrowheads="1"/>
          </p:cNvSpPr>
          <p:nvPr>
            <p:ph type="body" idx="1"/>
          </p:nvPr>
        </p:nvSpPr>
        <p:spPr/>
        <p:txBody>
          <a:bodyPr/>
          <a:lstStyle/>
          <a:p>
            <a:pPr marL="381000" indent="-381000" algn="just" eaLnBrk="1" hangingPunct="1">
              <a:lnSpc>
                <a:spcPct val="80000"/>
              </a:lnSpc>
              <a:buClr>
                <a:srgbClr val="FFFF00"/>
              </a:buClr>
              <a:buFontTx/>
              <a:buNone/>
              <a:defRPr/>
            </a:pPr>
            <a:r>
              <a:rPr lang="es-ES" sz="2400" smtClean="0">
                <a:solidFill>
                  <a:srgbClr val="FFFF00"/>
                </a:solidFill>
                <a:effectLst>
                  <a:outerShdw blurRad="38100" dist="38100" dir="2700000" algn="tl">
                    <a:srgbClr val="FFFFFF"/>
                  </a:outerShdw>
                </a:effectLst>
              </a:rPr>
              <a:t>Frente a esta imperiosa necesidad, existe una carencia casi absoluta de determinación de las labores, lo cual origina las siguientes limitaciones:</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Incertidumbre sobre las obligaciones que corresponden a cada obrero o empleado.</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Desconocimiento de las cualidades y responsabilidades de cada trabajador.</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Inexacto cumplimiento de las obligaciones del obrero.</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Frecuentes discusiones sobre la forma de desarrollar el trabajo.</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Que se eludan responsabilidades o fuga de obligaciones.</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Una selección y adiestramiento de personal puramente empíricos, llenos de defectos.</a:t>
            </a:r>
          </a:p>
          <a:p>
            <a:pPr marL="381000" indent="-381000" algn="just" eaLnBrk="1" hangingPunct="1">
              <a:lnSpc>
                <a:spcPct val="80000"/>
              </a:lnSpc>
              <a:buClr>
                <a:srgbClr val="FFFF00"/>
              </a:buClr>
              <a:defRPr/>
            </a:pPr>
            <a:r>
              <a:rPr lang="es-ES" sz="2400" smtClean="0">
                <a:solidFill>
                  <a:srgbClr val="FFFF00"/>
                </a:solidFill>
                <a:effectLst>
                  <a:outerShdw blurRad="38100" dist="38100" dir="2700000" algn="tl">
                    <a:srgbClr val="FFFFFF"/>
                  </a:outerShdw>
                </a:effectLst>
              </a:rPr>
              <a:t>Remuneraciones no apropiadas.</a:t>
            </a:r>
            <a:endParaRPr lang="es-MX" sz="2400" smtClean="0">
              <a:solidFill>
                <a:srgbClr val="FFFF00"/>
              </a:solidFill>
              <a:effectLst>
                <a:outerShdw blurRad="38100" dist="38100" dir="2700000" algn="tl">
                  <a:srgbClr val="FFFFFF"/>
                </a:outerShdw>
              </a:effectLst>
            </a:endParaRPr>
          </a:p>
        </p:txBody>
      </p:sp>
      <p:sp>
        <p:nvSpPr>
          <p:cNvPr id="162821" name="Rectangle 5"/>
          <p:cNvSpPr>
            <a:spLocks noGrp="1" noChangeArrowheads="1"/>
          </p:cNvSpPr>
          <p:nvPr>
            <p:ph type="title"/>
          </p:nvPr>
        </p:nvSpPr>
        <p:spPr>
          <a:xfrm>
            <a:off x="0" y="333375"/>
            <a:ext cx="8686800" cy="838200"/>
          </a:xfrm>
        </p:spPr>
        <p:txBody>
          <a:bodyPr/>
          <a:lstStyle/>
          <a:p>
            <a:pPr algn="ctr" eaLnBrk="1" hangingPunct="1">
              <a:defRPr/>
            </a:pPr>
            <a:r>
              <a:rPr lang="es-ES" smtClean="0">
                <a:solidFill>
                  <a:srgbClr val="FF6600"/>
                </a:solidFill>
                <a:effectLst>
                  <a:outerShdw blurRad="38100" dist="38100" dir="2700000" algn="tl">
                    <a:srgbClr val="FFFFFF"/>
                  </a:outerShdw>
                </a:effectLst>
              </a:rPr>
              <a:t>ANALISIS DE PUESTOS</a:t>
            </a:r>
            <a:endParaRPr lang="es-MX" smtClean="0">
              <a:solidFill>
                <a:srgbClr val="FF66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4" name="Rectangle 4"/>
          <p:cNvSpPr>
            <a:spLocks noGrp="1" noChangeArrowheads="1"/>
          </p:cNvSpPr>
          <p:nvPr>
            <p:ph type="ctrTitle"/>
          </p:nvPr>
        </p:nvSpPr>
        <p:spPr/>
        <p:txBody>
          <a:bodyPr/>
          <a:lstStyle/>
          <a:p>
            <a:pPr eaLnBrk="1" hangingPunct="1">
              <a:defRPr/>
            </a:pPr>
            <a:r>
              <a:rPr lang="es-ES" smtClean="0">
                <a:solidFill>
                  <a:srgbClr val="FF0000"/>
                </a:solidFill>
                <a:effectLst>
                  <a:outerShdw blurRad="38100" dist="38100" dir="2700000" algn="tl">
                    <a:srgbClr val="FFFFFF"/>
                  </a:outerShdw>
                </a:effectLst>
              </a:rPr>
              <a:t>VALUACION DE PUESTOS</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63843" name="Rectangle 3"/>
          <p:cNvSpPr>
            <a:spLocks noGrp="1" noChangeArrowheads="1"/>
          </p:cNvSpPr>
          <p:nvPr>
            <p:ph type="title"/>
          </p:nvPr>
        </p:nvSpPr>
        <p:spPr>
          <a:xfrm>
            <a:off x="468313" y="0"/>
            <a:ext cx="8229600" cy="1384300"/>
          </a:xfrm>
        </p:spPr>
        <p:txBody>
          <a:bodyPr/>
          <a:lstStyle/>
          <a:p>
            <a:pPr algn="ctr" eaLnBrk="1" hangingPunct="1">
              <a:defRPr/>
            </a:pPr>
            <a:r>
              <a:rPr lang="es-ES" sz="3200" smtClean="0">
                <a:solidFill>
                  <a:srgbClr val="FF6600"/>
                </a:solidFill>
                <a:effectLst>
                  <a:outerShdw blurRad="38100" dist="38100" dir="2700000" algn="tl">
                    <a:srgbClr val="FFFFFF"/>
                  </a:outerShdw>
                </a:effectLst>
              </a:rPr>
              <a:t>VALUACION DE PUESTOS</a:t>
            </a:r>
            <a:endParaRPr lang="es-MX" sz="3200" smtClean="0">
              <a:solidFill>
                <a:srgbClr val="FF6600"/>
              </a:solidFill>
              <a:effectLst>
                <a:outerShdw blurRad="38100" dist="38100" dir="2700000" algn="tl">
                  <a:srgbClr val="FFFFFF"/>
                </a:outerShdw>
              </a:effectLst>
            </a:endParaRPr>
          </a:p>
        </p:txBody>
      </p:sp>
      <p:sp>
        <p:nvSpPr>
          <p:cNvPr id="163844" name="Rectangle 4"/>
          <p:cNvSpPr>
            <a:spLocks noGrp="1" noChangeArrowheads="1"/>
          </p:cNvSpPr>
          <p:nvPr>
            <p:ph type="body" idx="1"/>
          </p:nvPr>
        </p:nvSpPr>
        <p:spPr>
          <a:xfrm>
            <a:off x="468313" y="908050"/>
            <a:ext cx="8229600" cy="4114800"/>
          </a:xfrm>
        </p:spPr>
        <p:txBody>
          <a:bodyPr/>
          <a:lstStyle/>
          <a:p>
            <a:pPr marL="533400" indent="-533400" algn="just" eaLnBrk="1" hangingPunct="1">
              <a:buClr>
                <a:srgbClr val="FFFF00"/>
              </a:buClr>
              <a:buFontTx/>
              <a:buNone/>
              <a:defRPr/>
            </a:pPr>
            <a:r>
              <a:rPr lang="es-ES" sz="2000" smtClean="0">
                <a:solidFill>
                  <a:srgbClr val="FFFF00"/>
                </a:solidFill>
                <a:effectLst>
                  <a:outerShdw blurRad="38100" dist="38100" dir="2700000" algn="tl">
                    <a:srgbClr val="FFFFFF"/>
                  </a:outerShdw>
                </a:effectLst>
              </a:rPr>
              <a:t>Tradicionalmente se ha considerado como la  técnica para analizar el   puesto con la finalidad de determinar su importancia en relación con los demás, considerando el grado de habilidad, esfuerzo y responsabilidad requeridos en el mismo así com olas condiciones de trabajo en las cuales se desempeña.</a:t>
            </a:r>
          </a:p>
          <a:p>
            <a:pPr marL="533400" indent="-533400" algn="just" eaLnBrk="1" hangingPunct="1">
              <a:buClr>
                <a:srgbClr val="FFFF00"/>
              </a:buClr>
              <a:buFontTx/>
              <a:buNone/>
              <a:defRPr/>
            </a:pPr>
            <a:endParaRPr lang="es-ES" sz="2000" smtClean="0">
              <a:solidFill>
                <a:srgbClr val="FFFF00"/>
              </a:solidFill>
              <a:effectLst>
                <a:outerShdw blurRad="38100" dist="38100" dir="2700000" algn="tl">
                  <a:srgbClr val="FFFFFF"/>
                </a:outerShdw>
              </a:effectLst>
            </a:endParaRPr>
          </a:p>
          <a:p>
            <a:pPr marL="533400" indent="-533400" algn="just" eaLnBrk="1" hangingPunct="1">
              <a:buClr>
                <a:srgbClr val="FFFF00"/>
              </a:buClr>
              <a:buFontTx/>
              <a:buNone/>
              <a:defRPr/>
            </a:pPr>
            <a:r>
              <a:rPr lang="es-ES" sz="2000" smtClean="0">
                <a:solidFill>
                  <a:srgbClr val="FFFF00"/>
                </a:solidFill>
                <a:effectLst>
                  <a:outerShdw blurRad="38100" dist="38100" dir="2700000" algn="tl">
                    <a:srgbClr val="FFFFFF"/>
                  </a:outerShdw>
                </a:effectLst>
              </a:rPr>
              <a:t>En las organizaciones, un sistema bien diseñado de valuación de puestoscontribuirá a minimizar algunos de los problemas psicológicos, sociales, legales y económicos planteados por los salarios.</a:t>
            </a:r>
          </a:p>
          <a:p>
            <a:pPr marL="533400" indent="-533400" algn="just" eaLnBrk="1" hangingPunct="1">
              <a:buClr>
                <a:srgbClr val="FFFF00"/>
              </a:buClr>
              <a:buFontTx/>
              <a:buNone/>
              <a:defRPr/>
            </a:pPr>
            <a:r>
              <a:rPr lang="es-ES" sz="2000" smtClean="0">
                <a:solidFill>
                  <a:srgbClr val="FFFF00"/>
                </a:solidFill>
                <a:effectLst>
                  <a:outerShdw blurRad="38100" dist="38100" dir="2700000" algn="tl">
                    <a:srgbClr val="FFFFFF"/>
                  </a:outerShdw>
                </a:effectLst>
              </a:rPr>
              <a:t>Para organizar al personal de una empresa, es esencial establecer una apropiada jerarquía dentro de la misma, cada trabajador debe estar colocado exactamente en el nivel que le corresponde respecto a los demás. La jerarquización de los puestos requiere, pues, la determinación precisa de la importancia de cada trabajo enrelación con los demás.</a:t>
            </a:r>
          </a:p>
          <a:p>
            <a:pPr marL="533400" indent="-533400" algn="just" eaLnBrk="1" hangingPunct="1">
              <a:buClr>
                <a:srgbClr val="FFFF00"/>
              </a:buClr>
              <a:buFontTx/>
              <a:buNone/>
              <a:defRPr/>
            </a:pPr>
            <a:endParaRPr lang="es-MX" sz="2000"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sp>
        <p:nvSpPr>
          <p:cNvPr id="164867" name="Rectangle 3"/>
          <p:cNvSpPr>
            <a:spLocks noGrp="1" noChangeArrowheads="1"/>
          </p:cNvSpPr>
          <p:nvPr>
            <p:ph type="title"/>
          </p:nvPr>
        </p:nvSpPr>
        <p:spPr/>
        <p:txBody>
          <a:bodyPr/>
          <a:lstStyle/>
          <a:p>
            <a:pPr algn="ctr" eaLnBrk="1" hangingPunct="1">
              <a:defRPr/>
            </a:pPr>
            <a:r>
              <a:rPr lang="es-ES" sz="3600" smtClean="0">
                <a:solidFill>
                  <a:srgbClr val="FF6600"/>
                </a:solidFill>
                <a:effectLst>
                  <a:outerShdw blurRad="38100" dist="38100" dir="2700000" algn="tl">
                    <a:srgbClr val="FFFFFF"/>
                  </a:outerShdw>
                </a:effectLst>
              </a:rPr>
              <a:t>METODOS DE VALUACION DE PUESTOS</a:t>
            </a:r>
            <a:endParaRPr lang="es-MX" sz="3600" smtClean="0">
              <a:solidFill>
                <a:srgbClr val="FF6600"/>
              </a:solidFill>
              <a:effectLst>
                <a:outerShdw blurRad="38100" dist="38100" dir="2700000" algn="tl">
                  <a:srgbClr val="FFFFFF"/>
                </a:outerShdw>
              </a:effectLst>
            </a:endParaRPr>
          </a:p>
        </p:txBody>
      </p:sp>
      <p:sp>
        <p:nvSpPr>
          <p:cNvPr id="164868" name="Rectangle 4"/>
          <p:cNvSpPr>
            <a:spLocks noGrp="1" noChangeArrowheads="1"/>
          </p:cNvSpPr>
          <p:nvPr>
            <p:ph type="body" idx="1"/>
          </p:nvPr>
        </p:nvSpPr>
        <p:spPr/>
        <p:txBody>
          <a:bodyPr/>
          <a:lstStyle/>
          <a:p>
            <a:pPr algn="just" eaLnBrk="1" hangingPunct="1">
              <a:lnSpc>
                <a:spcPct val="90000"/>
              </a:lnSpc>
              <a:buFontTx/>
              <a:buNone/>
              <a:defRPr/>
            </a:pPr>
            <a:endParaRPr lang="es-ES" sz="2000" smtClean="0">
              <a:solidFill>
                <a:srgbClr val="FFFF00"/>
              </a:solidFill>
              <a:effectLst>
                <a:outerShdw blurRad="38100" dist="38100" dir="2700000" algn="tl">
                  <a:srgbClr val="FFFFFF"/>
                </a:outerShdw>
              </a:effectLst>
            </a:endParaRPr>
          </a:p>
          <a:p>
            <a:pPr algn="just" eaLnBrk="1" hangingPunct="1">
              <a:lnSpc>
                <a:spcPct val="90000"/>
              </a:lnSpc>
              <a:buFontTx/>
              <a:buNone/>
              <a:defRPr/>
            </a:pPr>
            <a:r>
              <a:rPr lang="es-ES" sz="2000" smtClean="0">
                <a:solidFill>
                  <a:srgbClr val="FFFF00"/>
                </a:solidFill>
                <a:effectLst>
                  <a:outerShdw blurRad="38100" dist="38100" dir="2700000" algn="tl">
                    <a:srgbClr val="FFFFFF"/>
                  </a:outerShdw>
                </a:effectLst>
              </a:rPr>
              <a:t>Existen diversos métodos para la valuación de puestos, cada empresa</a:t>
            </a:r>
          </a:p>
          <a:p>
            <a:pPr algn="just" eaLnBrk="1" hangingPunct="1">
              <a:lnSpc>
                <a:spcPct val="90000"/>
              </a:lnSpc>
              <a:buFontTx/>
              <a:buNone/>
              <a:defRPr/>
            </a:pPr>
            <a:r>
              <a:rPr lang="es-ES" sz="2000" smtClean="0">
                <a:solidFill>
                  <a:srgbClr val="FFFF00"/>
                </a:solidFill>
                <a:effectLst>
                  <a:outerShdw blurRad="38100" dist="38100" dir="2700000" algn="tl">
                    <a:srgbClr val="FFFFFF"/>
                  </a:outerShdw>
                </a:effectLst>
              </a:rPr>
              <a:t>seleccionará el que se ajuste a sus necesidades, los más usuales son los siguientes:</a:t>
            </a:r>
          </a:p>
          <a:p>
            <a:pPr algn="just" eaLnBrk="1" hangingPunct="1">
              <a:lnSpc>
                <a:spcPct val="90000"/>
              </a:lnSpc>
              <a:defRPr/>
            </a:pPr>
            <a:r>
              <a:rPr lang="es-ES" sz="2000" smtClean="0">
                <a:solidFill>
                  <a:srgbClr val="FFFF00"/>
                </a:solidFill>
                <a:effectLst>
                  <a:outerShdw blurRad="38100" dist="38100" dir="2700000" algn="tl">
                    <a:srgbClr val="FFFFFF"/>
                  </a:outerShdw>
                </a:effectLst>
              </a:rPr>
              <a:t>Método de Alineamiento.</a:t>
            </a:r>
          </a:p>
          <a:p>
            <a:pPr algn="just" eaLnBrk="1" hangingPunct="1">
              <a:lnSpc>
                <a:spcPct val="90000"/>
              </a:lnSpc>
              <a:defRPr/>
            </a:pPr>
            <a:r>
              <a:rPr lang="es-ES" sz="2000" smtClean="0">
                <a:solidFill>
                  <a:srgbClr val="FFFF00"/>
                </a:solidFill>
                <a:effectLst>
                  <a:outerShdw blurRad="38100" dist="38100" dir="2700000" algn="tl">
                    <a:srgbClr val="FFFFFF"/>
                  </a:outerShdw>
                </a:effectLst>
              </a:rPr>
              <a:t>Método de escalas por grados determinados.</a:t>
            </a:r>
          </a:p>
          <a:p>
            <a:pPr algn="just" eaLnBrk="1" hangingPunct="1">
              <a:lnSpc>
                <a:spcPct val="90000"/>
              </a:lnSpc>
              <a:defRPr/>
            </a:pPr>
            <a:r>
              <a:rPr lang="es-ES" sz="2000" smtClean="0">
                <a:solidFill>
                  <a:srgbClr val="FFFF00"/>
                </a:solidFill>
                <a:effectLst>
                  <a:outerShdw blurRad="38100" dist="38100" dir="2700000" algn="tl">
                    <a:srgbClr val="FFFFFF"/>
                  </a:outerShdw>
                </a:effectLst>
              </a:rPr>
              <a:t>Método de comparación de factores.</a:t>
            </a:r>
          </a:p>
          <a:p>
            <a:pPr algn="just" eaLnBrk="1" hangingPunct="1">
              <a:lnSpc>
                <a:spcPct val="90000"/>
              </a:lnSpc>
              <a:defRPr/>
            </a:pPr>
            <a:r>
              <a:rPr lang="es-ES" sz="2000" smtClean="0">
                <a:solidFill>
                  <a:srgbClr val="FFFF00"/>
                </a:solidFill>
                <a:effectLst>
                  <a:outerShdw blurRad="38100" dist="38100" dir="2700000" algn="tl">
                    <a:srgbClr val="FFFFFF"/>
                  </a:outerShdw>
                </a:effectLst>
              </a:rPr>
              <a:t>Método de valuación por puntos</a:t>
            </a:r>
          </a:p>
          <a:p>
            <a:pPr algn="just" eaLnBrk="1" hangingPunct="1">
              <a:lnSpc>
                <a:spcPct val="90000"/>
              </a:lnSpc>
              <a:buFontTx/>
              <a:buNone/>
              <a:defRPr/>
            </a:pPr>
            <a:r>
              <a:rPr lang="es-ES" sz="2000" smtClean="0">
                <a:solidFill>
                  <a:srgbClr val="FFFF00"/>
                </a:solidFill>
                <a:effectLst>
                  <a:outerShdw blurRad="38100" dist="38100" dir="2700000" algn="tl">
                    <a:srgbClr val="FFFFFF"/>
                  </a:outerShdw>
                </a:effectLst>
              </a:rPr>
              <a:t>Otros. (El de (Hay) que es una refinación estadística del método de puntos y el de Jacques, que tiene en cuenta el tiempo en el cual la persona puede trabajar en forma independiente, sin supervisión.)</a:t>
            </a:r>
            <a:endParaRPr lang="es-MX" sz="2000"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6986588"/>
          </a:xfrm>
          <a:noFill/>
        </p:spPr>
      </p:pic>
      <p:sp>
        <p:nvSpPr>
          <p:cNvPr id="176136" name="Rectangle 8"/>
          <p:cNvSpPr>
            <a:spLocks noGrp="1" noChangeArrowheads="1"/>
          </p:cNvSpPr>
          <p:nvPr>
            <p:ph type="title"/>
          </p:nvPr>
        </p:nvSpPr>
        <p:spPr/>
        <p:txBody>
          <a:bodyPr/>
          <a:lstStyle/>
          <a:p>
            <a:pPr algn="ctr" eaLnBrk="1" hangingPunct="1">
              <a:defRPr/>
            </a:pPr>
            <a:r>
              <a:rPr lang="es-ES" smtClean="0">
                <a:solidFill>
                  <a:srgbClr val="FF6600"/>
                </a:solidFill>
                <a:effectLst>
                  <a:outerShdw blurRad="38100" dist="38100" dir="2700000" algn="tl">
                    <a:srgbClr val="FFFFFF"/>
                  </a:outerShdw>
                </a:effectLst>
              </a:rPr>
              <a:t>ALINEACION</a:t>
            </a:r>
            <a:endParaRPr lang="es-MX" smtClean="0"/>
          </a:p>
        </p:txBody>
      </p:sp>
      <p:sp>
        <p:nvSpPr>
          <p:cNvPr id="176137" name="Rectangle 9"/>
          <p:cNvSpPr>
            <a:spLocks noGrp="1" noChangeArrowheads="1"/>
          </p:cNvSpPr>
          <p:nvPr>
            <p:ph type="body" idx="1"/>
          </p:nvPr>
        </p:nvSpPr>
        <p:spPr/>
        <p:txBody>
          <a:bodyPr/>
          <a:lstStyle/>
          <a:p>
            <a:pPr algn="just" eaLnBrk="1" hangingPunct="1">
              <a:buFontTx/>
              <a:buNone/>
              <a:defRPr/>
            </a:pPr>
            <a:r>
              <a:rPr lang="es-ES" sz="1800" smtClean="0">
                <a:solidFill>
                  <a:srgbClr val="FFFF00"/>
                </a:solidFill>
                <a:effectLst>
                  <a:outerShdw blurRad="38100" dist="38100" dir="2700000" algn="tl">
                    <a:srgbClr val="FFFFFF"/>
                  </a:outerShdw>
                </a:effectLst>
              </a:rPr>
              <a:t>Bajo este procedimiento, se ordenan los puestos de una empresa, con el promedio de las series de grados formadas por cada uno de  los miembros de un comité de valuación, y con respecto de los puestos básicos.</a:t>
            </a:r>
          </a:p>
          <a:p>
            <a:pPr algn="just" eaLnBrk="1" hangingPunct="1">
              <a:buFontTx/>
              <a:buNone/>
              <a:defRPr/>
            </a:pPr>
            <a:endParaRPr lang="es-ES" sz="1800" smtClean="0">
              <a:solidFill>
                <a:srgbClr val="FFFF00"/>
              </a:solidFill>
              <a:effectLst>
                <a:outerShdw blurRad="38100" dist="38100" dir="2700000" algn="tl">
                  <a:srgbClr val="FFFFFF"/>
                </a:outerShdw>
              </a:effectLst>
            </a:endParaRPr>
          </a:p>
          <a:p>
            <a:pPr algn="just" eaLnBrk="1" hangingPunct="1">
              <a:buFontTx/>
              <a:buNone/>
              <a:defRPr/>
            </a:pPr>
            <a:r>
              <a:rPr lang="es-ES" sz="1800" smtClean="0">
                <a:solidFill>
                  <a:srgbClr val="FFFF00"/>
                </a:solidFill>
                <a:effectLst>
                  <a:outerShdw blurRad="38100" dist="38100" dir="2700000" algn="tl">
                    <a:srgbClr val="FFFFFF"/>
                  </a:outerShdw>
                </a:effectLst>
              </a:rPr>
              <a:t>PROCEDIMIENTO.</a:t>
            </a:r>
          </a:p>
          <a:p>
            <a:pPr algn="just" eaLnBrk="1" hangingPunct="1">
              <a:defRPr/>
            </a:pPr>
            <a:r>
              <a:rPr lang="es-ES" sz="1800" smtClean="0">
                <a:solidFill>
                  <a:srgbClr val="FFFF00"/>
                </a:solidFill>
                <a:effectLst>
                  <a:outerShdw blurRad="38100" dist="38100" dir="2700000" algn="tl">
                    <a:srgbClr val="FFFFFF"/>
                  </a:outerShdw>
                </a:effectLst>
              </a:rPr>
              <a:t>Se hacen juegos de tarjetas (tantos como miembros tenga el comité). En ellas se anota cada uno de los puestos para valuar. Por ejemplo: auxiliar contable, secretaria, vigilante,  etcétera.</a:t>
            </a:r>
          </a:p>
          <a:p>
            <a:pPr algn="just" eaLnBrk="1" hangingPunct="1">
              <a:defRPr/>
            </a:pPr>
            <a:endParaRPr lang="es-ES" sz="1800" smtClean="0">
              <a:solidFill>
                <a:srgbClr val="FFFF00"/>
              </a:solidFill>
              <a:effectLst>
                <a:outerShdw blurRad="38100" dist="38100" dir="2700000" algn="tl">
                  <a:srgbClr val="FFFFFF"/>
                </a:outerShdw>
              </a:effectLst>
            </a:endParaRPr>
          </a:p>
          <a:p>
            <a:pPr algn="just" eaLnBrk="1" hangingPunct="1">
              <a:defRPr/>
            </a:pPr>
            <a:r>
              <a:rPr lang="es-ES" sz="1800" smtClean="0">
                <a:solidFill>
                  <a:srgbClr val="FFFF00"/>
                </a:solidFill>
                <a:effectLst>
                  <a:outerShdw blurRad="38100" dist="38100" dir="2700000" algn="tl">
                    <a:srgbClr val="FFFFFF"/>
                  </a:outerShdw>
                </a:effectLst>
              </a:rPr>
              <a:t>Se diseñan formas para el uso de cada miembro del comité a fin de que cada miembro del comité anote la dificultad relativa de cada puesto.</a:t>
            </a:r>
          </a:p>
          <a:p>
            <a:pPr algn="just" eaLnBrk="1" hangingPunct="1">
              <a:defRPr/>
            </a:pPr>
            <a:endParaRPr lang="es-ES" sz="1800" smtClean="0">
              <a:solidFill>
                <a:srgbClr val="FFFF00"/>
              </a:solidFill>
              <a:effectLst>
                <a:outerShdw blurRad="38100" dist="38100" dir="2700000" algn="tl">
                  <a:srgbClr val="FFFFFF"/>
                </a:outerShdw>
              </a:effectLst>
            </a:endParaRPr>
          </a:p>
          <a:p>
            <a:pPr algn="just" eaLnBrk="1" hangingPunct="1">
              <a:defRPr/>
            </a:pPr>
            <a:r>
              <a:rPr lang="es-ES" sz="1800" smtClean="0">
                <a:solidFill>
                  <a:srgbClr val="FFFF00"/>
                </a:solidFill>
                <a:effectLst>
                  <a:outerShdw blurRad="38100" dist="38100" dir="2700000" algn="tl">
                    <a:srgbClr val="FFFFFF"/>
                  </a:outerShdw>
                </a:effectLst>
              </a:rPr>
              <a:t>Se entregan los juegos de tarjetas; deben disponerse al azar (puede emplearse una tabla de números aleatorios)</a:t>
            </a:r>
            <a:endParaRPr lang="es-MX" sz="1800"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6986588"/>
          </a:xfrm>
          <a:noFill/>
        </p:spPr>
      </p:pic>
      <p:sp>
        <p:nvSpPr>
          <p:cNvPr id="184325" name="Rectangle 5"/>
          <p:cNvSpPr>
            <a:spLocks noGrp="1" noChangeArrowheads="1"/>
          </p:cNvSpPr>
          <p:nvPr>
            <p:ph type="body" idx="1"/>
          </p:nvPr>
        </p:nvSpPr>
        <p:spPr>
          <a:xfrm>
            <a:off x="228600" y="260350"/>
            <a:ext cx="8686800" cy="6381750"/>
          </a:xfrm>
        </p:spPr>
        <p:txBody>
          <a:bodyPr/>
          <a:lstStyle/>
          <a:p>
            <a:pPr eaLnBrk="1" hangingPunct="1">
              <a:lnSpc>
                <a:spcPct val="80000"/>
              </a:lnSpc>
              <a:defRPr/>
            </a:pPr>
            <a:r>
              <a:rPr lang="es-ES" sz="2000" smtClean="0">
                <a:solidFill>
                  <a:srgbClr val="FFFF00"/>
                </a:solidFill>
                <a:effectLst>
                  <a:outerShdw blurRad="38100" dist="38100" dir="2700000" algn="tl">
                    <a:srgbClr val="FFFFFF"/>
                  </a:outerShdw>
                </a:effectLst>
              </a:rPr>
              <a:t>Se solicita a cada miembro del comité que ordene las tarjetas por orden de complejidad de los puestos; en un orden: del más al menos complejo.</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Anotan en la columna que le corresponda el número de orden que haya dado a cada puesto, y repetirán tal anotación en las hojas de sus compañeros.</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Se suman los valores horizontales consignados, y se anotan en la penúltima columna.</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Se dividirán tales valores entre el número de columnas utilizadas; es decir, entre el número de miembros del comité, para obtener así un promedio, que se consignará en la última columna.</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Se aclaran aquellos casos que puedan tener un valor igual.</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Se ordenan los puestos por su número progresivo.</a:t>
            </a:r>
          </a:p>
          <a:p>
            <a:pPr eaLnBrk="1" hangingPunct="1">
              <a:lnSpc>
                <a:spcPct val="80000"/>
              </a:lnSpc>
              <a:defRPr/>
            </a:pPr>
            <a:endParaRPr lang="es-ES" sz="2000" smtClean="0">
              <a:solidFill>
                <a:srgbClr val="FFFF00"/>
              </a:solidFill>
              <a:effectLst>
                <a:outerShdw blurRad="38100" dist="38100" dir="2700000" algn="tl">
                  <a:srgbClr val="FFFFFF"/>
                </a:outerShdw>
              </a:effectLst>
            </a:endParaRPr>
          </a:p>
          <a:p>
            <a:pPr eaLnBrk="1" hangingPunct="1">
              <a:lnSpc>
                <a:spcPct val="80000"/>
              </a:lnSpc>
              <a:defRPr/>
            </a:pPr>
            <a:r>
              <a:rPr lang="es-ES" sz="2000" smtClean="0">
                <a:solidFill>
                  <a:srgbClr val="FFFF00"/>
                </a:solidFill>
                <a:effectLst>
                  <a:outerShdw blurRad="38100" dist="38100" dir="2700000" algn="tl">
                    <a:srgbClr val="FFFFFF"/>
                  </a:outerShdw>
                </a:effectLst>
              </a:rPr>
              <a:t>Se autorizan los ajustes de salarios correspondientes, puede hacerse con auxilio de una gráfica y de métodos estadísticos, aunque también es posible realizarlo con una simple estimación tomada en acuerdo.</a:t>
            </a:r>
            <a:endParaRPr lang="es-MX" sz="2000" smtClean="0">
              <a:solidFill>
                <a:srgbClr val="FFFF00"/>
              </a:solidFill>
              <a:effectLst>
                <a:outerShdw blurRad="38100" dist="38100" dir="2700000" algn="tl">
                  <a:srgbClr val="FFFFFF"/>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type="title"/>
          </p:nvPr>
        </p:nvSpPr>
        <p:spPr/>
        <p:txBody>
          <a:bodyPr/>
          <a:lstStyle/>
          <a:p>
            <a:pPr eaLnBrk="1" hangingPunct="1">
              <a:defRPr/>
            </a:pPr>
            <a:r>
              <a:rPr lang="es-ES" smtClean="0">
                <a:solidFill>
                  <a:srgbClr val="FF6600"/>
                </a:solidFill>
                <a:effectLst>
                  <a:outerShdw blurRad="38100" dist="38100" dir="2700000" algn="tl">
                    <a:srgbClr val="FFFFFF"/>
                  </a:outerShdw>
                </a:effectLst>
              </a:rPr>
              <a:t>METODO DE ALINEACION</a:t>
            </a:r>
            <a:endParaRPr lang="es-MX" smtClean="0">
              <a:solidFill>
                <a:srgbClr val="FF6600"/>
              </a:solidFill>
              <a:effectLst>
                <a:outerShdw blurRad="38100" dist="38100" dir="2700000" algn="tl">
                  <a:srgbClr val="FFFFFF"/>
                </a:outerShdw>
              </a:effectLst>
            </a:endParaRPr>
          </a:p>
        </p:txBody>
      </p:sp>
      <p:sp>
        <p:nvSpPr>
          <p:cNvPr id="165892" name="Rectangle 4"/>
          <p:cNvSpPr>
            <a:spLocks noGrp="1" noChangeArrowheads="1"/>
          </p:cNvSpPr>
          <p:nvPr>
            <p:ph type="body" sz="half" idx="1"/>
          </p:nvPr>
        </p:nvSpPr>
        <p:spPr>
          <a:xfrm>
            <a:off x="457200" y="1905000"/>
            <a:ext cx="4043363" cy="4114800"/>
          </a:xfrm>
        </p:spPr>
        <p:txBody>
          <a:bodyPr/>
          <a:lstStyle/>
          <a:p>
            <a:pPr eaLnBrk="1" hangingPunct="1">
              <a:buFontTx/>
              <a:buNone/>
              <a:defRPr/>
            </a:pPr>
            <a:r>
              <a:rPr lang="es-ES" sz="1600" smtClean="0">
                <a:solidFill>
                  <a:srgbClr val="FFFF00"/>
                </a:solidFill>
                <a:effectLst>
                  <a:outerShdw blurRad="38100" dist="38100" dir="2700000" algn="tl">
                    <a:srgbClr val="FFFFFF"/>
                  </a:outerShdw>
                </a:effectLst>
              </a:rPr>
              <a:t>Bajo este procedimiento, se ordenan  los puestos de una empresa, con el promedio de las</a:t>
            </a:r>
          </a:p>
          <a:p>
            <a:pPr eaLnBrk="1" hangingPunct="1">
              <a:buFontTx/>
              <a:buNone/>
              <a:defRPr/>
            </a:pPr>
            <a:r>
              <a:rPr lang="es-ES" sz="1600" smtClean="0">
                <a:solidFill>
                  <a:srgbClr val="FFFF00"/>
                </a:solidFill>
                <a:effectLst>
                  <a:outerShdw blurRad="38100" dist="38100" dir="2700000" algn="tl">
                    <a:srgbClr val="FFFFFF"/>
                  </a:outerShdw>
                </a:effectLst>
              </a:rPr>
              <a:t>series de grados formadas por cada uno de los miembros de un comité de valuación, y con</a:t>
            </a:r>
          </a:p>
          <a:p>
            <a:pPr eaLnBrk="1" hangingPunct="1">
              <a:buFontTx/>
              <a:buNone/>
              <a:defRPr/>
            </a:pPr>
            <a:r>
              <a:rPr lang="es-ES" sz="1600" smtClean="0">
                <a:solidFill>
                  <a:srgbClr val="FFFF00"/>
                </a:solidFill>
                <a:effectLst>
                  <a:outerShdw blurRad="38100" dist="38100" dir="2700000" algn="tl">
                    <a:srgbClr val="FFFFFF"/>
                  </a:outerShdw>
                </a:effectLst>
              </a:rPr>
              <a:t>respecto de los puestos básicos.</a:t>
            </a:r>
          </a:p>
          <a:p>
            <a:pPr eaLnBrk="1" hangingPunct="1">
              <a:buFontTx/>
              <a:buNone/>
              <a:defRPr/>
            </a:pPr>
            <a:r>
              <a:rPr lang="es-ES" sz="1600" smtClean="0">
                <a:solidFill>
                  <a:srgbClr val="FFFF00"/>
                </a:solidFill>
                <a:effectLst>
                  <a:outerShdw blurRad="38100" dist="38100" dir="2700000" algn="tl">
                    <a:srgbClr val="FFFFFF"/>
                  </a:outerShdw>
                </a:effectLst>
              </a:rPr>
              <a:t>Se suponen cinco miembros del comité y cuatro puestos..</a:t>
            </a:r>
          </a:p>
          <a:p>
            <a:pPr eaLnBrk="1" hangingPunct="1">
              <a:buFontTx/>
              <a:buNone/>
              <a:defRPr/>
            </a:pPr>
            <a:endParaRPr lang="es-ES" sz="1600" smtClean="0">
              <a:solidFill>
                <a:srgbClr val="FFFF00"/>
              </a:solidFill>
              <a:effectLst>
                <a:outerShdw blurRad="38100" dist="38100" dir="2700000" algn="tl">
                  <a:srgbClr val="FFFFFF"/>
                </a:outerShdw>
              </a:effectLst>
            </a:endParaRPr>
          </a:p>
          <a:p>
            <a:pPr eaLnBrk="1" hangingPunct="1">
              <a:buFontTx/>
              <a:buNone/>
              <a:defRPr/>
            </a:pPr>
            <a:r>
              <a:rPr lang="es-ES" sz="1600" smtClean="0">
                <a:solidFill>
                  <a:srgbClr val="FFFF00"/>
                </a:solidFill>
                <a:effectLst>
                  <a:outerShdw blurRad="38100" dist="38100" dir="2700000" algn="tl">
                    <a:srgbClr val="FFFFFF"/>
                  </a:outerShdw>
                </a:effectLst>
              </a:rPr>
              <a:t>Nótese que en cada columna de la tabla aparece el orden de dificultad otorgado por ese miembro del comité al puesto. Además, el número 1 significa la mayor dificultad del puesto, por tanto, el promedio menor indica la importancia mayor.</a:t>
            </a:r>
            <a:endParaRPr lang="es-MX" sz="1600" smtClean="0">
              <a:solidFill>
                <a:srgbClr val="FFFF00"/>
              </a:solidFill>
              <a:effectLst>
                <a:outerShdw blurRad="38100" dist="38100" dir="2700000" algn="tl">
                  <a:srgbClr val="FFFFFF"/>
                </a:outerShdw>
              </a:effectLst>
            </a:endParaRPr>
          </a:p>
        </p:txBody>
      </p:sp>
      <p:pic>
        <p:nvPicPr>
          <p:cNvPr id="95236" name="Picture 2"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7100888"/>
          </a:xfrm>
          <a:noFill/>
        </p:spPr>
      </p:pic>
      <p:graphicFrame>
        <p:nvGraphicFramePr>
          <p:cNvPr id="166448" name="Group 560"/>
          <p:cNvGraphicFramePr>
            <a:graphicFrameLocks noGrp="1"/>
          </p:cNvGraphicFramePr>
          <p:nvPr>
            <p:ph sz="half" idx="2"/>
          </p:nvPr>
        </p:nvGraphicFramePr>
        <p:xfrm>
          <a:off x="323850" y="1125538"/>
          <a:ext cx="8712200" cy="4967287"/>
        </p:xfrm>
        <a:graphic>
          <a:graphicData uri="http://schemas.openxmlformats.org/drawingml/2006/table">
            <a:tbl>
              <a:tblPr/>
              <a:tblGrid>
                <a:gridCol w="1295400"/>
                <a:gridCol w="1081088"/>
                <a:gridCol w="1079500"/>
                <a:gridCol w="1079500"/>
                <a:gridCol w="1081087"/>
                <a:gridCol w="1079500"/>
                <a:gridCol w="830263"/>
                <a:gridCol w="1185862"/>
              </a:tblGrid>
              <a:tr h="1295400">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Puesto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Miembro1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Miembro2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Miembro3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Miembro4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Miembro5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Total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Promedio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12985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Auxiliar</a:t>
                      </a:r>
                    </a:p>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contable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905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Secretaria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92163">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Vigilante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7905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Vendedor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8</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95293" name="Text Box 561"/>
          <p:cNvSpPr txBox="1">
            <a:spLocks noChangeArrowheads="1"/>
          </p:cNvSpPr>
          <p:nvPr/>
        </p:nvSpPr>
        <p:spPr bwMode="auto">
          <a:xfrm>
            <a:off x="1166813" y="207963"/>
            <a:ext cx="1317625" cy="366712"/>
          </a:xfrm>
          <a:prstGeom prst="rect">
            <a:avLst/>
          </a:prstGeom>
          <a:noFill/>
          <a:ln w="9525">
            <a:noFill/>
            <a:miter lim="800000"/>
            <a:headEnd/>
            <a:tailEnd/>
          </a:ln>
        </p:spPr>
        <p:txBody>
          <a:bodyPr>
            <a:spAutoFit/>
          </a:bodyPr>
          <a:lstStyle/>
          <a:p>
            <a:pPr algn="l"/>
            <a:endParaRPr lang="es-MX" b="1"/>
          </a:p>
        </p:txBody>
      </p:sp>
      <p:sp>
        <p:nvSpPr>
          <p:cNvPr id="95294" name="Text Box 562"/>
          <p:cNvSpPr txBox="1">
            <a:spLocks noChangeArrowheads="1"/>
          </p:cNvSpPr>
          <p:nvPr/>
        </p:nvSpPr>
        <p:spPr bwMode="auto">
          <a:xfrm>
            <a:off x="468313" y="352425"/>
            <a:ext cx="6508750" cy="641350"/>
          </a:xfrm>
          <a:prstGeom prst="rect">
            <a:avLst/>
          </a:prstGeom>
          <a:noFill/>
          <a:ln w="9525">
            <a:noFill/>
            <a:miter lim="800000"/>
            <a:headEnd/>
            <a:tailEnd/>
          </a:ln>
        </p:spPr>
        <p:txBody>
          <a:bodyPr wrap="none">
            <a:spAutoFit/>
          </a:bodyPr>
          <a:lstStyle/>
          <a:p>
            <a:pPr algn="l"/>
            <a:r>
              <a:rPr lang="es-ES" b="1">
                <a:solidFill>
                  <a:srgbClr val="FFFF00"/>
                </a:solidFill>
              </a:rPr>
              <a:t>Ejemplo: </a:t>
            </a:r>
          </a:p>
          <a:p>
            <a:pPr algn="l"/>
            <a:r>
              <a:rPr lang="es-ES" b="1">
                <a:solidFill>
                  <a:srgbClr val="FFFF00"/>
                </a:solidFill>
              </a:rPr>
              <a:t>Se suponen cinco miembros del comité y cuatro puestos..</a:t>
            </a:r>
            <a:endParaRPr lang="es-MX" b="1">
              <a:solidFill>
                <a:srgbClr val="FFFF00"/>
              </a:solidFill>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52" name="Rectangle 8"/>
          <p:cNvSpPr>
            <a:spLocks noGrp="1" noChangeArrowheads="1"/>
          </p:cNvSpPr>
          <p:nvPr>
            <p:ph type="title"/>
          </p:nvPr>
        </p:nvSpPr>
        <p:spPr/>
        <p:txBody>
          <a:bodyPr/>
          <a:lstStyle/>
          <a:p>
            <a:pPr eaLnBrk="1" hangingPunct="1">
              <a:defRPr/>
            </a:pPr>
            <a:r>
              <a:rPr lang="es-ES" sz="3200" smtClean="0">
                <a:solidFill>
                  <a:srgbClr val="FFFF00"/>
                </a:solidFill>
                <a:effectLst>
                  <a:outerShdw blurRad="38100" dist="38100" dir="2700000" algn="tl">
                    <a:srgbClr val="FFFFFF"/>
                  </a:outerShdw>
                </a:effectLst>
              </a:rPr>
              <a:t>ORDEN DE DIFICULTAD Y SALARIO.</a:t>
            </a:r>
            <a:endParaRPr lang="es-MX" sz="3200" smtClean="0">
              <a:solidFill>
                <a:srgbClr val="FFFF00"/>
              </a:solidFill>
              <a:effectLst>
                <a:outerShdw blurRad="38100" dist="38100" dir="2700000" algn="tl">
                  <a:srgbClr val="FFFFFF"/>
                </a:outerShdw>
              </a:effectLst>
            </a:endParaRPr>
          </a:p>
        </p:txBody>
      </p:sp>
      <p:pic>
        <p:nvPicPr>
          <p:cNvPr id="96259" name="Picture 3" descr="Haz Click con el Boton derecho del mouse si deseas grabarla."/>
          <p:cNvPicPr>
            <a:picLocks noGrp="1" noChangeAspect="1" noChangeArrowheads="1"/>
          </p:cNvPicPr>
          <p:nvPr>
            <p:ph idx="4294967295"/>
          </p:nvPr>
        </p:nvPicPr>
        <p:blipFill>
          <a:blip r:embed="rId3" cstate="print"/>
          <a:srcRect/>
          <a:stretch>
            <a:fillRect/>
          </a:stretch>
        </p:blipFill>
        <p:spPr>
          <a:xfrm>
            <a:off x="0" y="0"/>
            <a:ext cx="9144000" cy="6986588"/>
          </a:xfrm>
          <a:noFill/>
        </p:spPr>
      </p:pic>
      <p:graphicFrame>
        <p:nvGraphicFramePr>
          <p:cNvPr id="185488" name="Group 144"/>
          <p:cNvGraphicFramePr>
            <a:graphicFrameLocks noGrp="1"/>
          </p:cNvGraphicFramePr>
          <p:nvPr>
            <p:ph idx="1"/>
          </p:nvPr>
        </p:nvGraphicFramePr>
        <p:xfrm>
          <a:off x="228600" y="1052513"/>
          <a:ext cx="8686800" cy="4035425"/>
        </p:xfrm>
        <a:graphic>
          <a:graphicData uri="http://schemas.openxmlformats.org/drawingml/2006/table">
            <a:tbl>
              <a:tblPr/>
              <a:tblGrid>
                <a:gridCol w="2543175"/>
                <a:gridCol w="2852738"/>
                <a:gridCol w="1611312"/>
                <a:gridCol w="1679575"/>
              </a:tblGrid>
              <a:tr h="720725">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PUESTO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ORDEN DE PROMEDIO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PROMEDIO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SALARIO</a:t>
                      </a:r>
                    </a:p>
                    <a:p>
                      <a:pPr marL="342900" marR="0" lvl="0" indent="-342900" algn="ctr"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DIARIO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286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Vendedor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1.6</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$ 150.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286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Auxiliar contable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$ 110.*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286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Secretaria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2.4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$ 125.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r h="828675">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Vigilante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4</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c>
                  <a:txBody>
                    <a:bodyPr/>
                    <a:lstStyle/>
                    <a:p>
                      <a:pPr marL="342900" marR="0" lvl="0" indent="-342900" algn="just" defTabSz="914400" rtl="0" eaLnBrk="1" fontAlgn="base" latinLnBrk="0" hangingPunct="1">
                        <a:lnSpc>
                          <a:spcPct val="100000"/>
                        </a:lnSpc>
                        <a:spcBef>
                          <a:spcPct val="0"/>
                        </a:spcBef>
                        <a:spcAft>
                          <a:spcPct val="0"/>
                        </a:spcAft>
                        <a:buClr>
                          <a:schemeClr val="hlink"/>
                        </a:buClr>
                        <a:buSzPct val="120000"/>
                        <a:buFontTx/>
                        <a:buNone/>
                        <a:tabLst/>
                      </a:pPr>
                      <a:r>
                        <a:rPr kumimoji="0" lang="es-ES" sz="1800" b="0" i="0" u="none" strike="noStrike" cap="none" normalizeH="0" baseline="0" smtClean="0">
                          <a:ln>
                            <a:noFill/>
                          </a:ln>
                          <a:solidFill>
                            <a:srgbClr val="000000"/>
                          </a:solidFill>
                          <a:effectLst>
                            <a:outerShdw blurRad="38100" dist="38100" dir="2700000" algn="tl">
                              <a:srgbClr val="C0C0C0"/>
                            </a:outerShdw>
                          </a:effectLst>
                          <a:latin typeface="Tahoma" pitchFamily="34" charset="0"/>
                          <a:ea typeface="Times New Roman" pitchFamily="18" charset="0"/>
                          <a:cs typeface="Arial" charset="0"/>
                        </a:rPr>
                        <a:t>$  75.</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2"/>
                    </a:solidFill>
                  </a:tcPr>
                </a:tc>
              </a:tr>
            </a:tbl>
          </a:graphicData>
        </a:graphic>
      </p:graphicFrame>
      <p:sp>
        <p:nvSpPr>
          <p:cNvPr id="96292" name="Text Box 142"/>
          <p:cNvSpPr txBox="1">
            <a:spLocks noChangeArrowheads="1"/>
          </p:cNvSpPr>
          <p:nvPr/>
        </p:nvSpPr>
        <p:spPr bwMode="auto">
          <a:xfrm>
            <a:off x="1600200" y="260350"/>
            <a:ext cx="5534025" cy="457200"/>
          </a:xfrm>
          <a:prstGeom prst="rect">
            <a:avLst/>
          </a:prstGeom>
          <a:noFill/>
          <a:ln w="9525">
            <a:noFill/>
            <a:miter lim="800000"/>
            <a:headEnd/>
            <a:tailEnd/>
          </a:ln>
        </p:spPr>
        <p:txBody>
          <a:bodyPr wrap="none">
            <a:spAutoFit/>
          </a:bodyPr>
          <a:lstStyle/>
          <a:p>
            <a:pPr algn="l"/>
            <a:r>
              <a:rPr lang="es-ES" sz="2400" b="1">
                <a:solidFill>
                  <a:srgbClr val="FF6600"/>
                </a:solidFill>
              </a:rPr>
              <a:t>ORDEN DE DIFICULTAD Y SALARIO.</a:t>
            </a:r>
            <a:endParaRPr lang="es-MX" sz="2400" b="1">
              <a:solidFill>
                <a:srgbClr val="FF6600"/>
              </a:solidFill>
            </a:endParaRPr>
          </a:p>
        </p:txBody>
      </p:sp>
      <p:sp>
        <p:nvSpPr>
          <p:cNvPr id="96293" name="Text Box 143"/>
          <p:cNvSpPr txBox="1">
            <a:spLocks noChangeArrowheads="1"/>
          </p:cNvSpPr>
          <p:nvPr/>
        </p:nvSpPr>
        <p:spPr bwMode="auto">
          <a:xfrm>
            <a:off x="323850" y="5229225"/>
            <a:ext cx="8208963" cy="1069975"/>
          </a:xfrm>
          <a:prstGeom prst="rect">
            <a:avLst/>
          </a:prstGeom>
          <a:noFill/>
          <a:ln w="9525">
            <a:noFill/>
            <a:miter lim="800000"/>
            <a:headEnd/>
            <a:tailEnd/>
          </a:ln>
        </p:spPr>
        <p:txBody>
          <a:bodyPr>
            <a:spAutoFit/>
          </a:bodyPr>
          <a:lstStyle/>
          <a:p>
            <a:pPr algn="just"/>
            <a:r>
              <a:rPr lang="es-ES" sz="1600" b="1">
                <a:solidFill>
                  <a:srgbClr val="FFFF00"/>
                </a:solidFill>
              </a:rPr>
              <a:t>*Es necesario ajustar el salario de este puesto a una cantidad entre $ 150 y 125 diarios, pues se encuentra entre los dos trabajos con esos salarios.</a:t>
            </a:r>
          </a:p>
          <a:p>
            <a:pPr algn="just"/>
            <a:r>
              <a:rPr lang="es-ES" sz="1600" b="1">
                <a:solidFill>
                  <a:srgbClr val="FFFF00"/>
                </a:solidFill>
              </a:rPr>
              <a:t>Nota. En todos los ejemplos es necesario ajustar las cantidades a la realidad de cada empresa.</a:t>
            </a:r>
            <a:endParaRPr lang="es-MX" sz="1600" b="1">
              <a:solidFill>
                <a:srgbClr val="FFFF00"/>
              </a:solidFill>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4" name="Rectangle 4"/>
          <p:cNvSpPr>
            <a:spLocks noGrp="1" noChangeArrowheads="1"/>
          </p:cNvSpPr>
          <p:nvPr>
            <p:ph type="ctrTitle"/>
          </p:nvPr>
        </p:nvSpPr>
        <p:spPr/>
        <p:txBody>
          <a:bodyPr/>
          <a:lstStyle/>
          <a:p>
            <a:pPr eaLnBrk="1" hangingPunct="1">
              <a:defRPr/>
            </a:pPr>
            <a:r>
              <a:rPr lang="es-ES" sz="5400" smtClean="0">
                <a:solidFill>
                  <a:srgbClr val="FF0000"/>
                </a:solidFill>
                <a:effectLst>
                  <a:outerShdw blurRad="38100" dist="38100" dir="2700000" algn="tl">
                    <a:srgbClr val="FFFFFF"/>
                  </a:outerShdw>
                </a:effectLst>
              </a:rPr>
              <a:t>COMUNICACION</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Text Box 2"/>
          <p:cNvSpPr txBox="1">
            <a:spLocks noChangeArrowheads="1"/>
          </p:cNvSpPr>
          <p:nvPr/>
        </p:nvSpPr>
        <p:spPr bwMode="auto">
          <a:xfrm>
            <a:off x="468313" y="404813"/>
            <a:ext cx="7129462" cy="5959475"/>
          </a:xfrm>
          <a:prstGeom prst="rect">
            <a:avLst/>
          </a:prstGeom>
          <a:noFill/>
          <a:ln w="9525">
            <a:noFill/>
            <a:miter lim="800000"/>
            <a:headEnd/>
            <a:tailEnd/>
          </a:ln>
        </p:spPr>
        <p:txBody>
          <a:bodyPr>
            <a:spAutoFit/>
          </a:bodyPr>
          <a:lstStyle/>
          <a:p>
            <a:pPr algn="just" eaLnBrk="1" hangingPunct="1"/>
            <a:r>
              <a:rPr lang="es-ES" sz="2500" b="1">
                <a:solidFill>
                  <a:srgbClr val="FFFFFF"/>
                </a:solidFill>
              </a:rPr>
              <a:t>LA COMUNICACIÓN</a:t>
            </a:r>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endParaRPr lang="es-ES" sz="2000">
              <a:solidFill>
                <a:srgbClr val="FFFFFF"/>
              </a:solidFill>
            </a:endParaRPr>
          </a:p>
          <a:p>
            <a:pPr algn="just" eaLnBrk="1" hangingPunct="1"/>
            <a:r>
              <a:rPr lang="es-ES" sz="2000">
                <a:solidFill>
                  <a:srgbClr val="FFFFFF"/>
                </a:solidFill>
              </a:rPr>
              <a:t>Etimología.-</a:t>
            </a:r>
          </a:p>
          <a:p>
            <a:pPr algn="just" eaLnBrk="1" hangingPunct="1"/>
            <a:endParaRPr lang="es-ES" sz="2000">
              <a:solidFill>
                <a:srgbClr val="FFFFFF"/>
              </a:solidFill>
            </a:endParaRPr>
          </a:p>
          <a:p>
            <a:pPr algn="just" eaLnBrk="1" hangingPunct="1"/>
            <a:r>
              <a:rPr lang="es-ES" sz="2000">
                <a:solidFill>
                  <a:srgbClr val="FFFFFF"/>
                </a:solidFill>
              </a:rPr>
              <a:t>	Derivada del latín “cum”, con, y “munus”, don significa pues, algo que se participa a otros a la manera de un don o un regalo; algo que, antes de comunicarse, era exclusivamente nuestro, y después de la comunicación es del dominio de todos los demás.</a:t>
            </a:r>
          </a:p>
        </p:txBody>
      </p:sp>
      <p:pic>
        <p:nvPicPr>
          <p:cNvPr id="98307" name="Picture 3" descr="j0233018"/>
          <p:cNvPicPr>
            <a:picLocks noChangeAspect="1" noChangeArrowheads="1"/>
          </p:cNvPicPr>
          <p:nvPr/>
        </p:nvPicPr>
        <p:blipFill>
          <a:blip r:embed="rId3" cstate="print"/>
          <a:srcRect/>
          <a:stretch>
            <a:fillRect/>
          </a:stretch>
        </p:blipFill>
        <p:spPr bwMode="auto">
          <a:xfrm>
            <a:off x="323850" y="1125538"/>
            <a:ext cx="2574925" cy="261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algn="ctr" eaLnBrk="1" hangingPunct="1">
              <a:defRPr/>
            </a:pPr>
            <a:r>
              <a:rPr lang="es-ES" smtClean="0">
                <a:solidFill>
                  <a:srgbClr val="FF0000"/>
                </a:solidFill>
                <a:effectLst>
                  <a:outerShdw blurRad="38100" dist="38100" dir="2700000" algn="tl">
                    <a:srgbClr val="FFFFFF"/>
                  </a:outerShdw>
                </a:effectLst>
              </a:rPr>
              <a:t>¿PORQUE TRABAJAMOS?</a:t>
            </a:r>
          </a:p>
        </p:txBody>
      </p:sp>
      <p:sp>
        <p:nvSpPr>
          <p:cNvPr id="294915" name="Rectangle 3"/>
          <p:cNvSpPr>
            <a:spLocks noGrp="1" noChangeArrowheads="1"/>
          </p:cNvSpPr>
          <p:nvPr>
            <p:ph type="body" idx="1"/>
          </p:nvPr>
        </p:nvSpPr>
        <p:spPr>
          <a:xfrm>
            <a:off x="457200" y="1628775"/>
            <a:ext cx="8229600" cy="4391025"/>
          </a:xfrm>
        </p:spPr>
        <p:txBody>
          <a:bodyPr/>
          <a:lstStyle/>
          <a:p>
            <a:pPr algn="just" eaLnBrk="1" hangingPunct="1">
              <a:lnSpc>
                <a:spcPct val="90000"/>
              </a:lnSpc>
              <a:buFontTx/>
              <a:buNone/>
              <a:defRPr/>
            </a:pPr>
            <a:r>
              <a:rPr lang="es-ES" sz="2400" smtClean="0"/>
              <a:t>Un día un ingeniero se encontró a varias personas que estaban trabajando y se acerco con una de ellas y le pregunto, ¿que esta haciendo?, la persona mal humorada le contesta, que no ve que estoy tratando de romper esta  piedra, el ingeniero se da cuenta que la persona esta molesta y sigue caminando, mas adelante se encuentra a otro hombre y le pregunta,  que estaba haciendo y este le contesta aquí poniendo estas piedras para este cimiento, el ingeniero lo deja trabajar y se dirige a una tercera persona y le  hace la misma pregunta, ¿que esta usted haciendo? y esta persona le contesta, estoy haciendo la cimentación de una bellísima catedral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Text Box 2"/>
          <p:cNvSpPr txBox="1">
            <a:spLocks noChangeArrowheads="1"/>
          </p:cNvSpPr>
          <p:nvPr/>
        </p:nvSpPr>
        <p:spPr bwMode="auto">
          <a:xfrm>
            <a:off x="250825" y="476250"/>
            <a:ext cx="7345363" cy="6188075"/>
          </a:xfrm>
          <a:prstGeom prst="rect">
            <a:avLst/>
          </a:prstGeom>
          <a:noFill/>
          <a:ln w="9525">
            <a:noFill/>
            <a:miter lim="800000"/>
            <a:headEnd/>
            <a:tailEnd/>
          </a:ln>
        </p:spPr>
        <p:txBody>
          <a:bodyPr>
            <a:spAutoFit/>
          </a:bodyPr>
          <a:lstStyle/>
          <a:p>
            <a:pPr marL="342900" indent="-342900" algn="just" eaLnBrk="1" hangingPunct="1"/>
            <a:r>
              <a:rPr lang="es-ES" sz="2000">
                <a:solidFill>
                  <a:srgbClr val="FFFFFF"/>
                </a:solidFill>
              </a:rPr>
              <a:t>Su definición.-</a:t>
            </a:r>
          </a:p>
          <a:p>
            <a:pPr marL="342900" indent="-342900" algn="just" eaLnBrk="1" hangingPunct="1"/>
            <a:r>
              <a:rPr lang="es-ES" sz="2000">
                <a:solidFill>
                  <a:srgbClr val="FFFFFF"/>
                </a:solidFill>
              </a:rPr>
              <a:t>	</a:t>
            </a:r>
          </a:p>
          <a:p>
            <a:pPr marL="342900" indent="-342900" algn="just" eaLnBrk="1" hangingPunct="1"/>
            <a:r>
              <a:rPr lang="es-ES" sz="2000">
                <a:solidFill>
                  <a:srgbClr val="FFFFFF"/>
                </a:solidFill>
              </a:rPr>
              <a:t>	“Comunicarse es un proceso por virtud del cual nuestros conocimientos, tendencias y sentimientos son conocidos y aceptados por otros”.</a:t>
            </a:r>
          </a:p>
          <a:p>
            <a:pPr marL="342900" indent="-342900" algn="just" eaLnBrk="1" hangingPunct="1"/>
            <a:endParaRPr lang="es-ES" sz="2000">
              <a:solidFill>
                <a:srgbClr val="FFFFFF"/>
              </a:solidFill>
            </a:endParaRPr>
          </a:p>
          <a:p>
            <a:pPr marL="342900" indent="-342900" algn="just" eaLnBrk="1" hangingPunct="1">
              <a:buFontTx/>
              <a:buAutoNum type="alphaLcParenR"/>
            </a:pPr>
            <a:r>
              <a:rPr lang="es-ES" sz="2000">
                <a:solidFill>
                  <a:srgbClr val="FFFFFF"/>
                </a:solidFill>
              </a:rPr>
              <a:t>Es un proceso: la mayor parte de las fallas en la comunicación dependen de que creemos que, con emitir una orden, pasar un informe, etc., la comunicación de éstos es perfecta, olvidando que previamente debimos haber preparado todo el proceso, en forma proporcional a la importancia y a las dificultades de esa comunicación: ésta no es un simple, “fiat” que se realiza por sí solo.</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b) Nosotros: en la comunicación necesariamente transmitimos en último término un acto psíquico. Como sabemos, estos son conocidos sólo por el que los tiene; para que los demás los conozcan, se requiere que hayan sido comunicados por él a través de palabras, escritura, símbolos, etcétera.</a:t>
            </a:r>
          </a:p>
          <a:p>
            <a:pPr marL="342900" indent="-342900" algn="just" eaLnBrk="1" hangingPunct="1"/>
            <a:endParaRPr lang="es-ES" sz="2000">
              <a:solidFill>
                <a:srgbClr val="FFFFFF"/>
              </a:solidFill>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Text Box 2"/>
          <p:cNvSpPr txBox="1">
            <a:spLocks noChangeArrowheads="1"/>
          </p:cNvSpPr>
          <p:nvPr/>
        </p:nvSpPr>
        <p:spPr bwMode="auto">
          <a:xfrm>
            <a:off x="250825" y="260350"/>
            <a:ext cx="7273925" cy="6157913"/>
          </a:xfrm>
          <a:prstGeom prst="rect">
            <a:avLst/>
          </a:prstGeom>
          <a:noFill/>
          <a:ln w="9525">
            <a:noFill/>
            <a:miter lim="800000"/>
            <a:headEnd/>
            <a:tailEnd/>
          </a:ln>
        </p:spPr>
        <p:txBody>
          <a:bodyPr>
            <a:spAutoFit/>
          </a:bodyPr>
          <a:lstStyle/>
          <a:p>
            <a:pPr marL="342900" indent="-342900" algn="just" eaLnBrk="1" hangingPunct="1"/>
            <a:endParaRPr lang="es-ES">
              <a:solidFill>
                <a:srgbClr val="FFFFFF"/>
              </a:solidFill>
            </a:endParaRPr>
          </a:p>
          <a:p>
            <a:pPr marL="342900" indent="-342900" algn="just" eaLnBrk="1" hangingPunct="1"/>
            <a:r>
              <a:rPr lang="es-ES" sz="2000">
                <a:solidFill>
                  <a:srgbClr val="FFFFFF"/>
                </a:solidFill>
              </a:rPr>
              <a:t>c) Ideas, sentimientos, deseos: en la comunicación transmitimos estas tres clases de actos psíquicos: así v. gr.: en el adiestramiento, en la información, etc., transmitimos nuestros deseos; en el convencimiento, la motivación, el interés, que queremos comunicar, transmitimos nuestros sentimientos de admiración, novedad, etcétera.</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d) Son conocidos y aceptados: la comunicación busca que los demás sepan bien lo que queremos transmitirles: por ello es esencial que sea clara. Pero sería incompleta si no logramos que los demás quieran, acepten lo que deseamos de ellos: por eso, a cada plano de mayor profundidad en este aspecto, es más efectiva la comunicación.</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e) Por otros: esto implica que la comunicación es esencialmente bipolar: nunca nos comunicamos nada a nosotros mismos, sino que necesariamente tenemos que comunicar “a otros”.</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Text Box 2"/>
          <p:cNvSpPr txBox="1">
            <a:spLocks noChangeArrowheads="1"/>
          </p:cNvSpPr>
          <p:nvPr/>
        </p:nvSpPr>
        <p:spPr bwMode="auto">
          <a:xfrm>
            <a:off x="323850" y="333375"/>
            <a:ext cx="7127875" cy="6188075"/>
          </a:xfrm>
          <a:prstGeom prst="rect">
            <a:avLst/>
          </a:prstGeom>
          <a:noFill/>
          <a:ln w="9525">
            <a:noFill/>
            <a:miter lim="800000"/>
            <a:headEnd/>
            <a:tailEnd/>
          </a:ln>
        </p:spPr>
        <p:txBody>
          <a:bodyPr>
            <a:spAutoFit/>
          </a:bodyPr>
          <a:lstStyle/>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Sus elementos.-</a:t>
            </a:r>
          </a:p>
          <a:p>
            <a:pPr marL="342900" indent="-342900" algn="just" eaLnBrk="1" hangingPunct="1"/>
            <a:endParaRPr lang="es-ES" sz="2000">
              <a:solidFill>
                <a:srgbClr val="FFFFFF"/>
              </a:solidFill>
            </a:endParaRPr>
          </a:p>
          <a:p>
            <a:pPr marL="800100" lvl="1" indent="-342900" algn="just" eaLnBrk="1" hangingPunct="1">
              <a:buFontTx/>
              <a:buAutoNum type="arabicPeriod"/>
            </a:pPr>
            <a:r>
              <a:rPr lang="es-ES" sz="2000">
                <a:solidFill>
                  <a:srgbClr val="FFFFFF"/>
                </a:solidFill>
              </a:rPr>
              <a:t>Fuente de la comunicación: es aquella persona o aquel grupo en el que se origina la comunicación y quien dirige todo su proceso; por ello tiene la responsabilidad de preparar todos los elementos de dicho proceso y de controlarlos en forma que realice eficazmente la misma comunicación.</a:t>
            </a:r>
          </a:p>
          <a:p>
            <a:pPr marL="800100" lvl="1" indent="-342900" algn="just" eaLnBrk="1" hangingPunct="1"/>
            <a:endParaRPr lang="es-ES" sz="2000">
              <a:solidFill>
                <a:srgbClr val="FFFFFF"/>
              </a:solidFill>
            </a:endParaRPr>
          </a:p>
          <a:p>
            <a:pPr marL="800100" lvl="1" indent="-342900" algn="just" eaLnBrk="1" hangingPunct="1"/>
            <a:r>
              <a:rPr lang="es-ES" sz="2000">
                <a:solidFill>
                  <a:srgbClr val="FFFFFF"/>
                </a:solidFill>
              </a:rPr>
              <a:t>2. Receptor de la comunicación: es aquella persona o grupo a quien va dirigida dicha comunicación. Reviste gran importancia, pues todo el proceso de la comunicación debe adaptarse al nivel del receptor, y no al de la fuente. Así v. gr.: si el receptor no comprende un idioma, aunque la comunicación se hiciera en él con gran perfección, sería nula; en forma semejante, si se da en términos demasiado elevados, o enfocando motivos que no interesen al receptor, la comunicación será también deficiente.</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250825" y="333375"/>
            <a:ext cx="7345363" cy="366713"/>
          </a:xfrm>
          <a:prstGeom prst="rect">
            <a:avLst/>
          </a:prstGeom>
          <a:noFill/>
          <a:ln w="9525">
            <a:noFill/>
            <a:miter lim="800000"/>
            <a:headEnd/>
            <a:tailEnd/>
          </a:ln>
        </p:spPr>
        <p:txBody>
          <a:bodyPr>
            <a:spAutoFit/>
          </a:bodyPr>
          <a:lstStyle/>
          <a:p>
            <a:pPr algn="l" eaLnBrk="1" hangingPunct="1">
              <a:spcBef>
                <a:spcPct val="50000"/>
              </a:spcBef>
            </a:pPr>
            <a:endParaRPr lang="es-MX">
              <a:solidFill>
                <a:srgbClr val="FFFFFF"/>
              </a:solidFill>
            </a:endParaRPr>
          </a:p>
        </p:txBody>
      </p:sp>
      <p:sp>
        <p:nvSpPr>
          <p:cNvPr id="102403" name="Text Box 3"/>
          <p:cNvSpPr txBox="1">
            <a:spLocks noChangeArrowheads="1"/>
          </p:cNvSpPr>
          <p:nvPr/>
        </p:nvSpPr>
        <p:spPr bwMode="auto">
          <a:xfrm>
            <a:off x="539750" y="476250"/>
            <a:ext cx="6337300" cy="6188075"/>
          </a:xfrm>
          <a:prstGeom prst="rect">
            <a:avLst/>
          </a:prstGeom>
          <a:noFill/>
          <a:ln w="9525">
            <a:noFill/>
            <a:miter lim="800000"/>
            <a:headEnd/>
            <a:tailEnd/>
          </a:ln>
        </p:spPr>
        <p:txBody>
          <a:bodyPr>
            <a:spAutoFit/>
          </a:bodyPr>
          <a:lstStyle/>
          <a:p>
            <a:pPr marL="800100" lvl="1" indent="-342900" algn="just" eaLnBrk="1" hangingPunct="1"/>
            <a:r>
              <a:rPr lang="es-ES" sz="2000">
                <a:solidFill>
                  <a:srgbClr val="FFFFFF"/>
                </a:solidFill>
              </a:rPr>
              <a:t>3. Canal de la comunicación: toda comunicación necesita de un medio o canal por el cual pase: la palabra hablada, la palabra escrita, determinados gestos o actitudes, ciertos signos y aun algunas inacciones u omisiones. De ordinario se combinan varios de estos elementos como canal de la comunicación. Este elemento debe tomarse muy en cuenta, recordando que, de suyo, tiende a disminuir la claridad, la precisión, la energía y la fidelidad de la comunicación. Por eso, cuanto más largos sean los canales, suele debilitarse o distorsionarse dicha comunicación.</a:t>
            </a:r>
          </a:p>
          <a:p>
            <a:pPr marL="800100" lvl="1" indent="-342900" algn="just" eaLnBrk="1" hangingPunct="1"/>
            <a:endParaRPr lang="es-ES" sz="2000">
              <a:solidFill>
                <a:srgbClr val="FFFFFF"/>
              </a:solidFill>
            </a:endParaRPr>
          </a:p>
          <a:p>
            <a:pPr marL="800100" lvl="1" indent="-342900" algn="just" eaLnBrk="1" hangingPunct="1"/>
            <a:r>
              <a:rPr lang="es-ES" sz="2000">
                <a:solidFill>
                  <a:srgbClr val="FFFFFF"/>
                </a:solidFill>
              </a:rPr>
              <a:t>4. Contenido de la comunicación: es aquello que queremos comunicar: el mensaje que queremos transmitir; todo el proceso debe realizarse en forma tal, que ese contenido vaya íntegra y fielmente de la fuente al receptor, ya que ése es el fin de la comunicación.</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468313" y="404813"/>
            <a:ext cx="6911975" cy="5273675"/>
          </a:xfrm>
          <a:prstGeom prst="rect">
            <a:avLst/>
          </a:prstGeom>
          <a:noFill/>
          <a:ln w="9525">
            <a:noFill/>
            <a:miter lim="800000"/>
            <a:headEnd/>
            <a:tailEnd/>
          </a:ln>
        </p:spPr>
        <p:txBody>
          <a:bodyPr>
            <a:spAutoFit/>
          </a:bodyPr>
          <a:lstStyle/>
          <a:p>
            <a:pPr marL="800100" lvl="1" indent="-342900" algn="just" eaLnBrk="1" hangingPunct="1"/>
            <a:r>
              <a:rPr lang="es-ES" sz="2000">
                <a:solidFill>
                  <a:srgbClr val="FFFFFF"/>
                </a:solidFill>
              </a:rPr>
              <a:t>5. Respuestas: toda comunicación implica forzosamente una reacción o respuesta; por ello se dice que la comunicación es esencialmente bilateral: quien era fuente, se convierte en receptor, y viceversa. Y en esta alternación, no siempre puede predecirse exactamente el ritmo con que va a cambiar de sentido.</a:t>
            </a:r>
          </a:p>
          <a:p>
            <a:pPr marL="800100" lvl="1" indent="-342900" algn="just" eaLnBrk="1" hangingPunct="1"/>
            <a:endParaRPr lang="es-ES" sz="2000">
              <a:solidFill>
                <a:srgbClr val="FFFFFF"/>
              </a:solidFill>
            </a:endParaRPr>
          </a:p>
          <a:p>
            <a:pPr marL="342900" indent="-342900" algn="just" eaLnBrk="1" hangingPunct="1"/>
            <a:r>
              <a:rPr lang="es-ES_tradnl" sz="2000">
                <a:solidFill>
                  <a:srgbClr val="FFFFFF"/>
                </a:solidFill>
              </a:rPr>
              <a:t>	</a:t>
            </a:r>
            <a:r>
              <a:rPr lang="es-ES" sz="2000">
                <a:solidFill>
                  <a:srgbClr val="FFFFFF"/>
                </a:solidFill>
              </a:rPr>
              <a:t>6. Ambiente de la comunicación: en gran parte, la claridad, la fidelidad y la reacción dependen del estado en que se encuentren las relaciones entre la fuente y el receptor. Así, v. gr.: determinadas comunicaciones no conviene que se hagan en los momentos de la revisión de un contrato colectivo, porque hay un ambiente de tensión; determinadas llamadas de atención no conviene hacerlas en momentos de acercamiento obrero-patronal, etcétera. </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Text Box 2"/>
          <p:cNvSpPr txBox="1">
            <a:spLocks noChangeArrowheads="1"/>
          </p:cNvSpPr>
          <p:nvPr/>
        </p:nvSpPr>
        <p:spPr bwMode="auto">
          <a:xfrm>
            <a:off x="250825" y="404813"/>
            <a:ext cx="6985000" cy="5197475"/>
          </a:xfrm>
          <a:prstGeom prst="rect">
            <a:avLst/>
          </a:prstGeom>
          <a:noFill/>
          <a:ln w="9525">
            <a:noFill/>
            <a:miter lim="800000"/>
            <a:headEnd/>
            <a:tailEnd/>
          </a:ln>
        </p:spPr>
        <p:txBody>
          <a:bodyPr>
            <a:spAutoFit/>
          </a:bodyPr>
          <a:lstStyle/>
          <a:p>
            <a:pPr marL="342900" indent="-342900" algn="just" eaLnBrk="1" hangingPunct="1"/>
            <a:r>
              <a:rPr lang="es-AR" sz="2500" b="1">
                <a:solidFill>
                  <a:srgbClr val="FFFFFF"/>
                </a:solidFill>
              </a:rPr>
              <a:t>Funciones de la comunicación dentro de las organizaciones</a:t>
            </a:r>
          </a:p>
          <a:p>
            <a:pPr marL="342900" indent="-342900" algn="just" eaLnBrk="1" hangingPunct="1"/>
            <a:endParaRPr lang="es-ES" sz="2500" b="1">
              <a:solidFill>
                <a:srgbClr val="FFFFFF"/>
              </a:solidFill>
            </a:endParaRPr>
          </a:p>
          <a:p>
            <a:pPr marL="342900" indent="-342900" algn="just" eaLnBrk="1" hangingPunct="1"/>
            <a:r>
              <a:rPr lang="es-AR" sz="2000" i="1">
                <a:solidFill>
                  <a:srgbClr val="FFFFFF"/>
                </a:solidFill>
              </a:rPr>
              <a:t>Para actividades no orgánicas</a:t>
            </a:r>
            <a:r>
              <a:rPr lang="es-AR" sz="2000">
                <a:solidFill>
                  <a:srgbClr val="FFFFFF"/>
                </a:solidFill>
              </a:rPr>
              <a:t> (comunicación informal).</a:t>
            </a:r>
            <a:r>
              <a:rPr lang="es-AR" sz="2000" i="1">
                <a:solidFill>
                  <a:srgbClr val="FFFFFF"/>
                </a:solidFill>
              </a:rPr>
              <a:t> </a:t>
            </a:r>
          </a:p>
          <a:p>
            <a:pPr marL="342900" indent="-342900" algn="just" eaLnBrk="1" hangingPunct="1"/>
            <a:r>
              <a:rPr lang="es-AR" sz="2000" i="1">
                <a:solidFill>
                  <a:srgbClr val="FFFFFF"/>
                </a:solidFill>
              </a:rPr>
              <a:t>Para establecer programas.</a:t>
            </a:r>
            <a:r>
              <a:rPr lang="es-AR" sz="2000">
                <a:solidFill>
                  <a:srgbClr val="FFFFFF"/>
                </a:solidFill>
              </a:rPr>
              <a:t> Estos nos permiten llevar adelante los objetivos de la organización. Es un conjunto de acciones.</a:t>
            </a:r>
            <a:r>
              <a:rPr lang="es-MX" sz="2000">
                <a:solidFill>
                  <a:srgbClr val="FFFFFF"/>
                </a:solidFill>
              </a:rPr>
              <a:t> </a:t>
            </a:r>
          </a:p>
          <a:p>
            <a:pPr marL="342900" indent="-342900" algn="just" eaLnBrk="1" hangingPunct="1"/>
            <a:endParaRPr lang="es-AR" sz="2000" i="1">
              <a:solidFill>
                <a:srgbClr val="FFFFFF"/>
              </a:solidFill>
            </a:endParaRPr>
          </a:p>
          <a:p>
            <a:pPr marL="342900" indent="-342900" algn="just" eaLnBrk="1" hangingPunct="1"/>
            <a:r>
              <a:rPr lang="es-AR" sz="2000" i="1">
                <a:solidFill>
                  <a:srgbClr val="FFFFFF"/>
                </a:solidFill>
              </a:rPr>
              <a:t>Para suministrar información para activar programas</a:t>
            </a:r>
            <a:r>
              <a:rPr lang="es-AR" sz="2000">
                <a:solidFill>
                  <a:srgbClr val="FFFFFF"/>
                </a:solidFill>
              </a:rPr>
              <a:t>. Transmitir la información para llevar y dar a conocer los programas.</a:t>
            </a:r>
            <a:r>
              <a:rPr lang="es-MX" sz="2000">
                <a:solidFill>
                  <a:srgbClr val="FFFFFF"/>
                </a:solidFill>
              </a:rPr>
              <a:t> </a:t>
            </a:r>
          </a:p>
          <a:p>
            <a:pPr marL="342900" indent="-342900" algn="just" eaLnBrk="1" hangingPunct="1"/>
            <a:endParaRPr lang="es-AR" sz="2000" i="1">
              <a:solidFill>
                <a:srgbClr val="FFFFFF"/>
              </a:solidFill>
            </a:endParaRPr>
          </a:p>
          <a:p>
            <a:pPr marL="342900" indent="-342900" algn="just" eaLnBrk="1" hangingPunct="1"/>
            <a:r>
              <a:rPr lang="es-AR" sz="2000" i="1">
                <a:solidFill>
                  <a:srgbClr val="FFFFFF"/>
                </a:solidFill>
              </a:rPr>
              <a:t>Para motivar a los individuos para que apliquen el programa.</a:t>
            </a:r>
            <a:r>
              <a:rPr lang="es-MX" sz="2000">
                <a:solidFill>
                  <a:srgbClr val="FFFFFF"/>
                </a:solidFill>
              </a:rPr>
              <a:t> </a:t>
            </a:r>
          </a:p>
          <a:p>
            <a:pPr marL="342900" indent="-342900" algn="just" eaLnBrk="1" hangingPunct="1"/>
            <a:endParaRPr lang="es-AR" sz="2000" i="1">
              <a:solidFill>
                <a:srgbClr val="FFFFFF"/>
              </a:solidFill>
            </a:endParaRPr>
          </a:p>
          <a:p>
            <a:pPr marL="342900" indent="-342900" algn="just" eaLnBrk="1" hangingPunct="1"/>
            <a:r>
              <a:rPr lang="es-AR" sz="2000" i="1">
                <a:solidFill>
                  <a:srgbClr val="FFFFFF"/>
                </a:solidFill>
              </a:rPr>
              <a:t>Para realimentar el esquema </a:t>
            </a:r>
            <a:r>
              <a:rPr lang="es-AR" sz="2000">
                <a:solidFill>
                  <a:srgbClr val="FFFFFF"/>
                </a:solidFill>
              </a:rPr>
              <a:t>(control)</a:t>
            </a:r>
            <a:r>
              <a:rPr lang="es-MX" sz="2000">
                <a:solidFill>
                  <a:srgbClr val="FFFFFF"/>
                </a:solidFill>
              </a:rPr>
              <a:t> </a:t>
            </a:r>
            <a:endParaRPr lang="es-ES" sz="2000">
              <a:solidFill>
                <a:srgbClr val="FFFFFF"/>
              </a:solidFill>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ext Box 2"/>
          <p:cNvSpPr txBox="1">
            <a:spLocks noChangeArrowheads="1"/>
          </p:cNvSpPr>
          <p:nvPr/>
        </p:nvSpPr>
        <p:spPr bwMode="auto">
          <a:xfrm>
            <a:off x="323850" y="333375"/>
            <a:ext cx="7272338" cy="6035675"/>
          </a:xfrm>
          <a:prstGeom prst="rect">
            <a:avLst/>
          </a:prstGeom>
          <a:noFill/>
          <a:ln w="9525">
            <a:noFill/>
            <a:miter lim="800000"/>
            <a:headEnd/>
            <a:tailEnd/>
          </a:ln>
        </p:spPr>
        <p:txBody>
          <a:bodyPr>
            <a:spAutoFit/>
          </a:bodyPr>
          <a:lstStyle/>
          <a:p>
            <a:pPr marL="342900" indent="-342900" algn="just" eaLnBrk="1" hangingPunct="1"/>
            <a:r>
              <a:rPr lang="es-ES" sz="2500" b="1">
                <a:solidFill>
                  <a:srgbClr val="FFFFFF"/>
                </a:solidFill>
              </a:rPr>
              <a:t>ESPECIES DE LA COMUNICACIÓN</a:t>
            </a:r>
          </a:p>
          <a:p>
            <a:pPr marL="342900" indent="-342900" algn="just" eaLnBrk="1" hangingPunct="1"/>
            <a:endParaRPr lang="es-ES" sz="2500">
              <a:solidFill>
                <a:srgbClr val="FFFFFF"/>
              </a:solidFill>
            </a:endParaRPr>
          </a:p>
          <a:p>
            <a:pPr marL="342900" indent="-342900" algn="just" eaLnBrk="1" hangingPunct="1">
              <a:buFontTx/>
              <a:buAutoNum type="arabicPeriod"/>
            </a:pPr>
            <a:r>
              <a:rPr lang="es-ES" sz="2000">
                <a:solidFill>
                  <a:srgbClr val="FFFFFF"/>
                </a:solidFill>
              </a:rPr>
              <a:t>Por razón de los canales que sigue, y de su contenido, se divide en formal o informal.</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La primera es la que lleva un contenido querido u ordenado por la empresa, a través de los canales señalados por ésta; así, v. gr.: es comunicación formal la de un reporte de trabajo, la de las órdenes, la de una queja presentada dentro de un sistema.</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La informal, por el contrario, no se refiere a las cosas que la empresa desea se comuniquen, ni sigue los canales fijados. Son ejemplos de comunicación informal: los comentarios, los chismes, etc. La comunicación informal es de suyo más rápida, más enérgica y más difusiva que la formal, precisamente porque suele ir cargada de aspectos sentimentales o emocionales (buena o mala voluntad hacia los jefes, empleados, etcétera).</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250825" y="404813"/>
            <a:ext cx="7129463" cy="5883275"/>
          </a:xfrm>
          <a:prstGeom prst="rect">
            <a:avLst/>
          </a:prstGeom>
          <a:noFill/>
          <a:ln w="9525">
            <a:noFill/>
            <a:miter lim="800000"/>
            <a:headEnd/>
            <a:tailEnd/>
          </a:ln>
        </p:spPr>
        <p:txBody>
          <a:bodyPr>
            <a:spAutoFit/>
          </a:bodyPr>
          <a:lstStyle/>
          <a:p>
            <a:pPr marL="342900" indent="-342900" algn="just" eaLnBrk="1" hangingPunct="1"/>
            <a:r>
              <a:rPr lang="es-ES" sz="2000">
                <a:solidFill>
                  <a:srgbClr val="FFFFFF"/>
                </a:solidFill>
              </a:rPr>
              <a:t>2. Por razón del receptor puede ser individual o genérica, según que vaya dirigida a una persona concreta, o en general a un grupo, sin precisar nombres de persona. De suyo la primera es mucho más enérgica.</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3. Por razón de la obligatoriedad que se espera en la respuesta, puede ser imperativa, exhortativa e informativa.</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La primera exige una respuesta precisa: una acción, una omisión, un cambio de actividad. La segunda espera alguna acción, sin imponerla obligatoriamente. La tercera, simplemente comunica algo, sin señalar en concreto nada que se espere, al menos en un plazo inmediato.</a:t>
            </a:r>
          </a:p>
          <a:p>
            <a:pPr marL="342900" indent="-342900" algn="just" eaLnBrk="1" hangingPunct="1"/>
            <a:endParaRPr lang="es-MX" sz="2000">
              <a:solidFill>
                <a:srgbClr val="FFFFFF"/>
              </a:solidFill>
            </a:endParaRPr>
          </a:p>
          <a:p>
            <a:pPr marL="342900" indent="-342900" algn="just" eaLnBrk="1" hangingPunct="1"/>
            <a:r>
              <a:rPr lang="es-ES" sz="2000">
                <a:solidFill>
                  <a:srgbClr val="FFFFFF"/>
                </a:solidFill>
              </a:rPr>
              <a:t>4. Por razón de su forma puede ser oral, escrita, o gráfica. La primera puede ser personal, telefónica, por interpone, etc. Importa escoger el tipo de comunicación más adecuado en cada caso.</a:t>
            </a:r>
          </a:p>
          <a:p>
            <a:pPr marL="342900" indent="-342900" algn="just" eaLnBrk="1" hangingPunct="1"/>
            <a:endParaRPr lang="es-ES" sz="2000">
              <a:solidFill>
                <a:srgbClr val="FFFFFF"/>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179388" y="188913"/>
            <a:ext cx="7488237" cy="6767512"/>
          </a:xfrm>
          <a:prstGeom prst="rect">
            <a:avLst/>
          </a:prstGeom>
          <a:noFill/>
          <a:ln w="9525">
            <a:noFill/>
            <a:miter lim="800000"/>
            <a:headEnd/>
            <a:tailEnd/>
          </a:ln>
        </p:spPr>
        <p:txBody>
          <a:bodyPr>
            <a:spAutoFit/>
          </a:bodyPr>
          <a:lstStyle/>
          <a:p>
            <a:pPr marL="342900" indent="-342900" algn="just" eaLnBrk="1" hangingPunct="1"/>
            <a:r>
              <a:rPr lang="es-ES" sz="2000">
                <a:solidFill>
                  <a:srgbClr val="FFFFFF"/>
                </a:solidFill>
              </a:rPr>
              <a:t>5. Por su sentido puede ser vertical u horizontal, según que se realice dentro de una línea de mando, o entre varias líneas. La primera se subdivide en descendente y ascendente.</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La comunicación vertical descendente está formada por:</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Políticas.</a:t>
            </a:r>
          </a:p>
          <a:p>
            <a:pPr marL="342900" indent="-342900" algn="just" eaLnBrk="1" hangingPunct="1"/>
            <a:r>
              <a:rPr lang="es-ES" sz="2000">
                <a:solidFill>
                  <a:srgbClr val="FFFFFF"/>
                </a:solidFill>
              </a:rPr>
              <a:t>Reglas.</a:t>
            </a:r>
          </a:p>
          <a:p>
            <a:pPr marL="342900" indent="-342900" algn="just" eaLnBrk="1" hangingPunct="1"/>
            <a:r>
              <a:rPr lang="es-ES" sz="2000">
                <a:solidFill>
                  <a:srgbClr val="FFFFFF"/>
                </a:solidFill>
              </a:rPr>
              <a:t>Instrucciones.</a:t>
            </a:r>
          </a:p>
          <a:p>
            <a:pPr marL="342900" indent="-342900" algn="just" eaLnBrk="1" hangingPunct="1"/>
            <a:r>
              <a:rPr lang="es-ES" sz="2000">
                <a:solidFill>
                  <a:srgbClr val="FFFFFF"/>
                </a:solidFill>
              </a:rPr>
              <a:t>Ordenes.</a:t>
            </a:r>
          </a:p>
          <a:p>
            <a:pPr marL="342900" indent="-342900" algn="just" eaLnBrk="1" hangingPunct="1"/>
            <a:r>
              <a:rPr lang="es-ES" sz="2000">
                <a:solidFill>
                  <a:srgbClr val="FFFFFF"/>
                </a:solidFill>
              </a:rPr>
              <a:t>Informaciones.</a:t>
            </a:r>
          </a:p>
          <a:p>
            <a:pPr marL="342900" indent="-342900" algn="just" eaLnBrk="1" hangingPunct="1"/>
            <a:endParaRPr lang="es-ES" sz="2000">
              <a:solidFill>
                <a:srgbClr val="FFFFFF"/>
              </a:solidFill>
            </a:endParaRPr>
          </a:p>
          <a:p>
            <a:pPr marL="342900" indent="-342900" algn="just" eaLnBrk="1" hangingPunct="1"/>
            <a:r>
              <a:rPr lang="es-ES" sz="2000">
                <a:solidFill>
                  <a:srgbClr val="FFFFFF"/>
                </a:solidFill>
              </a:rPr>
              <a:t>Sin bajar a detalle podemos mencionar como formas concretas de las categorías anteriores, los manuales de organización, las gráficas, los avisos en tableros, los folletos, las cartas de la gerencia, los periódicos o revistas internas, las películas, las vistas fijas, etc.</a:t>
            </a:r>
          </a:p>
          <a:p>
            <a:pPr marL="342900" indent="-342900" algn="just" eaLnBrk="1" hangingPunct="1"/>
            <a:endParaRPr lang="es-ES" sz="2000">
              <a:solidFill>
                <a:srgbClr val="FFFFFF"/>
              </a:solidFill>
            </a:endParaRPr>
          </a:p>
          <a:p>
            <a:pPr marL="342900" indent="-342900" algn="just" eaLnBrk="1" hangingPunct="1"/>
            <a:r>
              <a:rPr lang="es-AR" sz="2000" b="1">
                <a:solidFill>
                  <a:srgbClr val="FFFFFF"/>
                </a:solidFill>
              </a:rPr>
              <a:t>Limites descendentes:</a:t>
            </a:r>
            <a:endParaRPr lang="es-ES" sz="2000" b="1">
              <a:solidFill>
                <a:srgbClr val="FFFFFF"/>
              </a:solidFill>
            </a:endParaRPr>
          </a:p>
          <a:p>
            <a:pPr marL="342900" indent="-342900" algn="just" eaLnBrk="1" hangingPunct="1">
              <a:buFontTx/>
              <a:buChar char="•"/>
            </a:pPr>
            <a:r>
              <a:rPr lang="es-AR" sz="2000">
                <a:solidFill>
                  <a:srgbClr val="FFFFFF"/>
                </a:solidFill>
              </a:rPr>
              <a:t>Que no disminuya su autoridad.</a:t>
            </a:r>
            <a:r>
              <a:rPr lang="es-MX" sz="2000">
                <a:solidFill>
                  <a:srgbClr val="FFFFFF"/>
                </a:solidFill>
              </a:rPr>
              <a:t> </a:t>
            </a:r>
            <a:endParaRPr lang="es-AR" sz="2000">
              <a:solidFill>
                <a:srgbClr val="FFFFFF"/>
              </a:solidFill>
            </a:endParaRPr>
          </a:p>
          <a:p>
            <a:pPr marL="342900" indent="-342900" algn="just" eaLnBrk="1" hangingPunct="1">
              <a:buFontTx/>
              <a:buChar char="•"/>
            </a:pPr>
            <a:r>
              <a:rPr lang="es-AR" sz="2000">
                <a:solidFill>
                  <a:srgbClr val="FFFFFF"/>
                </a:solidFill>
              </a:rPr>
              <a:t>Ignorancia sobre las necesidades del subordinado</a:t>
            </a:r>
            <a:r>
              <a:rPr lang="es-AR">
                <a:solidFill>
                  <a:srgbClr val="FFFFFF"/>
                </a:solidFill>
              </a:rPr>
              <a:t>.</a:t>
            </a:r>
            <a:r>
              <a:rPr lang="es-MX">
                <a:solidFill>
                  <a:srgbClr val="FFFFFF"/>
                </a:solidFill>
              </a:rPr>
              <a:t> </a:t>
            </a:r>
            <a:endParaRPr lang="es-AR">
              <a:solidFill>
                <a:srgbClr val="FFFFFF"/>
              </a:solidFill>
            </a:endParaRPr>
          </a:p>
          <a:p>
            <a:pPr marL="342900" indent="-342900" algn="just" eaLnBrk="1" hangingPunct="1"/>
            <a:r>
              <a:rPr lang="es-AR">
                <a:solidFill>
                  <a:srgbClr val="FFFFFF"/>
                </a:solidFill>
              </a:rPr>
              <a:t>  </a:t>
            </a:r>
            <a:endParaRPr lang="es-ES">
              <a:solidFill>
                <a:srgbClr val="FFFFFF"/>
              </a:solidFill>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179388" y="188913"/>
            <a:ext cx="7488237" cy="6492875"/>
          </a:xfrm>
          <a:prstGeom prst="rect">
            <a:avLst/>
          </a:prstGeom>
          <a:noFill/>
          <a:ln w="9525">
            <a:noFill/>
            <a:miter lim="800000"/>
            <a:headEnd/>
            <a:tailEnd/>
          </a:ln>
        </p:spPr>
        <p:txBody>
          <a:bodyPr>
            <a:spAutoFit/>
          </a:bodyPr>
          <a:lstStyle/>
          <a:p>
            <a:pPr algn="just" eaLnBrk="1" hangingPunct="1"/>
            <a:r>
              <a:rPr lang="es-ES" sz="2000">
                <a:solidFill>
                  <a:srgbClr val="FFFFFF"/>
                </a:solidFill>
              </a:rPr>
              <a:t>La comunicación vertical ascendente puede comprender aspectos tales como:</a:t>
            </a:r>
          </a:p>
          <a:p>
            <a:pPr algn="just" eaLnBrk="1" hangingPunct="1"/>
            <a:endParaRPr lang="es-ES" sz="2000">
              <a:solidFill>
                <a:srgbClr val="FFFFFF"/>
              </a:solidFill>
            </a:endParaRPr>
          </a:p>
          <a:p>
            <a:pPr algn="just" eaLnBrk="1" hangingPunct="1"/>
            <a:r>
              <a:rPr lang="es-ES" sz="2000">
                <a:solidFill>
                  <a:srgbClr val="FFFFFF"/>
                </a:solidFill>
              </a:rPr>
              <a:t>Reportes.</a:t>
            </a:r>
          </a:p>
          <a:p>
            <a:pPr algn="just" eaLnBrk="1" hangingPunct="1"/>
            <a:r>
              <a:rPr lang="es-ES" sz="2000">
                <a:solidFill>
                  <a:srgbClr val="FFFFFF"/>
                </a:solidFill>
              </a:rPr>
              <a:t>Informes.</a:t>
            </a:r>
          </a:p>
          <a:p>
            <a:pPr algn="just" eaLnBrk="1" hangingPunct="1"/>
            <a:r>
              <a:rPr lang="es-ES" sz="2000">
                <a:solidFill>
                  <a:srgbClr val="FFFFFF"/>
                </a:solidFill>
              </a:rPr>
              <a:t>Sugestiones.</a:t>
            </a:r>
          </a:p>
          <a:p>
            <a:pPr algn="just" eaLnBrk="1" hangingPunct="1"/>
            <a:r>
              <a:rPr lang="es-ES" sz="2000">
                <a:solidFill>
                  <a:srgbClr val="FFFFFF"/>
                </a:solidFill>
              </a:rPr>
              <a:t>Quejas.</a:t>
            </a:r>
          </a:p>
          <a:p>
            <a:pPr algn="just" eaLnBrk="1" hangingPunct="1"/>
            <a:r>
              <a:rPr lang="es-ES" sz="2000">
                <a:solidFill>
                  <a:srgbClr val="FFFFFF"/>
                </a:solidFill>
              </a:rPr>
              <a:t>Entrevistas (de ingreso, de ajuste, de salida).</a:t>
            </a:r>
          </a:p>
          <a:p>
            <a:pPr algn="just" eaLnBrk="1" hangingPunct="1"/>
            <a:r>
              <a:rPr lang="es-ES" sz="2000">
                <a:solidFill>
                  <a:srgbClr val="FFFFFF"/>
                </a:solidFill>
              </a:rPr>
              <a:t>Encuestas de actitud, etcétera.</a:t>
            </a:r>
          </a:p>
          <a:p>
            <a:pPr algn="just" eaLnBrk="1" hangingPunct="1"/>
            <a:endParaRPr lang="es-ES" sz="2000">
              <a:solidFill>
                <a:srgbClr val="FFFFFF"/>
              </a:solidFill>
            </a:endParaRPr>
          </a:p>
          <a:p>
            <a:pPr algn="just" eaLnBrk="1" hangingPunct="1"/>
            <a:r>
              <a:rPr lang="es-AR" sz="2000" b="1" i="1">
                <a:solidFill>
                  <a:srgbClr val="FFFFFF"/>
                </a:solidFill>
              </a:rPr>
              <a:t>Límites ascendentes:</a:t>
            </a:r>
            <a:endParaRPr lang="es-AR" sz="2000" b="1">
              <a:solidFill>
                <a:srgbClr val="FFFFFF"/>
              </a:solidFill>
            </a:endParaRPr>
          </a:p>
          <a:p>
            <a:pPr algn="just" eaLnBrk="1" hangingPunct="1">
              <a:buFontTx/>
              <a:buChar char="•"/>
            </a:pPr>
            <a:r>
              <a:rPr lang="es-AR" sz="2000">
                <a:solidFill>
                  <a:srgbClr val="FFFFFF"/>
                </a:solidFill>
              </a:rPr>
              <a:t>Inocuidad para el emisor</a:t>
            </a:r>
            <a:r>
              <a:rPr lang="es-MX" sz="2000">
                <a:solidFill>
                  <a:srgbClr val="FFFFFF"/>
                </a:solidFill>
              </a:rPr>
              <a:t> </a:t>
            </a:r>
            <a:endParaRPr lang="es-AR" sz="2000">
              <a:solidFill>
                <a:srgbClr val="FFFFFF"/>
              </a:solidFill>
            </a:endParaRPr>
          </a:p>
          <a:p>
            <a:pPr algn="just" eaLnBrk="1" hangingPunct="1">
              <a:buFontTx/>
              <a:buChar char="•"/>
            </a:pPr>
            <a:r>
              <a:rPr lang="es-AR" sz="2000">
                <a:solidFill>
                  <a:srgbClr val="FFFFFF"/>
                </a:solidFill>
              </a:rPr>
              <a:t>El superior igual lo sabrá.</a:t>
            </a:r>
            <a:r>
              <a:rPr lang="es-MX" sz="2000">
                <a:solidFill>
                  <a:srgbClr val="FFFFFF"/>
                </a:solidFill>
              </a:rPr>
              <a:t> </a:t>
            </a:r>
            <a:endParaRPr lang="es-AR" sz="2000">
              <a:solidFill>
                <a:srgbClr val="FFFFFF"/>
              </a:solidFill>
            </a:endParaRPr>
          </a:p>
          <a:p>
            <a:pPr algn="just" eaLnBrk="1" hangingPunct="1">
              <a:buFontTx/>
              <a:buChar char="•"/>
            </a:pPr>
            <a:r>
              <a:rPr lang="es-AR" sz="2000">
                <a:solidFill>
                  <a:srgbClr val="FFFFFF"/>
                </a:solidFill>
              </a:rPr>
              <a:t>El subordinado quedara desairado ante su jefe.</a:t>
            </a:r>
            <a:r>
              <a:rPr lang="es-MX" sz="2000">
                <a:solidFill>
                  <a:srgbClr val="FFFFFF"/>
                </a:solidFill>
              </a:rPr>
              <a:t> </a:t>
            </a:r>
            <a:endParaRPr lang="es-AR" sz="2000" b="1">
              <a:solidFill>
                <a:srgbClr val="FFFFFF"/>
              </a:solidFill>
            </a:endParaRPr>
          </a:p>
          <a:p>
            <a:pPr algn="just" eaLnBrk="1" hangingPunct="1"/>
            <a:endParaRPr lang="es-ES" sz="2000">
              <a:solidFill>
                <a:srgbClr val="FFFFFF"/>
              </a:solidFill>
            </a:endParaRPr>
          </a:p>
          <a:p>
            <a:pPr algn="just" eaLnBrk="1" hangingPunct="1"/>
            <a:r>
              <a:rPr lang="es-ES" sz="2000">
                <a:solidFill>
                  <a:srgbClr val="FFFFFF"/>
                </a:solidFill>
              </a:rPr>
              <a:t>La comunicación horizontal comprende:</a:t>
            </a:r>
          </a:p>
          <a:p>
            <a:pPr algn="just" eaLnBrk="1" hangingPunct="1"/>
            <a:endParaRPr lang="es-ES" sz="2000">
              <a:solidFill>
                <a:srgbClr val="FFFFFF"/>
              </a:solidFill>
            </a:endParaRPr>
          </a:p>
          <a:p>
            <a:pPr algn="just" eaLnBrk="1" hangingPunct="1"/>
            <a:r>
              <a:rPr lang="es-ES" sz="2000">
                <a:solidFill>
                  <a:srgbClr val="FFFFFF"/>
                </a:solidFill>
              </a:rPr>
              <a:t>Juntas.</a:t>
            </a:r>
          </a:p>
          <a:p>
            <a:pPr algn="just" eaLnBrk="1" hangingPunct="1"/>
            <a:r>
              <a:rPr lang="es-ES" sz="2000">
                <a:solidFill>
                  <a:srgbClr val="FFFFFF"/>
                </a:solidFill>
              </a:rPr>
              <a:t>Comités.</a:t>
            </a:r>
          </a:p>
          <a:p>
            <a:pPr algn="just" eaLnBrk="1" hangingPunct="1"/>
            <a:r>
              <a:rPr lang="es-ES" sz="2000">
                <a:solidFill>
                  <a:srgbClr val="FFFFFF"/>
                </a:solidFill>
              </a:rPr>
              <a:t>Consejos.</a:t>
            </a:r>
          </a:p>
          <a:p>
            <a:pPr algn="just" eaLnBrk="1" hangingPunct="1"/>
            <a:r>
              <a:rPr lang="es-ES" sz="2000">
                <a:solidFill>
                  <a:srgbClr val="FFFFFF"/>
                </a:solidFill>
              </a:rPr>
              <a:t>Mesas redondas, asambleas. Etc.</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Quimono">
  <a:themeElements>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Qu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Qu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Qu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Qu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Qu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Qu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céano">
  <a:themeElements>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éan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Océano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éano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éano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éano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éano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éano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éano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éano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12056</TotalTime>
  <Words>8029</Words>
  <Application>Microsoft Office PowerPoint</Application>
  <PresentationFormat>Presentación en pantalla (4:3)</PresentationFormat>
  <Paragraphs>973</Paragraphs>
  <Slides>120</Slides>
  <Notes>100</Notes>
  <HiddenSlides>0</HiddenSlides>
  <MMClips>0</MMClips>
  <ScaleCrop>false</ScaleCrop>
  <HeadingPairs>
    <vt:vector size="4" baseType="variant">
      <vt:variant>
        <vt:lpstr>Tema</vt:lpstr>
      </vt:variant>
      <vt:variant>
        <vt:i4>2</vt:i4>
      </vt:variant>
      <vt:variant>
        <vt:lpstr>Títulos de diapositiva</vt:lpstr>
      </vt:variant>
      <vt:variant>
        <vt:i4>120</vt:i4>
      </vt:variant>
    </vt:vector>
  </HeadingPairs>
  <TitlesOfParts>
    <vt:vector size="122" baseType="lpstr">
      <vt:lpstr>Quimono</vt:lpstr>
      <vt:lpstr>Océano</vt:lpstr>
      <vt:lpstr>Presentación de PowerPoint</vt:lpstr>
      <vt:lpstr>QUE ES LA ADMINISTRACION DE PERSONAL</vt:lpstr>
      <vt:lpstr>ANTECEDENTES DE LOS RECURSOS HUMANOS</vt:lpstr>
      <vt:lpstr>ANTECEDENTES DE LOS RECURSOS HUMANOS</vt:lpstr>
      <vt:lpstr>EL CARÁCTER MULTIPLE DE LA ADMINISTRACION DE RECURSOS HUMANOS </vt:lpstr>
      <vt:lpstr>Presentación de PowerPoint</vt:lpstr>
      <vt:lpstr>REPRESENTACION GRAFICA DE UN DEPARTAMENTO DE RECURSOS HUMANOS</vt:lpstr>
      <vt:lpstr>Presentación de PowerPoint</vt:lpstr>
      <vt:lpstr>¿PORQUE TRABAJAMOS?</vt:lpstr>
      <vt:lpstr>TEORIA DE LOS SISTEMAS</vt:lpstr>
      <vt:lpstr>Presentación de PowerPoint</vt:lpstr>
      <vt:lpstr>Presentación de PowerPoint</vt:lpstr>
      <vt:lpstr>Presentación de PowerPoint</vt:lpstr>
      <vt:lpstr>ORIGENES DE LA TEORIA DE SISTEMAS</vt:lpstr>
      <vt:lpstr> CARACTERÍSTICAS DE LOS SISTEMAS </vt:lpstr>
      <vt:lpstr>Presentación de PowerPoint</vt:lpstr>
      <vt:lpstr>TIPOS DE SISTEMAS </vt:lpstr>
      <vt:lpstr>Presentación de PowerPoint</vt:lpstr>
      <vt:lpstr>Presentación de PowerPoint</vt:lpstr>
      <vt:lpstr>CARACTERÍSTICAS DE LAS ORGANIZACIONES COMO SISTEMAS ABIERTOS</vt:lpstr>
      <vt:lpstr>Presentación de PowerPoint</vt:lpstr>
      <vt:lpstr>Presentación de PowerPoint</vt:lpstr>
      <vt:lpstr>CONCLUSION</vt:lpstr>
      <vt:lpstr>COMPORTAMIENTO HUMANO</vt:lpstr>
      <vt:lpstr>CONCEPTO</vt:lpstr>
      <vt:lpstr>Presentación de PowerPoint</vt:lpstr>
      <vt:lpstr>COMPORTAMIENTO ORGANIZACIONAL</vt:lpstr>
      <vt:lpstr>Presentación de PowerPoint</vt:lpstr>
      <vt:lpstr>COMPORTAMIENTO HUMANO</vt:lpstr>
      <vt:lpstr>Presentación de PowerPoint</vt:lpstr>
      <vt:lpstr>COMPORTAMIENTO HUMANO</vt:lpstr>
      <vt:lpstr>COMPORTAMIENTO HUMANO</vt:lpstr>
      <vt:lpstr>MOTIVACION</vt:lpstr>
      <vt:lpstr>Clasificación De Las Motivaciones </vt:lpstr>
      <vt:lpstr>Presentación de PowerPoint</vt:lpstr>
      <vt:lpstr>Presentación de PowerPoint</vt:lpstr>
      <vt:lpstr>Presentación de PowerPoint</vt:lpstr>
      <vt:lpstr>CAPACITACION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DESAFIOS DEL ENTORNO</vt:lpstr>
      <vt:lpstr>DESAFIOS DE LOS RECURSOS HUMANOS</vt:lpstr>
      <vt:lpstr>DESAFIOS DEL ENTORNO</vt:lpstr>
      <vt:lpstr>DESAFIOS DEL ENTORNO</vt:lpstr>
      <vt:lpstr>PRINCIPALES FUNCIONES  DE RECURSOS HUMANOS</vt:lpstr>
      <vt:lpstr>PRINCIPALES FUNCIONES  DE RECURSOS HUMANOS</vt:lpstr>
      <vt:lpstr>SUBFUNCION DEL DEPARTAMENTO DE RECURSOS HUMANOS</vt:lpstr>
      <vt:lpstr>SUBFUNCION DEL DEPARTAMENTO DE RECURSOS HUMANOS</vt:lpstr>
      <vt:lpstr>Presentación de PowerPoint</vt:lpstr>
      <vt:lpstr>TIPOS DE RECLUTAMIENTO</vt:lpstr>
      <vt:lpstr>PASOS PARA EL PROCESO DE SELECCION </vt:lpstr>
      <vt:lpstr>TIPOS DE EXAMENES</vt:lpstr>
      <vt:lpstr>TIPOS DE EXAMENES</vt:lpstr>
      <vt:lpstr>ENTREVISTA DE SELECCION</vt:lpstr>
      <vt:lpstr>VERIFICACION DE ANTECEDENTES</vt:lpstr>
      <vt:lpstr>ANALISIS DE PUESTOS</vt:lpstr>
      <vt:lpstr>DISEÑO Y ANALISIS DE PUESTOS</vt:lpstr>
      <vt:lpstr>ANALISIS DE PUESTOS</vt:lpstr>
      <vt:lpstr>ANALISIS DE PUESTOS</vt:lpstr>
      <vt:lpstr>ANALISIS DE PUESTOS</vt:lpstr>
      <vt:lpstr>ANALISIS DE PUESTOS</vt:lpstr>
      <vt:lpstr>ANALISIS DE PUESTOS</vt:lpstr>
      <vt:lpstr>ANALISIS DE PUESTOS</vt:lpstr>
      <vt:lpstr>ANALISIS DE PUESTOS</vt:lpstr>
      <vt:lpstr>ANALISIS DE PUESTOS</vt:lpstr>
      <vt:lpstr>ANALISIS DE PUESTOS</vt:lpstr>
      <vt:lpstr>ANALISIS DE PUESTOS</vt:lpstr>
      <vt:lpstr>VALUACION DE PUESTOS</vt:lpstr>
      <vt:lpstr>VALUACION DE PUESTOS</vt:lpstr>
      <vt:lpstr>METODOS DE VALUACION DE PUESTOS</vt:lpstr>
      <vt:lpstr>ALINEACION</vt:lpstr>
      <vt:lpstr>Presentación de PowerPoint</vt:lpstr>
      <vt:lpstr>METODO DE ALINEACION</vt:lpstr>
      <vt:lpstr>ORDEN DE DIFICULTAD Y SALARIO.</vt:lpstr>
      <vt:lpstr>COMUNICACION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PRESTACIONES, INCENTIVOS Y PARTICIPACION DE UTILIDADES</vt:lpstr>
      <vt:lpstr>INTRODUCCIÓN A INCENTIVOS Y PARTICIPACIÓN DE UTILIDADES </vt:lpstr>
      <vt:lpstr>Presentación de PowerPoint</vt:lpstr>
      <vt:lpstr>PRESTACIONES Y SERVICIOS AL PERSONAL</vt:lpstr>
      <vt:lpstr>Presentación de PowerPoint</vt:lpstr>
      <vt:lpstr>Presentación de PowerPoint</vt:lpstr>
      <vt:lpstr>Presentación de PowerPoint</vt:lpstr>
      <vt:lpstr>Presentación de PowerPoint</vt:lpstr>
    </vt:vector>
  </TitlesOfParts>
  <Company>COMPAQ CUSTOMER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DEL VALLE DE MEXICO</dc:title>
  <dc:creator>HOME</dc:creator>
  <cp:lastModifiedBy>CENTRO DE COMPUTO</cp:lastModifiedBy>
  <cp:revision>107</cp:revision>
  <dcterms:created xsi:type="dcterms:W3CDTF">2006-03-14T05:45:45Z</dcterms:created>
  <dcterms:modified xsi:type="dcterms:W3CDTF">2013-10-23T19:57:44Z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TC010721173082</vt:lpwstr>
  </property>
</Properties>
</file>